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media/image46.jpg" ContentType="image/jpeg"/>
  <Override PartName="/ppt/media/image108.jpg" ContentType="image/jpeg"/>
  <Override PartName="/ppt/media/image110.jpg" ContentType="image/jpeg"/>
  <Override PartName="/ppt/media/image111.jpg" ContentType="image/jpeg"/>
  <Override PartName="/ppt/media/image112.jpg" ContentType="image/jpeg"/>
  <Override PartName="/ppt/media/image113.jpg" ContentType="image/jpeg"/>
  <Override PartName="/ppt/media/image116.jpg" ContentType="image/jpeg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</p:sldMasterIdLst>
  <p:sldIdLst>
    <p:sldId id="256" r:id="rId2"/>
    <p:sldId id="280" r:id="rId3"/>
    <p:sldId id="282" r:id="rId4"/>
    <p:sldId id="281" r:id="rId5"/>
    <p:sldId id="287" r:id="rId6"/>
    <p:sldId id="286" r:id="rId7"/>
    <p:sldId id="288" r:id="rId8"/>
    <p:sldId id="289" r:id="rId9"/>
    <p:sldId id="290" r:id="rId10"/>
    <p:sldId id="293" r:id="rId11"/>
    <p:sldId id="292" r:id="rId12"/>
    <p:sldId id="294" r:id="rId13"/>
    <p:sldId id="295" r:id="rId14"/>
    <p:sldId id="296" r:id="rId15"/>
    <p:sldId id="297" r:id="rId16"/>
    <p:sldId id="298" r:id="rId17"/>
    <p:sldId id="299" r:id="rId18"/>
    <p:sldId id="300" r:id="rId19"/>
    <p:sldId id="301" r:id="rId20"/>
    <p:sldId id="302" r:id="rId21"/>
    <p:sldId id="304" r:id="rId22"/>
    <p:sldId id="305" r:id="rId23"/>
    <p:sldId id="306" r:id="rId24"/>
    <p:sldId id="308" r:id="rId25"/>
    <p:sldId id="309" r:id="rId26"/>
    <p:sldId id="303" r:id="rId27"/>
    <p:sldId id="307" r:id="rId28"/>
    <p:sldId id="279" r:id="rId29"/>
  </p:sldIdLst>
  <p:sldSz cx="5327650" cy="7559675"/>
  <p:notesSz cx="7556500" cy="10693400"/>
  <p:embeddedFontLst>
    <p:embeddedFont>
      <p:font typeface="Montserrat SemiBold" charset="-52"/>
      <p:bold r:id="rId30"/>
      <p:boldItalic r:id="rId31"/>
    </p:embeddedFont>
    <p:embeddedFont>
      <p:font typeface="Segoe UI Semibold" pitchFamily="34" charset="0"/>
      <p:bold r:id="rId32"/>
      <p:boldItalic r:id="rId33"/>
    </p:embeddedFont>
    <p:embeddedFont>
      <p:font typeface="Montserrat ExtraBold" charset="-52"/>
      <p:bold r:id="rId34"/>
      <p:boldItalic r:id="rId35"/>
    </p:embeddedFont>
    <p:embeddedFont>
      <p:font typeface="Franklin Gothic Medium" pitchFamily="34" charset="0"/>
      <p:regular r:id="rId36"/>
      <p:italic r:id="rId37"/>
    </p:embeddedFont>
    <p:embeddedFont>
      <p:font typeface="Montserrat Light" charset="-52"/>
      <p:regular r:id="rId38"/>
      <p:italic r:id="rId39"/>
    </p:embeddedFont>
    <p:embeddedFont>
      <p:font typeface="Montserrat ExtraLight" charset="-52"/>
      <p:regular r:id="rId40"/>
      <p:italic r:id="rId41"/>
    </p:embeddedFont>
    <p:embeddedFont>
      <p:font typeface="Microsoft Sans Serif" pitchFamily="34" charset="0"/>
      <p:regular r:id="rId42"/>
    </p:embeddedFont>
    <p:embeddedFont>
      <p:font typeface="Montserrat" charset="-52"/>
      <p:regular r:id="rId43"/>
      <p:bold r:id="rId44"/>
      <p:italic r:id="rId45"/>
      <p:boldItalic r:id="rId46"/>
    </p:embeddedFont>
    <p:embeddedFont>
      <p:font typeface="Montserrat Black" charset="-52"/>
      <p:bold r:id="rId47"/>
      <p:boldItalic r:id="rId48"/>
    </p:embeddedFont>
    <p:embeddedFont>
      <p:font typeface="Calibri" pitchFamily="34" charset="0"/>
      <p:regular r:id="rId49"/>
      <p:bold r:id="rId50"/>
      <p:italic r:id="rId51"/>
      <p:boldItalic r:id="rId52"/>
    </p:embeddedFont>
  </p:embeddedFontLst>
  <p:defaultTextStyle>
    <a:defPPr>
      <a:defRPr lang="ru-RU"/>
    </a:defPPr>
    <a:lvl1pPr marL="0" algn="l" defTabSz="645340" rtl="0" eaLnBrk="1" latinLnBrk="0" hangingPunct="1">
      <a:defRPr sz="1270" kern="1200">
        <a:solidFill>
          <a:schemeClr val="tx1"/>
        </a:solidFill>
        <a:latin typeface="+mn-lt"/>
        <a:ea typeface="+mn-ea"/>
        <a:cs typeface="+mn-cs"/>
      </a:defRPr>
    </a:lvl1pPr>
    <a:lvl2pPr marL="322670" algn="l" defTabSz="645340" rtl="0" eaLnBrk="1" latinLnBrk="0" hangingPunct="1">
      <a:defRPr sz="1270" kern="1200">
        <a:solidFill>
          <a:schemeClr val="tx1"/>
        </a:solidFill>
        <a:latin typeface="+mn-lt"/>
        <a:ea typeface="+mn-ea"/>
        <a:cs typeface="+mn-cs"/>
      </a:defRPr>
    </a:lvl2pPr>
    <a:lvl3pPr marL="645340" algn="l" defTabSz="645340" rtl="0" eaLnBrk="1" latinLnBrk="0" hangingPunct="1">
      <a:defRPr sz="1270" kern="1200">
        <a:solidFill>
          <a:schemeClr val="tx1"/>
        </a:solidFill>
        <a:latin typeface="+mn-lt"/>
        <a:ea typeface="+mn-ea"/>
        <a:cs typeface="+mn-cs"/>
      </a:defRPr>
    </a:lvl3pPr>
    <a:lvl4pPr marL="968009" algn="l" defTabSz="645340" rtl="0" eaLnBrk="1" latinLnBrk="0" hangingPunct="1">
      <a:defRPr sz="1270" kern="1200">
        <a:solidFill>
          <a:schemeClr val="tx1"/>
        </a:solidFill>
        <a:latin typeface="+mn-lt"/>
        <a:ea typeface="+mn-ea"/>
        <a:cs typeface="+mn-cs"/>
      </a:defRPr>
    </a:lvl4pPr>
    <a:lvl5pPr marL="1290679" algn="l" defTabSz="645340" rtl="0" eaLnBrk="1" latinLnBrk="0" hangingPunct="1">
      <a:defRPr sz="1270" kern="1200">
        <a:solidFill>
          <a:schemeClr val="tx1"/>
        </a:solidFill>
        <a:latin typeface="+mn-lt"/>
        <a:ea typeface="+mn-ea"/>
        <a:cs typeface="+mn-cs"/>
      </a:defRPr>
    </a:lvl5pPr>
    <a:lvl6pPr marL="1613349" algn="l" defTabSz="645340" rtl="0" eaLnBrk="1" latinLnBrk="0" hangingPunct="1">
      <a:defRPr sz="1270" kern="1200">
        <a:solidFill>
          <a:schemeClr val="tx1"/>
        </a:solidFill>
        <a:latin typeface="+mn-lt"/>
        <a:ea typeface="+mn-ea"/>
        <a:cs typeface="+mn-cs"/>
      </a:defRPr>
    </a:lvl6pPr>
    <a:lvl7pPr marL="1936017" algn="l" defTabSz="645340" rtl="0" eaLnBrk="1" latinLnBrk="0" hangingPunct="1">
      <a:defRPr sz="1270" kern="1200">
        <a:solidFill>
          <a:schemeClr val="tx1"/>
        </a:solidFill>
        <a:latin typeface="+mn-lt"/>
        <a:ea typeface="+mn-ea"/>
        <a:cs typeface="+mn-cs"/>
      </a:defRPr>
    </a:lvl7pPr>
    <a:lvl8pPr marL="2258689" algn="l" defTabSz="645340" rtl="0" eaLnBrk="1" latinLnBrk="0" hangingPunct="1">
      <a:defRPr sz="1270" kern="1200">
        <a:solidFill>
          <a:schemeClr val="tx1"/>
        </a:solidFill>
        <a:latin typeface="+mn-lt"/>
        <a:ea typeface="+mn-ea"/>
        <a:cs typeface="+mn-cs"/>
      </a:defRPr>
    </a:lvl8pPr>
    <a:lvl9pPr marL="2581358" algn="l" defTabSz="645340" rtl="0" eaLnBrk="1" latinLnBrk="0" hangingPunct="1">
      <a:defRPr sz="127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036" userDrawn="1">
          <p15:clr>
            <a:srgbClr val="A4A3A4"/>
          </p15:clr>
        </p15:guide>
        <p15:guide id="2" pos="152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13BBB"/>
    <a:srgbClr val="FF1919"/>
    <a:srgbClr val="DE0000"/>
    <a:srgbClr val="FF0000"/>
    <a:srgbClr val="990000"/>
    <a:srgbClr val="0165B6"/>
    <a:srgbClr val="012C89"/>
    <a:srgbClr val="013794"/>
    <a:srgbClr val="B82F4B"/>
    <a:srgbClr val="852F3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786" autoAdjust="0"/>
    <p:restoredTop sz="94660"/>
  </p:normalViewPr>
  <p:slideViewPr>
    <p:cSldViewPr>
      <p:cViewPr>
        <p:scale>
          <a:sx n="98" d="100"/>
          <a:sy n="98" d="100"/>
        </p:scale>
        <p:origin x="-3480" y="-150"/>
      </p:cViewPr>
      <p:guideLst>
        <p:guide orient="horz" pos="2036"/>
        <p:guide pos="1523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200" d="100"/>
        <a:sy n="2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0.fntdata"/><Relationship Id="rId21" Type="http://schemas.openxmlformats.org/officeDocument/2006/relationships/slide" Target="slides/slide20.xml"/><Relationship Id="rId34" Type="http://schemas.openxmlformats.org/officeDocument/2006/relationships/font" Target="fonts/font5.fntdata"/><Relationship Id="rId42" Type="http://schemas.openxmlformats.org/officeDocument/2006/relationships/font" Target="fonts/font13.fntdata"/><Relationship Id="rId47" Type="http://schemas.openxmlformats.org/officeDocument/2006/relationships/font" Target="fonts/font18.fntdata"/><Relationship Id="rId50" Type="http://schemas.openxmlformats.org/officeDocument/2006/relationships/font" Target="fonts/font21.fntdata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font" Target="fonts/font11.fntdata"/><Relationship Id="rId45" Type="http://schemas.openxmlformats.org/officeDocument/2006/relationships/font" Target="fonts/font16.fntdata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2.fntdata"/><Relationship Id="rId44" Type="http://schemas.openxmlformats.org/officeDocument/2006/relationships/font" Target="fonts/font15.fntdata"/><Relationship Id="rId52" Type="http://schemas.openxmlformats.org/officeDocument/2006/relationships/font" Target="fonts/font2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43" Type="http://schemas.openxmlformats.org/officeDocument/2006/relationships/font" Target="fonts/font14.fntdata"/><Relationship Id="rId48" Type="http://schemas.openxmlformats.org/officeDocument/2006/relationships/font" Target="fonts/font19.fntdata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font" Target="fonts/font22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4.fntdata"/><Relationship Id="rId38" Type="http://schemas.openxmlformats.org/officeDocument/2006/relationships/font" Target="fonts/font9.fntdata"/><Relationship Id="rId46" Type="http://schemas.openxmlformats.org/officeDocument/2006/relationships/font" Target="fonts/font17.fntdata"/><Relationship Id="rId20" Type="http://schemas.openxmlformats.org/officeDocument/2006/relationships/slide" Target="slides/slide19.xml"/><Relationship Id="rId41" Type="http://schemas.openxmlformats.org/officeDocument/2006/relationships/font" Target="fonts/font12.fntdata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7.fntdata"/><Relationship Id="rId49" Type="http://schemas.openxmlformats.org/officeDocument/2006/relationships/font" Target="fonts/font20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399910" y="2343499"/>
            <a:ext cx="4532308" cy="51552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799823" y="4233420"/>
            <a:ext cx="3732489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1/23/2025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927883" y="766550"/>
            <a:ext cx="1476366" cy="363497"/>
          </a:xfrm>
        </p:spPr>
        <p:txBody>
          <a:bodyPr lIns="0" tIns="0" rIns="0" bIns="0"/>
          <a:lstStyle>
            <a:lvl1pPr>
              <a:defRPr sz="2362" b="1" i="0">
                <a:solidFill>
                  <a:srgbClr val="231F20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1/23/2025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927883" y="766550"/>
            <a:ext cx="1476366" cy="363497"/>
          </a:xfrm>
        </p:spPr>
        <p:txBody>
          <a:bodyPr lIns="0" tIns="0" rIns="0" bIns="0"/>
          <a:lstStyle>
            <a:lvl1pPr>
              <a:defRPr sz="2362" b="1" i="0">
                <a:solidFill>
                  <a:srgbClr val="231F20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266609" y="1738730"/>
            <a:ext cx="2319475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2746050" y="1738730"/>
            <a:ext cx="2319475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1/23/2025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126907" y="7064001"/>
            <a:ext cx="5076489" cy="262613"/>
          </a:xfrm>
          <a:custGeom>
            <a:avLst/>
            <a:gdLst/>
            <a:ahLst/>
            <a:cxnLst/>
            <a:rect l="l" t="t" r="r" b="b"/>
            <a:pathLst>
              <a:path w="7200265" h="371475">
                <a:moveTo>
                  <a:pt x="7200000" y="0"/>
                </a:moveTo>
                <a:lnTo>
                  <a:pt x="0" y="0"/>
                </a:lnTo>
                <a:lnTo>
                  <a:pt x="0" y="371174"/>
                </a:lnTo>
                <a:lnTo>
                  <a:pt x="7200000" y="371174"/>
                </a:lnTo>
                <a:lnTo>
                  <a:pt x="7200000" y="0"/>
                </a:lnTo>
                <a:close/>
              </a:path>
            </a:pathLst>
          </a:custGeom>
          <a:solidFill>
            <a:srgbClr val="ED1C24"/>
          </a:solidFill>
        </p:spPr>
        <p:txBody>
          <a:bodyPr wrap="square" lIns="0" tIns="0" rIns="0" bIns="0" rtlCol="0"/>
          <a:lstStyle/>
          <a:p>
            <a:endParaRPr sz="1112"/>
          </a:p>
        </p:txBody>
      </p:sp>
      <p:sp>
        <p:nvSpPr>
          <p:cNvPr id="17" name="bg object 17"/>
          <p:cNvSpPr/>
          <p:nvPr/>
        </p:nvSpPr>
        <p:spPr>
          <a:xfrm>
            <a:off x="126907" y="6932800"/>
            <a:ext cx="5076489" cy="131531"/>
          </a:xfrm>
          <a:custGeom>
            <a:avLst/>
            <a:gdLst/>
            <a:ahLst/>
            <a:cxnLst/>
            <a:rect l="l" t="t" r="r" b="b"/>
            <a:pathLst>
              <a:path w="7200265" h="186054">
                <a:moveTo>
                  <a:pt x="7200000" y="0"/>
                </a:moveTo>
                <a:lnTo>
                  <a:pt x="0" y="0"/>
                </a:lnTo>
                <a:lnTo>
                  <a:pt x="0" y="185591"/>
                </a:lnTo>
                <a:lnTo>
                  <a:pt x="7200000" y="185591"/>
                </a:lnTo>
                <a:lnTo>
                  <a:pt x="7200000" y="0"/>
                </a:lnTo>
                <a:close/>
              </a:path>
            </a:pathLst>
          </a:custGeom>
          <a:solidFill>
            <a:srgbClr val="003399"/>
          </a:solidFill>
        </p:spPr>
        <p:txBody>
          <a:bodyPr wrap="square" lIns="0" tIns="0" rIns="0" bIns="0" rtlCol="0"/>
          <a:lstStyle/>
          <a:p>
            <a:endParaRPr sz="1112"/>
          </a:p>
        </p:txBody>
      </p:sp>
      <p:sp>
        <p:nvSpPr>
          <p:cNvPr id="18" name="bg object 18"/>
          <p:cNvSpPr/>
          <p:nvPr/>
        </p:nvSpPr>
        <p:spPr>
          <a:xfrm>
            <a:off x="126907" y="6801595"/>
            <a:ext cx="5076489" cy="0"/>
          </a:xfrm>
          <a:custGeom>
            <a:avLst/>
            <a:gdLst/>
            <a:ahLst/>
            <a:cxnLst/>
            <a:rect l="l" t="t" r="r" b="b"/>
            <a:pathLst>
              <a:path w="7200265">
                <a:moveTo>
                  <a:pt x="720000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BCBEC0"/>
            </a:solidFill>
          </a:ln>
        </p:spPr>
        <p:txBody>
          <a:bodyPr wrap="square" lIns="0" tIns="0" rIns="0" bIns="0" rtlCol="0"/>
          <a:lstStyle/>
          <a:p>
            <a:endParaRPr sz="1112"/>
          </a:p>
        </p:txBody>
      </p:sp>
      <p:sp>
        <p:nvSpPr>
          <p:cNvPr id="19" name="bg object 19"/>
          <p:cNvSpPr/>
          <p:nvPr/>
        </p:nvSpPr>
        <p:spPr>
          <a:xfrm>
            <a:off x="126907" y="6490066"/>
            <a:ext cx="834516" cy="836772"/>
          </a:xfrm>
          <a:custGeom>
            <a:avLst/>
            <a:gdLst/>
            <a:ahLst/>
            <a:cxnLst/>
            <a:rect l="l" t="t" r="r" b="b"/>
            <a:pathLst>
              <a:path w="1183640" h="1183640">
                <a:moveTo>
                  <a:pt x="0" y="0"/>
                </a:moveTo>
                <a:lnTo>
                  <a:pt x="0" y="1183021"/>
                </a:lnTo>
                <a:lnTo>
                  <a:pt x="1183021" y="1183021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112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927883" y="766550"/>
            <a:ext cx="1476366" cy="363497"/>
          </a:xfrm>
        </p:spPr>
        <p:txBody>
          <a:bodyPr lIns="0" tIns="0" rIns="0" bIns="0"/>
          <a:lstStyle>
            <a:lvl1pPr>
              <a:defRPr sz="2362" b="1" i="0">
                <a:solidFill>
                  <a:srgbClr val="231F20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1/23/2025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1/23/2025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126907" y="7064001"/>
            <a:ext cx="5076489" cy="262613"/>
          </a:xfrm>
          <a:custGeom>
            <a:avLst/>
            <a:gdLst/>
            <a:ahLst/>
            <a:cxnLst/>
            <a:rect l="l" t="t" r="r" b="b"/>
            <a:pathLst>
              <a:path w="7200265" h="371475">
                <a:moveTo>
                  <a:pt x="7200000" y="0"/>
                </a:moveTo>
                <a:lnTo>
                  <a:pt x="0" y="0"/>
                </a:lnTo>
                <a:lnTo>
                  <a:pt x="0" y="371174"/>
                </a:lnTo>
                <a:lnTo>
                  <a:pt x="7200000" y="371174"/>
                </a:lnTo>
                <a:lnTo>
                  <a:pt x="7200000" y="0"/>
                </a:lnTo>
                <a:close/>
              </a:path>
            </a:pathLst>
          </a:custGeom>
          <a:solidFill>
            <a:srgbClr val="ED1C24"/>
          </a:solidFill>
        </p:spPr>
        <p:txBody>
          <a:bodyPr wrap="square" lIns="0" tIns="0" rIns="0" bIns="0" rtlCol="0"/>
          <a:lstStyle/>
          <a:p>
            <a:endParaRPr sz="1112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927883" y="766549"/>
            <a:ext cx="1476366" cy="51552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350" b="1" i="0">
                <a:solidFill>
                  <a:srgbClr val="231F20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266609" y="1738730"/>
            <a:ext cx="4798914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1812927" y="7030501"/>
            <a:ext cx="1706281" cy="20075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266611" y="7030501"/>
            <a:ext cx="1226389" cy="20075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1/23/2025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3839136" y="7030501"/>
            <a:ext cx="1226389" cy="20075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322299">
        <a:defRPr>
          <a:latin typeface="+mn-lt"/>
          <a:ea typeface="+mn-ea"/>
          <a:cs typeface="+mn-cs"/>
        </a:defRPr>
      </a:lvl2pPr>
      <a:lvl3pPr marL="644598">
        <a:defRPr>
          <a:latin typeface="+mn-lt"/>
          <a:ea typeface="+mn-ea"/>
          <a:cs typeface="+mn-cs"/>
        </a:defRPr>
      </a:lvl3pPr>
      <a:lvl4pPr marL="966897">
        <a:defRPr>
          <a:latin typeface="+mn-lt"/>
          <a:ea typeface="+mn-ea"/>
          <a:cs typeface="+mn-cs"/>
        </a:defRPr>
      </a:lvl4pPr>
      <a:lvl5pPr marL="1289196">
        <a:defRPr>
          <a:latin typeface="+mn-lt"/>
          <a:ea typeface="+mn-ea"/>
          <a:cs typeface="+mn-cs"/>
        </a:defRPr>
      </a:lvl5pPr>
      <a:lvl6pPr marL="1611495">
        <a:defRPr>
          <a:latin typeface="+mn-lt"/>
          <a:ea typeface="+mn-ea"/>
          <a:cs typeface="+mn-cs"/>
        </a:defRPr>
      </a:lvl6pPr>
      <a:lvl7pPr marL="1933794">
        <a:defRPr>
          <a:latin typeface="+mn-lt"/>
          <a:ea typeface="+mn-ea"/>
          <a:cs typeface="+mn-cs"/>
        </a:defRPr>
      </a:lvl7pPr>
      <a:lvl8pPr marL="2256093">
        <a:defRPr>
          <a:latin typeface="+mn-lt"/>
          <a:ea typeface="+mn-ea"/>
          <a:cs typeface="+mn-cs"/>
        </a:defRPr>
      </a:lvl8pPr>
      <a:lvl9pPr marL="2578391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322299">
        <a:defRPr>
          <a:latin typeface="+mn-lt"/>
          <a:ea typeface="+mn-ea"/>
          <a:cs typeface="+mn-cs"/>
        </a:defRPr>
      </a:lvl2pPr>
      <a:lvl3pPr marL="644598">
        <a:defRPr>
          <a:latin typeface="+mn-lt"/>
          <a:ea typeface="+mn-ea"/>
          <a:cs typeface="+mn-cs"/>
        </a:defRPr>
      </a:lvl3pPr>
      <a:lvl4pPr marL="966897">
        <a:defRPr>
          <a:latin typeface="+mn-lt"/>
          <a:ea typeface="+mn-ea"/>
          <a:cs typeface="+mn-cs"/>
        </a:defRPr>
      </a:lvl4pPr>
      <a:lvl5pPr marL="1289196">
        <a:defRPr>
          <a:latin typeface="+mn-lt"/>
          <a:ea typeface="+mn-ea"/>
          <a:cs typeface="+mn-cs"/>
        </a:defRPr>
      </a:lvl5pPr>
      <a:lvl6pPr marL="1611495">
        <a:defRPr>
          <a:latin typeface="+mn-lt"/>
          <a:ea typeface="+mn-ea"/>
          <a:cs typeface="+mn-cs"/>
        </a:defRPr>
      </a:lvl6pPr>
      <a:lvl7pPr marL="1933794">
        <a:defRPr>
          <a:latin typeface="+mn-lt"/>
          <a:ea typeface="+mn-ea"/>
          <a:cs typeface="+mn-cs"/>
        </a:defRPr>
      </a:lvl7pPr>
      <a:lvl8pPr marL="2256093">
        <a:defRPr>
          <a:latin typeface="+mn-lt"/>
          <a:ea typeface="+mn-ea"/>
          <a:cs typeface="+mn-cs"/>
        </a:defRPr>
      </a:lvl8pPr>
      <a:lvl9pPr marL="2578391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4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6.png"/><Relationship Id="rId7" Type="http://schemas.openxmlformats.org/officeDocument/2006/relationships/image" Target="../media/image46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5.jpg"/><Relationship Id="rId5" Type="http://schemas.openxmlformats.org/officeDocument/2006/relationships/image" Target="../media/image44.jpg"/><Relationship Id="rId4" Type="http://schemas.openxmlformats.org/officeDocument/2006/relationships/image" Target="../media/image43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g"/><Relationship Id="rId3" Type="http://schemas.openxmlformats.org/officeDocument/2006/relationships/image" Target="../media/image6.png"/><Relationship Id="rId7" Type="http://schemas.openxmlformats.org/officeDocument/2006/relationships/image" Target="../media/image5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2.jpg"/><Relationship Id="rId11" Type="http://schemas.openxmlformats.org/officeDocument/2006/relationships/image" Target="../media/image57.jpg"/><Relationship Id="rId5" Type="http://schemas.openxmlformats.org/officeDocument/2006/relationships/image" Target="../media/image51.jpg"/><Relationship Id="rId10" Type="http://schemas.openxmlformats.org/officeDocument/2006/relationships/image" Target="../media/image56.jpg"/><Relationship Id="rId4" Type="http://schemas.openxmlformats.org/officeDocument/2006/relationships/image" Target="../media/image50.jpg"/><Relationship Id="rId9" Type="http://schemas.openxmlformats.org/officeDocument/2006/relationships/image" Target="../media/image55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g"/><Relationship Id="rId13" Type="http://schemas.openxmlformats.org/officeDocument/2006/relationships/image" Target="../media/image67.jpg"/><Relationship Id="rId3" Type="http://schemas.openxmlformats.org/officeDocument/2006/relationships/image" Target="../media/image6.png"/><Relationship Id="rId7" Type="http://schemas.openxmlformats.org/officeDocument/2006/relationships/image" Target="../media/image61.jpg"/><Relationship Id="rId12" Type="http://schemas.openxmlformats.org/officeDocument/2006/relationships/image" Target="../media/image66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0.jpg"/><Relationship Id="rId11" Type="http://schemas.openxmlformats.org/officeDocument/2006/relationships/image" Target="../media/image65.jpg"/><Relationship Id="rId5" Type="http://schemas.openxmlformats.org/officeDocument/2006/relationships/image" Target="../media/image59.jpg"/><Relationship Id="rId10" Type="http://schemas.openxmlformats.org/officeDocument/2006/relationships/image" Target="../media/image64.jpg"/><Relationship Id="rId4" Type="http://schemas.openxmlformats.org/officeDocument/2006/relationships/image" Target="../media/image58.jpg"/><Relationship Id="rId9" Type="http://schemas.openxmlformats.org/officeDocument/2006/relationships/image" Target="../media/image63.jpg"/><Relationship Id="rId14" Type="http://schemas.openxmlformats.org/officeDocument/2006/relationships/image" Target="../media/image68.jp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jpg"/><Relationship Id="rId13" Type="http://schemas.openxmlformats.org/officeDocument/2006/relationships/image" Target="../media/image78.png"/><Relationship Id="rId3" Type="http://schemas.openxmlformats.org/officeDocument/2006/relationships/image" Target="../media/image6.png"/><Relationship Id="rId7" Type="http://schemas.openxmlformats.org/officeDocument/2006/relationships/image" Target="../media/image72.jpg"/><Relationship Id="rId12" Type="http://schemas.openxmlformats.org/officeDocument/2006/relationships/image" Target="../media/image77.png"/><Relationship Id="rId17" Type="http://schemas.openxmlformats.org/officeDocument/2006/relationships/image" Target="../media/image82.png"/><Relationship Id="rId2" Type="http://schemas.openxmlformats.org/officeDocument/2006/relationships/image" Target="../media/image5.png"/><Relationship Id="rId16" Type="http://schemas.openxmlformats.org/officeDocument/2006/relationships/image" Target="../media/image81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1.jpg"/><Relationship Id="rId11" Type="http://schemas.openxmlformats.org/officeDocument/2006/relationships/image" Target="../media/image76.png"/><Relationship Id="rId5" Type="http://schemas.openxmlformats.org/officeDocument/2006/relationships/image" Target="../media/image70.jpg"/><Relationship Id="rId15" Type="http://schemas.openxmlformats.org/officeDocument/2006/relationships/image" Target="../media/image80.jpg"/><Relationship Id="rId10" Type="http://schemas.openxmlformats.org/officeDocument/2006/relationships/image" Target="../media/image75.jpg"/><Relationship Id="rId4" Type="http://schemas.openxmlformats.org/officeDocument/2006/relationships/image" Target="../media/image69.jpg"/><Relationship Id="rId9" Type="http://schemas.openxmlformats.org/officeDocument/2006/relationships/image" Target="../media/image74.jpg"/><Relationship Id="rId14" Type="http://schemas.openxmlformats.org/officeDocument/2006/relationships/image" Target="../media/image79.jp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jpeg"/><Relationship Id="rId3" Type="http://schemas.openxmlformats.org/officeDocument/2006/relationships/image" Target="../media/image6.png"/><Relationship Id="rId7" Type="http://schemas.openxmlformats.org/officeDocument/2006/relationships/image" Target="../media/image86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5.jpg"/><Relationship Id="rId5" Type="http://schemas.openxmlformats.org/officeDocument/2006/relationships/image" Target="../media/image84.jpg"/><Relationship Id="rId4" Type="http://schemas.openxmlformats.org/officeDocument/2006/relationships/image" Target="../media/image83.jpg"/><Relationship Id="rId9" Type="http://schemas.openxmlformats.org/officeDocument/2006/relationships/image" Target="../media/image8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openxmlformats.org/officeDocument/2006/relationships/image" Target="../media/image6.png"/><Relationship Id="rId7" Type="http://schemas.openxmlformats.org/officeDocument/2006/relationships/image" Target="../media/image9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4" Type="http://schemas.openxmlformats.org/officeDocument/2006/relationships/image" Target="../media/image89.png"/><Relationship Id="rId9" Type="http://schemas.openxmlformats.org/officeDocument/2006/relationships/image" Target="../media/image9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jpg"/><Relationship Id="rId3" Type="http://schemas.openxmlformats.org/officeDocument/2006/relationships/image" Target="../media/image6.png"/><Relationship Id="rId7" Type="http://schemas.openxmlformats.org/officeDocument/2006/relationships/image" Target="../media/image98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7.jpg"/><Relationship Id="rId11" Type="http://schemas.openxmlformats.org/officeDocument/2006/relationships/image" Target="../media/image102.png"/><Relationship Id="rId5" Type="http://schemas.openxmlformats.org/officeDocument/2006/relationships/image" Target="../media/image96.jpg"/><Relationship Id="rId10" Type="http://schemas.openxmlformats.org/officeDocument/2006/relationships/image" Target="../media/image101.png"/><Relationship Id="rId4" Type="http://schemas.openxmlformats.org/officeDocument/2006/relationships/image" Target="../media/image95.jpg"/><Relationship Id="rId9" Type="http://schemas.openxmlformats.org/officeDocument/2006/relationships/image" Target="../media/image100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6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5.jpg"/><Relationship Id="rId5" Type="http://schemas.openxmlformats.org/officeDocument/2006/relationships/image" Target="../media/image104.jpg"/><Relationship Id="rId4" Type="http://schemas.openxmlformats.org/officeDocument/2006/relationships/image" Target="../media/image103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8.jpg"/><Relationship Id="rId5" Type="http://schemas.microsoft.com/office/2007/relationships/hdphoto" Target="../media/hdphoto1.wdp"/><Relationship Id="rId4" Type="http://schemas.openxmlformats.org/officeDocument/2006/relationships/image" Target="../media/image107.pn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111.jp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0.jp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2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4.jpeg"/><Relationship Id="rId5" Type="http://schemas.openxmlformats.org/officeDocument/2006/relationships/image" Target="../media/image113.jpg"/><Relationship Id="rId4" Type="http://schemas.openxmlformats.org/officeDocument/2006/relationships/image" Target="../media/image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1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6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17.jpeg"/><Relationship Id="rId4" Type="http://schemas.openxmlformats.org/officeDocument/2006/relationships/image" Target="../media/image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0.png"/><Relationship Id="rId5" Type="http://schemas.openxmlformats.org/officeDocument/2006/relationships/image" Target="../media/image119.png"/><Relationship Id="rId4" Type="http://schemas.openxmlformats.org/officeDocument/2006/relationships/image" Target="../media/image11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2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18" Type="http://schemas.openxmlformats.org/officeDocument/2006/relationships/image" Target="../media/image26.png"/><Relationship Id="rId3" Type="http://schemas.openxmlformats.org/officeDocument/2006/relationships/image" Target="../media/image6.pn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17" Type="http://schemas.openxmlformats.org/officeDocument/2006/relationships/image" Target="../media/image25.png"/><Relationship Id="rId2" Type="http://schemas.openxmlformats.org/officeDocument/2006/relationships/image" Target="../media/image5.png"/><Relationship Id="rId16" Type="http://schemas.openxmlformats.org/officeDocument/2006/relationships/image" Target="../media/image2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5" Type="http://schemas.openxmlformats.org/officeDocument/2006/relationships/image" Target="../media/image2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Relationship Id="rId1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g"/><Relationship Id="rId3" Type="http://schemas.openxmlformats.org/officeDocument/2006/relationships/image" Target="../media/image6.png"/><Relationship Id="rId7" Type="http://schemas.openxmlformats.org/officeDocument/2006/relationships/image" Target="../media/image30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9.jpg"/><Relationship Id="rId5" Type="http://schemas.openxmlformats.org/officeDocument/2006/relationships/image" Target="../media/image28.jpg"/><Relationship Id="rId4" Type="http://schemas.openxmlformats.org/officeDocument/2006/relationships/image" Target="../media/image27.jpg"/><Relationship Id="rId9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6.png"/><Relationship Id="rId7" Type="http://schemas.openxmlformats.org/officeDocument/2006/relationships/image" Target="../media/image36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5.jpg"/><Relationship Id="rId5" Type="http://schemas.openxmlformats.org/officeDocument/2006/relationships/image" Target="../media/image34.jpg"/><Relationship Id="rId4" Type="http://schemas.openxmlformats.org/officeDocument/2006/relationships/image" Target="../media/image33.jpg"/><Relationship Id="rId9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5" y="0"/>
            <a:ext cx="5327649" cy="7559675"/>
            <a:chOff x="179999" y="315020"/>
            <a:chExt cx="7200265" cy="10048403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79999" y="315020"/>
              <a:ext cx="7200000" cy="10048403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992276" y="601298"/>
              <a:ext cx="3575714" cy="1923953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179999" y="3458810"/>
              <a:ext cx="7200265" cy="5960110"/>
            </a:xfrm>
            <a:custGeom>
              <a:avLst/>
              <a:gdLst/>
              <a:ahLst/>
              <a:cxnLst/>
              <a:rect l="l" t="t" r="r" b="b"/>
              <a:pathLst>
                <a:path w="7200265" h="5960109">
                  <a:moveTo>
                    <a:pt x="7200000" y="0"/>
                  </a:moveTo>
                  <a:lnTo>
                    <a:pt x="0" y="0"/>
                  </a:lnTo>
                  <a:lnTo>
                    <a:pt x="0" y="5959548"/>
                  </a:lnTo>
                  <a:lnTo>
                    <a:pt x="7200000" y="5959548"/>
                  </a:lnTo>
                  <a:lnTo>
                    <a:pt x="72000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895" dirty="0"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2247176" y="7050553"/>
            <a:ext cx="843911" cy="250409"/>
          </a:xfrm>
          <a:prstGeom prst="rect">
            <a:avLst/>
          </a:prstGeom>
        </p:spPr>
        <p:txBody>
          <a:bodyPr vert="horz" wrap="square" lIns="0" tIns="11640" rIns="0" bIns="0" rtlCol="0">
            <a:spAutoFit/>
          </a:bodyPr>
          <a:lstStyle/>
          <a:p>
            <a:pPr marL="8954">
              <a:spcBef>
                <a:spcPts val="92"/>
              </a:spcBef>
            </a:pPr>
            <a:r>
              <a:rPr sz="1551" spc="-71" dirty="0">
                <a:solidFill>
                  <a:srgbClr val="FFFFFF"/>
                </a:solidFill>
                <a:latin typeface="Montserrat Light" panose="00000400000000000000" pitchFamily="2" charset="-52"/>
                <a:cs typeface="Times New Roman"/>
              </a:rPr>
              <a:t>ЯКУТСК</a:t>
            </a:r>
            <a:endParaRPr sz="1551" spc="-71" dirty="0">
              <a:latin typeface="Montserrat Light" panose="00000400000000000000" pitchFamily="2" charset="-52"/>
              <a:cs typeface="Times New Roman"/>
            </a:endParaRPr>
          </a:p>
        </p:txBody>
      </p:sp>
      <p:pic>
        <p:nvPicPr>
          <p:cNvPr id="9" name="object 9"/>
          <p:cNvPicPr/>
          <p:nvPr/>
        </p:nvPicPr>
        <p:blipFill rotWithShape="1">
          <a:blip r:embed="rId4" cstate="print"/>
          <a:srcRect l="8309" t="12825" r="9141" b="15477"/>
          <a:stretch/>
        </p:blipFill>
        <p:spPr>
          <a:xfrm>
            <a:off x="0" y="3487726"/>
            <a:ext cx="5327650" cy="313949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80D601BC-7E41-4863-84CE-0D7C66D43296}"/>
              </a:ext>
            </a:extLst>
          </p:cNvPr>
          <p:cNvSpPr txBox="1"/>
          <p:nvPr/>
        </p:nvSpPr>
        <p:spPr>
          <a:xfrm>
            <a:off x="0" y="1660573"/>
            <a:ext cx="5327650" cy="6387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3581" algn="ctr">
              <a:spcBef>
                <a:spcPts val="190"/>
              </a:spcBef>
            </a:pPr>
            <a:r>
              <a:rPr lang="ru-RU" sz="1128" b="1" spc="71" dirty="0">
                <a:solidFill>
                  <a:srgbClr val="FFFFFF"/>
                </a:solidFill>
                <a:latin typeface="Montserrat ExtraBold" panose="00000900000000000000" pitchFamily="2" charset="-52"/>
                <a:cs typeface="Segoe UI Semibold" panose="020B0702040204020203" pitchFamily="34" charset="0"/>
              </a:rPr>
              <a:t>УПРАВЛЕНИЕ</a:t>
            </a:r>
          </a:p>
          <a:p>
            <a:pPr marR="3581" algn="ctr">
              <a:spcBef>
                <a:spcPts val="190"/>
              </a:spcBef>
            </a:pPr>
            <a:r>
              <a:rPr lang="ru-RU" sz="1128" b="1" spc="71" dirty="0">
                <a:solidFill>
                  <a:srgbClr val="FFFFFF"/>
                </a:solidFill>
                <a:latin typeface="Montserrat ExtraBold" panose="00000900000000000000" pitchFamily="2" charset="-52"/>
                <a:cs typeface="Segoe UI Semibold" panose="020B0702040204020203" pitchFamily="34" charset="0"/>
              </a:rPr>
              <a:t>ФЕДЕРАЛЬНОЙ СЛУЖБЫ ИСПОЛНЕНИЯ НАКАЗАНИЙ</a:t>
            </a:r>
            <a:br>
              <a:rPr lang="ru-RU" sz="1128" b="1" spc="71" dirty="0">
                <a:solidFill>
                  <a:srgbClr val="FFFFFF"/>
                </a:solidFill>
                <a:latin typeface="Montserrat ExtraBold" panose="00000900000000000000" pitchFamily="2" charset="-52"/>
                <a:cs typeface="Segoe UI Semibold" panose="020B0702040204020203" pitchFamily="34" charset="0"/>
              </a:rPr>
            </a:br>
            <a:r>
              <a:rPr lang="ru-RU" sz="1128" b="1" spc="71" dirty="0">
                <a:solidFill>
                  <a:srgbClr val="FFFFFF"/>
                </a:solidFill>
                <a:latin typeface="Montserrat ExtraBold" panose="00000900000000000000" pitchFamily="2" charset="-52"/>
                <a:cs typeface="Segoe UI Semibold" panose="020B0702040204020203" pitchFamily="34" charset="0"/>
              </a:rPr>
              <a:t>ПО РЕСПУБЛИКЕ САХА (ЯКУТИЯ)</a:t>
            </a:r>
            <a:endParaRPr lang="ru-RU" sz="1128" spc="71" dirty="0">
              <a:latin typeface="Montserrat ExtraBold" panose="00000900000000000000" pitchFamily="2" charset="-52"/>
              <a:cs typeface="Segoe UI Semibold" panose="020B0702040204020203" pitchFamily="34" charset="0"/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xmlns="" id="{66F0C7EF-5B9F-45BD-909C-DBAECD8CAE4A}"/>
              </a:ext>
            </a:extLst>
          </p:cNvPr>
          <p:cNvSpPr/>
          <p:nvPr/>
        </p:nvSpPr>
        <p:spPr>
          <a:xfrm>
            <a:off x="5408" y="2577263"/>
            <a:ext cx="5327453" cy="672702"/>
          </a:xfrm>
          <a:prstGeom prst="rect">
            <a:avLst/>
          </a:prstGeom>
          <a:noFill/>
        </p:spPr>
        <p:txBody>
          <a:bodyPr wrap="square" lIns="64469" tIns="32235" rIns="64469" bIns="32235">
            <a:spAutoFit/>
          </a:bodyPr>
          <a:lstStyle/>
          <a:p>
            <a:pPr algn="ctr"/>
            <a:r>
              <a:rPr lang="ru-RU" sz="1974" b="1" dirty="0">
                <a:ln w="0"/>
                <a:solidFill>
                  <a:srgbClr val="013794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tserrat Black" panose="00000A00000000000000" pitchFamily="2" charset="-52"/>
              </a:rPr>
              <a:t>КАТАЛОГ</a:t>
            </a:r>
          </a:p>
          <a:p>
            <a:pPr algn="ctr"/>
            <a:r>
              <a:rPr lang="ru-RU" sz="1974" b="1" dirty="0">
                <a:ln w="0"/>
                <a:solidFill>
                  <a:srgbClr val="013794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tserrat Black" panose="00000A00000000000000" pitchFamily="2" charset="-52"/>
              </a:rPr>
              <a:t>ПРОИЗВОДИМОЙ ПРОДУКЦИИ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object 2">
            <a:extLst>
              <a:ext uri="{FF2B5EF4-FFF2-40B4-BE49-F238E27FC236}">
                <a16:creationId xmlns:a16="http://schemas.microsoft.com/office/drawing/2014/main" xmlns="" id="{DE55ECCD-EEF9-470B-8F0D-C20E087BB717}"/>
              </a:ext>
            </a:extLst>
          </p:cNvPr>
          <p:cNvSpPr/>
          <p:nvPr/>
        </p:nvSpPr>
        <p:spPr>
          <a:xfrm>
            <a:off x="-15929" y="6904794"/>
            <a:ext cx="5353366" cy="196481"/>
          </a:xfrm>
          <a:custGeom>
            <a:avLst/>
            <a:gdLst/>
            <a:ahLst/>
            <a:cxnLst/>
            <a:rect l="l" t="t" r="r" b="b"/>
            <a:pathLst>
              <a:path w="7200265" h="186054">
                <a:moveTo>
                  <a:pt x="7200000" y="0"/>
                </a:moveTo>
                <a:lnTo>
                  <a:pt x="0" y="0"/>
                </a:lnTo>
                <a:lnTo>
                  <a:pt x="0" y="185591"/>
                </a:lnTo>
                <a:lnTo>
                  <a:pt x="7200000" y="185591"/>
                </a:lnTo>
                <a:lnTo>
                  <a:pt x="7200000" y="0"/>
                </a:lnTo>
                <a:close/>
              </a:path>
            </a:pathLst>
          </a:custGeom>
          <a:gradFill>
            <a:gsLst>
              <a:gs pos="0">
                <a:schemeClr val="bg1">
                  <a:lumMod val="85000"/>
                </a:schemeClr>
              </a:gs>
              <a:gs pos="40000">
                <a:schemeClr val="bg1"/>
              </a:gs>
              <a:gs pos="100000">
                <a:schemeClr val="bg1">
                  <a:lumMod val="85000"/>
                </a:schemeClr>
              </a:gs>
            </a:gsLst>
            <a:path path="circle">
              <a:fillToRect l="50000" t="130000" r="50000" b="-30000"/>
            </a:path>
          </a:gradFill>
        </p:spPr>
        <p:txBody>
          <a:bodyPr wrap="square" lIns="0" tIns="0" rIns="0" bIns="0" rtlCol="0"/>
          <a:lstStyle/>
          <a:p>
            <a:endParaRPr lang="ru-RU" sz="895"/>
          </a:p>
        </p:txBody>
      </p:sp>
      <p:sp>
        <p:nvSpPr>
          <p:cNvPr id="2" name="object 2"/>
          <p:cNvSpPr/>
          <p:nvPr/>
        </p:nvSpPr>
        <p:spPr>
          <a:xfrm>
            <a:off x="-6143" y="7101275"/>
            <a:ext cx="5333793" cy="236026"/>
          </a:xfrm>
          <a:custGeom>
            <a:avLst/>
            <a:gdLst/>
            <a:ahLst/>
            <a:cxnLst/>
            <a:rect l="l" t="t" r="r" b="b"/>
            <a:pathLst>
              <a:path w="7200265" h="186054">
                <a:moveTo>
                  <a:pt x="7200000" y="0"/>
                </a:moveTo>
                <a:lnTo>
                  <a:pt x="0" y="0"/>
                </a:lnTo>
                <a:lnTo>
                  <a:pt x="0" y="185591"/>
                </a:lnTo>
                <a:lnTo>
                  <a:pt x="7200000" y="185591"/>
                </a:lnTo>
                <a:lnTo>
                  <a:pt x="7200000" y="0"/>
                </a:lnTo>
                <a:close/>
              </a:path>
            </a:pathLst>
          </a:custGeom>
          <a:gradFill flip="none" rotWithShape="1">
            <a:gsLst>
              <a:gs pos="0">
                <a:srgbClr val="013BBB"/>
              </a:gs>
              <a:gs pos="50000">
                <a:srgbClr val="0165B6"/>
              </a:gs>
              <a:gs pos="100000">
                <a:srgbClr val="012C89"/>
              </a:gs>
            </a:gsLst>
            <a:path path="circle">
              <a:fillToRect l="50000" t="130000" r="50000" b="-30000"/>
            </a:path>
            <a:tileRect/>
          </a:gradFill>
        </p:spPr>
        <p:txBody>
          <a:bodyPr wrap="square" lIns="0" tIns="0" rIns="0" bIns="0" rtlCol="0"/>
          <a:lstStyle/>
          <a:p>
            <a:endParaRPr lang="ru-RU" sz="895"/>
          </a:p>
        </p:txBody>
      </p:sp>
      <p:pic>
        <p:nvPicPr>
          <p:cNvPr id="7" name="object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-9993" y="-3017"/>
            <a:ext cx="5337643" cy="901662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1213246" y="260129"/>
            <a:ext cx="3733800" cy="433834"/>
          </a:xfrm>
          <a:prstGeom prst="rect">
            <a:avLst/>
          </a:prstGeom>
        </p:spPr>
        <p:txBody>
          <a:bodyPr vert="horz" wrap="square" lIns="0" tIns="8506" rIns="0" bIns="0" rtlCol="0">
            <a:spAutoFit/>
          </a:bodyPr>
          <a:lstStyle/>
          <a:p>
            <a:pPr marR="3581" algn="r">
              <a:spcBef>
                <a:spcPts val="67"/>
              </a:spcBef>
            </a:pPr>
            <a:r>
              <a:rPr lang="ru-RU" sz="1340" b="1" dirty="0">
                <a:solidFill>
                  <a:srgbClr val="FFFFFF"/>
                </a:solidFill>
                <a:latin typeface="Montserrat ExtraLight" panose="00000300000000000000" pitchFamily="2" charset="-52"/>
                <a:cs typeface="Times New Roman"/>
              </a:rPr>
              <a:t>СРУБЫ ДОМОВ,</a:t>
            </a:r>
          </a:p>
          <a:p>
            <a:pPr marR="3581" algn="r">
              <a:spcBef>
                <a:spcPts val="67"/>
              </a:spcBef>
            </a:pPr>
            <a:r>
              <a:rPr lang="ru-RU" sz="1340" b="1" dirty="0">
                <a:solidFill>
                  <a:srgbClr val="FFFFFF"/>
                </a:solidFill>
                <a:latin typeface="Montserrat ExtraLight" panose="00000300000000000000" pitchFamily="2" charset="-52"/>
                <a:cs typeface="Times New Roman"/>
              </a:rPr>
              <a:t>ДАЧНЫЕ ПОСТРОЙКИ, БАНИ</a:t>
            </a:r>
            <a:endParaRPr lang="ru-RU" sz="1340" dirty="0">
              <a:latin typeface="Montserrat ExtraLight" panose="00000300000000000000" pitchFamily="2" charset="-52"/>
              <a:cs typeface="Times New Roman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-9993" y="-2578"/>
            <a:ext cx="1711564" cy="953157"/>
            <a:chOff x="179999" y="328582"/>
            <a:chExt cx="2427605" cy="1351915"/>
          </a:xfrm>
        </p:grpSpPr>
        <p:sp>
          <p:nvSpPr>
            <p:cNvPr id="10" name="object 10"/>
            <p:cNvSpPr/>
            <p:nvPr/>
          </p:nvSpPr>
          <p:spPr>
            <a:xfrm>
              <a:off x="179999" y="328582"/>
              <a:ext cx="2427605" cy="1351915"/>
            </a:xfrm>
            <a:custGeom>
              <a:avLst/>
              <a:gdLst/>
              <a:ahLst/>
              <a:cxnLst/>
              <a:rect l="l" t="t" r="r" b="b"/>
              <a:pathLst>
                <a:path w="2427605" h="1351914">
                  <a:moveTo>
                    <a:pt x="2427037" y="0"/>
                  </a:moveTo>
                  <a:lnTo>
                    <a:pt x="0" y="0"/>
                  </a:lnTo>
                  <a:lnTo>
                    <a:pt x="0" y="1351832"/>
                  </a:lnTo>
                  <a:lnTo>
                    <a:pt x="1081403" y="1351832"/>
                  </a:lnTo>
                  <a:lnTo>
                    <a:pt x="2427037" y="0"/>
                  </a:lnTo>
                  <a:close/>
                </a:path>
              </a:pathLst>
            </a:custGeom>
            <a:solidFill>
              <a:srgbClr val="BCBEC0"/>
            </a:solidFill>
          </p:spPr>
          <p:txBody>
            <a:bodyPr wrap="square" lIns="0" tIns="0" rIns="0" bIns="0" rtlCol="0"/>
            <a:lstStyle/>
            <a:p>
              <a:endParaRPr sz="895" dirty="0"/>
            </a:p>
          </p:txBody>
        </p:sp>
        <p:sp>
          <p:nvSpPr>
            <p:cNvPr id="11" name="object 11"/>
            <p:cNvSpPr/>
            <p:nvPr/>
          </p:nvSpPr>
          <p:spPr>
            <a:xfrm>
              <a:off x="179999" y="328582"/>
              <a:ext cx="2327910" cy="1278255"/>
            </a:xfrm>
            <a:custGeom>
              <a:avLst/>
              <a:gdLst/>
              <a:ahLst/>
              <a:cxnLst/>
              <a:rect l="l" t="t" r="r" b="b"/>
              <a:pathLst>
                <a:path w="2327910" h="1278255">
                  <a:moveTo>
                    <a:pt x="2327789" y="0"/>
                  </a:moveTo>
                  <a:lnTo>
                    <a:pt x="0" y="0"/>
                  </a:lnTo>
                  <a:lnTo>
                    <a:pt x="0" y="1278248"/>
                  </a:lnTo>
                  <a:lnTo>
                    <a:pt x="1052435" y="1278248"/>
                  </a:lnTo>
                  <a:lnTo>
                    <a:pt x="232778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895"/>
            </a:p>
          </p:txBody>
        </p:sp>
      </p:grpSp>
      <p:sp>
        <p:nvSpPr>
          <p:cNvPr id="16" name="object 2">
            <a:extLst>
              <a:ext uri="{FF2B5EF4-FFF2-40B4-BE49-F238E27FC236}">
                <a16:creationId xmlns:a16="http://schemas.microsoft.com/office/drawing/2014/main" xmlns="" id="{BBB9E1D5-A86E-49AC-BF5A-23F251BF0C7C}"/>
              </a:ext>
            </a:extLst>
          </p:cNvPr>
          <p:cNvSpPr/>
          <p:nvPr/>
        </p:nvSpPr>
        <p:spPr>
          <a:xfrm>
            <a:off x="-6143" y="7317821"/>
            <a:ext cx="5333793" cy="241854"/>
          </a:xfrm>
          <a:custGeom>
            <a:avLst/>
            <a:gdLst/>
            <a:ahLst/>
            <a:cxnLst/>
            <a:rect l="l" t="t" r="r" b="b"/>
            <a:pathLst>
              <a:path w="7200265" h="186054">
                <a:moveTo>
                  <a:pt x="7200000" y="0"/>
                </a:moveTo>
                <a:lnTo>
                  <a:pt x="0" y="0"/>
                </a:lnTo>
                <a:lnTo>
                  <a:pt x="0" y="185591"/>
                </a:lnTo>
                <a:lnTo>
                  <a:pt x="7200000" y="185591"/>
                </a:lnTo>
                <a:lnTo>
                  <a:pt x="7200000" y="0"/>
                </a:lnTo>
                <a:close/>
              </a:path>
            </a:pathLst>
          </a:custGeom>
          <a:gradFill>
            <a:gsLst>
              <a:gs pos="0">
                <a:srgbClr val="C00000"/>
              </a:gs>
              <a:gs pos="60000">
                <a:srgbClr val="FF1919"/>
              </a:gs>
              <a:gs pos="100000">
                <a:srgbClr val="C00000"/>
              </a:gs>
            </a:gsLst>
            <a:path path="circle">
              <a:fillToRect l="50000" t="130000" r="50000" b="-30000"/>
            </a:path>
          </a:gradFill>
        </p:spPr>
        <p:txBody>
          <a:bodyPr wrap="square" lIns="0" tIns="0" rIns="0" bIns="0" rtlCol="0"/>
          <a:lstStyle/>
          <a:p>
            <a:endParaRPr lang="ru-RU" sz="895"/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585257FC-8608-447D-9DD1-57603E1CA4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296" y="58573"/>
            <a:ext cx="643524" cy="693429"/>
          </a:xfrm>
          <a:prstGeom prst="rect">
            <a:avLst/>
          </a:prstGeom>
        </p:spPr>
      </p:pic>
      <p:grpSp>
        <p:nvGrpSpPr>
          <p:cNvPr id="21" name="object 9">
            <a:extLst>
              <a:ext uri="{FF2B5EF4-FFF2-40B4-BE49-F238E27FC236}">
                <a16:creationId xmlns:a16="http://schemas.microsoft.com/office/drawing/2014/main" xmlns="" id="{3DBA8D8C-D0B2-43A0-B030-EBAF2C333C3D}"/>
              </a:ext>
            </a:extLst>
          </p:cNvPr>
          <p:cNvGrpSpPr/>
          <p:nvPr/>
        </p:nvGrpSpPr>
        <p:grpSpPr>
          <a:xfrm flipV="1">
            <a:off x="-433721" y="6860723"/>
            <a:ext cx="1717500" cy="953156"/>
            <a:chOff x="179999" y="328582"/>
            <a:chExt cx="2427605" cy="1351915"/>
          </a:xfrm>
        </p:grpSpPr>
        <p:sp>
          <p:nvSpPr>
            <p:cNvPr id="23" name="object 10">
              <a:extLst>
                <a:ext uri="{FF2B5EF4-FFF2-40B4-BE49-F238E27FC236}">
                  <a16:creationId xmlns:a16="http://schemas.microsoft.com/office/drawing/2014/main" xmlns="" id="{A5050AE5-EA7E-45A2-9A21-53D0B1D2D38B}"/>
                </a:ext>
              </a:extLst>
            </p:cNvPr>
            <p:cNvSpPr/>
            <p:nvPr/>
          </p:nvSpPr>
          <p:spPr>
            <a:xfrm>
              <a:off x="179999" y="328582"/>
              <a:ext cx="2427605" cy="1351915"/>
            </a:xfrm>
            <a:custGeom>
              <a:avLst/>
              <a:gdLst/>
              <a:ahLst/>
              <a:cxnLst/>
              <a:rect l="l" t="t" r="r" b="b"/>
              <a:pathLst>
                <a:path w="2427605" h="1351914">
                  <a:moveTo>
                    <a:pt x="2427037" y="0"/>
                  </a:moveTo>
                  <a:lnTo>
                    <a:pt x="0" y="0"/>
                  </a:lnTo>
                  <a:lnTo>
                    <a:pt x="0" y="1351832"/>
                  </a:lnTo>
                  <a:lnTo>
                    <a:pt x="1081403" y="1351832"/>
                  </a:lnTo>
                  <a:lnTo>
                    <a:pt x="2427037" y="0"/>
                  </a:lnTo>
                  <a:close/>
                </a:path>
              </a:pathLst>
            </a:custGeom>
            <a:solidFill>
              <a:srgbClr val="BCBEC0"/>
            </a:solidFill>
          </p:spPr>
          <p:txBody>
            <a:bodyPr wrap="square" lIns="0" tIns="0" rIns="0" bIns="0" rtlCol="0"/>
            <a:lstStyle/>
            <a:p>
              <a:endParaRPr sz="895" dirty="0"/>
            </a:p>
          </p:txBody>
        </p:sp>
        <p:sp>
          <p:nvSpPr>
            <p:cNvPr id="25" name="object 11">
              <a:extLst>
                <a:ext uri="{FF2B5EF4-FFF2-40B4-BE49-F238E27FC236}">
                  <a16:creationId xmlns:a16="http://schemas.microsoft.com/office/drawing/2014/main" xmlns="" id="{43D60365-723B-4D78-A594-F4BC8C88E7F9}"/>
                </a:ext>
              </a:extLst>
            </p:cNvPr>
            <p:cNvSpPr/>
            <p:nvPr/>
          </p:nvSpPr>
          <p:spPr>
            <a:xfrm>
              <a:off x="179999" y="328582"/>
              <a:ext cx="2327910" cy="1278255"/>
            </a:xfrm>
            <a:custGeom>
              <a:avLst/>
              <a:gdLst/>
              <a:ahLst/>
              <a:cxnLst/>
              <a:rect l="l" t="t" r="r" b="b"/>
              <a:pathLst>
                <a:path w="2327910" h="1278255">
                  <a:moveTo>
                    <a:pt x="2327789" y="0"/>
                  </a:moveTo>
                  <a:lnTo>
                    <a:pt x="0" y="0"/>
                  </a:lnTo>
                  <a:lnTo>
                    <a:pt x="0" y="1278248"/>
                  </a:lnTo>
                  <a:lnTo>
                    <a:pt x="1052435" y="1278248"/>
                  </a:lnTo>
                  <a:lnTo>
                    <a:pt x="232778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895"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143367" y="7237804"/>
            <a:ext cx="311596" cy="160039"/>
          </a:xfrm>
          <a:prstGeom prst="rect">
            <a:avLst/>
          </a:prstGeom>
        </p:spPr>
        <p:txBody>
          <a:bodyPr vert="horz" wrap="square" lIns="0" tIns="8059" rIns="0" bIns="0" rtlCol="0">
            <a:spAutoFit/>
          </a:bodyPr>
          <a:lstStyle/>
          <a:p>
            <a:pPr algn="ctr">
              <a:spcBef>
                <a:spcPts val="63"/>
              </a:spcBef>
            </a:pPr>
            <a:r>
              <a:rPr lang="ru-RU" sz="987" spc="-11" dirty="0">
                <a:solidFill>
                  <a:srgbClr val="231F20"/>
                </a:solidFill>
                <a:latin typeface="Montserrat ExtraBold" panose="00000900000000000000" pitchFamily="2" charset="-52"/>
                <a:cs typeface="Franklin Gothic Medium"/>
              </a:rPr>
              <a:t>10</a:t>
            </a:r>
            <a:endParaRPr sz="987" dirty="0">
              <a:latin typeface="Montserrat ExtraBold" panose="00000900000000000000" pitchFamily="2" charset="-52"/>
              <a:cs typeface="Franklin Gothic Medium"/>
            </a:endParaRPr>
          </a:p>
        </p:txBody>
      </p:sp>
      <p:pic>
        <p:nvPicPr>
          <p:cNvPr id="4098" name="Picture 2" descr="Строительство бани под ключ в Казани с проектами, фото и ценами">
            <a:extLst>
              <a:ext uri="{FF2B5EF4-FFF2-40B4-BE49-F238E27FC236}">
                <a16:creationId xmlns:a16="http://schemas.microsoft.com/office/drawing/2014/main" xmlns="" id="{4557A354-79FF-439F-A369-094387E1A5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5811" y="1767944"/>
            <a:ext cx="2498423" cy="1770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F6B0F3A8-9B97-49D4-B13A-D3D1362708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2933" y="4031100"/>
            <a:ext cx="1648057" cy="206007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A49ACF76-25C7-4056-9E06-2E9B523A4C7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46272" y="4260239"/>
            <a:ext cx="2637503" cy="1867352"/>
          </a:xfrm>
          <a:prstGeom prst="rect">
            <a:avLst/>
          </a:prstGeom>
        </p:spPr>
      </p:pic>
      <p:pic>
        <p:nvPicPr>
          <p:cNvPr id="4100" name="Picture 4" descr="Какие бывают беседки">
            <a:extLst>
              <a:ext uri="{FF2B5EF4-FFF2-40B4-BE49-F238E27FC236}">
                <a16:creationId xmlns:a16="http://schemas.microsoft.com/office/drawing/2014/main" xmlns="" id="{58EDD339-464D-4C9A-B119-99C6EB1359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813" y="1881508"/>
            <a:ext cx="2283929" cy="1616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53670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object 2">
            <a:extLst>
              <a:ext uri="{FF2B5EF4-FFF2-40B4-BE49-F238E27FC236}">
                <a16:creationId xmlns:a16="http://schemas.microsoft.com/office/drawing/2014/main" xmlns="" id="{DE55ECCD-EEF9-470B-8F0D-C20E087BB717}"/>
              </a:ext>
            </a:extLst>
          </p:cNvPr>
          <p:cNvSpPr/>
          <p:nvPr/>
        </p:nvSpPr>
        <p:spPr>
          <a:xfrm>
            <a:off x="-15929" y="6904794"/>
            <a:ext cx="5353366" cy="196481"/>
          </a:xfrm>
          <a:custGeom>
            <a:avLst/>
            <a:gdLst/>
            <a:ahLst/>
            <a:cxnLst/>
            <a:rect l="l" t="t" r="r" b="b"/>
            <a:pathLst>
              <a:path w="7200265" h="186054">
                <a:moveTo>
                  <a:pt x="7200000" y="0"/>
                </a:moveTo>
                <a:lnTo>
                  <a:pt x="0" y="0"/>
                </a:lnTo>
                <a:lnTo>
                  <a:pt x="0" y="185591"/>
                </a:lnTo>
                <a:lnTo>
                  <a:pt x="7200000" y="185591"/>
                </a:lnTo>
                <a:lnTo>
                  <a:pt x="7200000" y="0"/>
                </a:lnTo>
                <a:close/>
              </a:path>
            </a:pathLst>
          </a:custGeom>
          <a:gradFill>
            <a:gsLst>
              <a:gs pos="0">
                <a:schemeClr val="bg1">
                  <a:lumMod val="85000"/>
                </a:schemeClr>
              </a:gs>
              <a:gs pos="40000">
                <a:schemeClr val="bg1"/>
              </a:gs>
              <a:gs pos="100000">
                <a:schemeClr val="bg1">
                  <a:lumMod val="85000"/>
                </a:schemeClr>
              </a:gs>
            </a:gsLst>
            <a:path path="circle">
              <a:fillToRect l="50000" t="130000" r="50000" b="-30000"/>
            </a:path>
          </a:gradFill>
        </p:spPr>
        <p:txBody>
          <a:bodyPr wrap="square" lIns="0" tIns="0" rIns="0" bIns="0" rtlCol="0"/>
          <a:lstStyle/>
          <a:p>
            <a:endParaRPr lang="ru-RU" sz="895"/>
          </a:p>
        </p:txBody>
      </p:sp>
      <p:sp>
        <p:nvSpPr>
          <p:cNvPr id="2" name="object 2"/>
          <p:cNvSpPr/>
          <p:nvPr/>
        </p:nvSpPr>
        <p:spPr>
          <a:xfrm>
            <a:off x="-6143" y="7101275"/>
            <a:ext cx="5333793" cy="236026"/>
          </a:xfrm>
          <a:custGeom>
            <a:avLst/>
            <a:gdLst/>
            <a:ahLst/>
            <a:cxnLst/>
            <a:rect l="l" t="t" r="r" b="b"/>
            <a:pathLst>
              <a:path w="7200265" h="186054">
                <a:moveTo>
                  <a:pt x="7200000" y="0"/>
                </a:moveTo>
                <a:lnTo>
                  <a:pt x="0" y="0"/>
                </a:lnTo>
                <a:lnTo>
                  <a:pt x="0" y="185591"/>
                </a:lnTo>
                <a:lnTo>
                  <a:pt x="7200000" y="185591"/>
                </a:lnTo>
                <a:lnTo>
                  <a:pt x="7200000" y="0"/>
                </a:lnTo>
                <a:close/>
              </a:path>
            </a:pathLst>
          </a:custGeom>
          <a:gradFill flip="none" rotWithShape="1">
            <a:gsLst>
              <a:gs pos="0">
                <a:srgbClr val="013BBB"/>
              </a:gs>
              <a:gs pos="50000">
                <a:srgbClr val="0165B6"/>
              </a:gs>
              <a:gs pos="100000">
                <a:srgbClr val="012C89"/>
              </a:gs>
            </a:gsLst>
            <a:path path="circle">
              <a:fillToRect l="50000" t="130000" r="50000" b="-30000"/>
            </a:path>
            <a:tileRect/>
          </a:gradFill>
        </p:spPr>
        <p:txBody>
          <a:bodyPr wrap="square" lIns="0" tIns="0" rIns="0" bIns="0" rtlCol="0"/>
          <a:lstStyle/>
          <a:p>
            <a:endParaRPr lang="ru-RU" sz="895"/>
          </a:p>
        </p:txBody>
      </p:sp>
      <p:pic>
        <p:nvPicPr>
          <p:cNvPr id="7" name="object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-9993" y="-3017"/>
            <a:ext cx="5337643" cy="901662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454025" y="263458"/>
            <a:ext cx="3232350" cy="408699"/>
          </a:xfrm>
          <a:prstGeom prst="rect">
            <a:avLst/>
          </a:prstGeom>
        </p:spPr>
        <p:txBody>
          <a:bodyPr vert="horz" wrap="square" lIns="0" tIns="8506" rIns="0" bIns="0" rtlCol="0">
            <a:spAutoFit/>
          </a:bodyPr>
          <a:lstStyle/>
          <a:p>
            <a:pPr marR="3581">
              <a:spcBef>
                <a:spcPts val="67"/>
              </a:spcBef>
            </a:pPr>
            <a:r>
              <a:rPr lang="ru-RU" sz="1300" b="1" dirty="0">
                <a:solidFill>
                  <a:srgbClr val="FFFFFF"/>
                </a:solidFill>
                <a:latin typeface="Montserrat ExtraLight" panose="00000300000000000000" pitchFamily="2" charset="-52"/>
                <a:cs typeface="Times New Roman"/>
              </a:rPr>
              <a:t>ДЕРЕВООБРАБАТЫВАЮЩЕЕ ПРОИЗВОДСТВО</a:t>
            </a:r>
            <a:endParaRPr sz="1300" dirty="0">
              <a:latin typeface="Montserrat ExtraLight" panose="00000300000000000000" pitchFamily="2" charset="-52"/>
              <a:cs typeface="Times New Roman"/>
            </a:endParaRPr>
          </a:p>
        </p:txBody>
      </p:sp>
      <p:grpSp>
        <p:nvGrpSpPr>
          <p:cNvPr id="9" name="object 9"/>
          <p:cNvGrpSpPr/>
          <p:nvPr/>
        </p:nvGrpSpPr>
        <p:grpSpPr>
          <a:xfrm flipH="1">
            <a:off x="3616087" y="-2578"/>
            <a:ext cx="1711564" cy="953157"/>
            <a:chOff x="179999" y="328582"/>
            <a:chExt cx="2427605" cy="1351915"/>
          </a:xfrm>
        </p:grpSpPr>
        <p:sp>
          <p:nvSpPr>
            <p:cNvPr id="10" name="object 10"/>
            <p:cNvSpPr/>
            <p:nvPr/>
          </p:nvSpPr>
          <p:spPr>
            <a:xfrm>
              <a:off x="179999" y="328582"/>
              <a:ext cx="2427605" cy="1351915"/>
            </a:xfrm>
            <a:custGeom>
              <a:avLst/>
              <a:gdLst/>
              <a:ahLst/>
              <a:cxnLst/>
              <a:rect l="l" t="t" r="r" b="b"/>
              <a:pathLst>
                <a:path w="2427605" h="1351914">
                  <a:moveTo>
                    <a:pt x="2427037" y="0"/>
                  </a:moveTo>
                  <a:lnTo>
                    <a:pt x="0" y="0"/>
                  </a:lnTo>
                  <a:lnTo>
                    <a:pt x="0" y="1351832"/>
                  </a:lnTo>
                  <a:lnTo>
                    <a:pt x="1081403" y="1351832"/>
                  </a:lnTo>
                  <a:lnTo>
                    <a:pt x="2427037" y="0"/>
                  </a:lnTo>
                  <a:close/>
                </a:path>
              </a:pathLst>
            </a:custGeom>
            <a:solidFill>
              <a:srgbClr val="BCBEC0"/>
            </a:solidFill>
          </p:spPr>
          <p:txBody>
            <a:bodyPr wrap="square" lIns="0" tIns="0" rIns="0" bIns="0" rtlCol="0"/>
            <a:lstStyle/>
            <a:p>
              <a:endParaRPr sz="895" dirty="0"/>
            </a:p>
          </p:txBody>
        </p:sp>
        <p:sp>
          <p:nvSpPr>
            <p:cNvPr id="11" name="object 11"/>
            <p:cNvSpPr/>
            <p:nvPr/>
          </p:nvSpPr>
          <p:spPr>
            <a:xfrm>
              <a:off x="179999" y="328582"/>
              <a:ext cx="2327910" cy="1278255"/>
            </a:xfrm>
            <a:custGeom>
              <a:avLst/>
              <a:gdLst/>
              <a:ahLst/>
              <a:cxnLst/>
              <a:rect l="l" t="t" r="r" b="b"/>
              <a:pathLst>
                <a:path w="2327910" h="1278255">
                  <a:moveTo>
                    <a:pt x="2327789" y="0"/>
                  </a:moveTo>
                  <a:lnTo>
                    <a:pt x="0" y="0"/>
                  </a:lnTo>
                  <a:lnTo>
                    <a:pt x="0" y="1278248"/>
                  </a:lnTo>
                  <a:lnTo>
                    <a:pt x="1052435" y="1278248"/>
                  </a:lnTo>
                  <a:lnTo>
                    <a:pt x="232778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895"/>
            </a:p>
          </p:txBody>
        </p:sp>
      </p:grpSp>
      <p:sp>
        <p:nvSpPr>
          <p:cNvPr id="16" name="object 2">
            <a:extLst>
              <a:ext uri="{FF2B5EF4-FFF2-40B4-BE49-F238E27FC236}">
                <a16:creationId xmlns:a16="http://schemas.microsoft.com/office/drawing/2014/main" xmlns="" id="{BBB9E1D5-A86E-49AC-BF5A-23F251BF0C7C}"/>
              </a:ext>
            </a:extLst>
          </p:cNvPr>
          <p:cNvSpPr/>
          <p:nvPr/>
        </p:nvSpPr>
        <p:spPr>
          <a:xfrm>
            <a:off x="-6143" y="7317821"/>
            <a:ext cx="5333793" cy="241854"/>
          </a:xfrm>
          <a:custGeom>
            <a:avLst/>
            <a:gdLst/>
            <a:ahLst/>
            <a:cxnLst/>
            <a:rect l="l" t="t" r="r" b="b"/>
            <a:pathLst>
              <a:path w="7200265" h="186054">
                <a:moveTo>
                  <a:pt x="7200000" y="0"/>
                </a:moveTo>
                <a:lnTo>
                  <a:pt x="0" y="0"/>
                </a:lnTo>
                <a:lnTo>
                  <a:pt x="0" y="185591"/>
                </a:lnTo>
                <a:lnTo>
                  <a:pt x="7200000" y="185591"/>
                </a:lnTo>
                <a:lnTo>
                  <a:pt x="7200000" y="0"/>
                </a:lnTo>
                <a:close/>
              </a:path>
            </a:pathLst>
          </a:custGeom>
          <a:gradFill>
            <a:gsLst>
              <a:gs pos="0">
                <a:srgbClr val="C00000"/>
              </a:gs>
              <a:gs pos="60000">
                <a:srgbClr val="FF1919"/>
              </a:gs>
              <a:gs pos="100000">
                <a:srgbClr val="C00000"/>
              </a:gs>
            </a:gsLst>
            <a:path path="circle">
              <a:fillToRect l="50000" t="130000" r="50000" b="-30000"/>
            </a:path>
          </a:gradFill>
        </p:spPr>
        <p:txBody>
          <a:bodyPr wrap="square" lIns="0" tIns="0" rIns="0" bIns="0" rtlCol="0"/>
          <a:lstStyle/>
          <a:p>
            <a:endParaRPr lang="ru-RU" sz="895"/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585257FC-8608-447D-9DD1-57603E1CA4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4524214" y="101102"/>
            <a:ext cx="643524" cy="693429"/>
          </a:xfrm>
          <a:prstGeom prst="rect">
            <a:avLst/>
          </a:prstGeom>
        </p:spPr>
      </p:pic>
      <p:grpSp>
        <p:nvGrpSpPr>
          <p:cNvPr id="21" name="object 9">
            <a:extLst>
              <a:ext uri="{FF2B5EF4-FFF2-40B4-BE49-F238E27FC236}">
                <a16:creationId xmlns:a16="http://schemas.microsoft.com/office/drawing/2014/main" xmlns="" id="{3DBA8D8C-D0B2-43A0-B030-EBAF2C333C3D}"/>
              </a:ext>
            </a:extLst>
          </p:cNvPr>
          <p:cNvGrpSpPr/>
          <p:nvPr/>
        </p:nvGrpSpPr>
        <p:grpSpPr>
          <a:xfrm flipH="1" flipV="1">
            <a:off x="4060657" y="6860723"/>
            <a:ext cx="1717500" cy="953156"/>
            <a:chOff x="179999" y="328582"/>
            <a:chExt cx="2427605" cy="1351915"/>
          </a:xfrm>
        </p:grpSpPr>
        <p:sp>
          <p:nvSpPr>
            <p:cNvPr id="23" name="object 10">
              <a:extLst>
                <a:ext uri="{FF2B5EF4-FFF2-40B4-BE49-F238E27FC236}">
                  <a16:creationId xmlns:a16="http://schemas.microsoft.com/office/drawing/2014/main" xmlns="" id="{A5050AE5-EA7E-45A2-9A21-53D0B1D2D38B}"/>
                </a:ext>
              </a:extLst>
            </p:cNvPr>
            <p:cNvSpPr/>
            <p:nvPr/>
          </p:nvSpPr>
          <p:spPr>
            <a:xfrm>
              <a:off x="179999" y="328582"/>
              <a:ext cx="2427605" cy="1351915"/>
            </a:xfrm>
            <a:custGeom>
              <a:avLst/>
              <a:gdLst/>
              <a:ahLst/>
              <a:cxnLst/>
              <a:rect l="l" t="t" r="r" b="b"/>
              <a:pathLst>
                <a:path w="2427605" h="1351914">
                  <a:moveTo>
                    <a:pt x="2427037" y="0"/>
                  </a:moveTo>
                  <a:lnTo>
                    <a:pt x="0" y="0"/>
                  </a:lnTo>
                  <a:lnTo>
                    <a:pt x="0" y="1351832"/>
                  </a:lnTo>
                  <a:lnTo>
                    <a:pt x="1081403" y="1351832"/>
                  </a:lnTo>
                  <a:lnTo>
                    <a:pt x="2427037" y="0"/>
                  </a:lnTo>
                  <a:close/>
                </a:path>
              </a:pathLst>
            </a:custGeom>
            <a:solidFill>
              <a:srgbClr val="BCBEC0"/>
            </a:solidFill>
          </p:spPr>
          <p:txBody>
            <a:bodyPr wrap="square" lIns="0" tIns="0" rIns="0" bIns="0" rtlCol="0"/>
            <a:lstStyle/>
            <a:p>
              <a:endParaRPr sz="895" dirty="0"/>
            </a:p>
          </p:txBody>
        </p:sp>
        <p:sp>
          <p:nvSpPr>
            <p:cNvPr id="25" name="object 11">
              <a:extLst>
                <a:ext uri="{FF2B5EF4-FFF2-40B4-BE49-F238E27FC236}">
                  <a16:creationId xmlns:a16="http://schemas.microsoft.com/office/drawing/2014/main" xmlns="" id="{43D60365-723B-4D78-A594-F4BC8C88E7F9}"/>
                </a:ext>
              </a:extLst>
            </p:cNvPr>
            <p:cNvSpPr/>
            <p:nvPr/>
          </p:nvSpPr>
          <p:spPr>
            <a:xfrm>
              <a:off x="179999" y="328582"/>
              <a:ext cx="2327910" cy="1278255"/>
            </a:xfrm>
            <a:custGeom>
              <a:avLst/>
              <a:gdLst/>
              <a:ahLst/>
              <a:cxnLst/>
              <a:rect l="l" t="t" r="r" b="b"/>
              <a:pathLst>
                <a:path w="2327910" h="1278255">
                  <a:moveTo>
                    <a:pt x="2327789" y="0"/>
                  </a:moveTo>
                  <a:lnTo>
                    <a:pt x="0" y="0"/>
                  </a:lnTo>
                  <a:lnTo>
                    <a:pt x="0" y="1278248"/>
                  </a:lnTo>
                  <a:lnTo>
                    <a:pt x="1052435" y="1278248"/>
                  </a:lnTo>
                  <a:lnTo>
                    <a:pt x="232778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895" dirty="0"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4854075" y="7237806"/>
            <a:ext cx="311596" cy="160039"/>
          </a:xfrm>
          <a:prstGeom prst="rect">
            <a:avLst/>
          </a:prstGeom>
        </p:spPr>
        <p:txBody>
          <a:bodyPr vert="horz" wrap="square" lIns="0" tIns="8059" rIns="0" bIns="0" rtlCol="0">
            <a:spAutoFit/>
          </a:bodyPr>
          <a:lstStyle/>
          <a:p>
            <a:pPr algn="ctr">
              <a:spcBef>
                <a:spcPts val="63"/>
              </a:spcBef>
            </a:pPr>
            <a:r>
              <a:rPr lang="ru-RU" sz="987" spc="-11" dirty="0">
                <a:solidFill>
                  <a:srgbClr val="231F20"/>
                </a:solidFill>
                <a:latin typeface="Montserrat ExtraBold" panose="00000900000000000000" pitchFamily="2" charset="-52"/>
                <a:cs typeface="Franklin Gothic Medium"/>
              </a:rPr>
              <a:t>11</a:t>
            </a:r>
            <a:endParaRPr sz="987" dirty="0">
              <a:latin typeface="Montserrat ExtraBold" panose="00000900000000000000" pitchFamily="2" charset="-52"/>
              <a:cs typeface="Franklin Gothic Medium"/>
            </a:endParaRPr>
          </a:p>
        </p:txBody>
      </p:sp>
      <p:pic>
        <p:nvPicPr>
          <p:cNvPr id="43" name="object 15">
            <a:extLst>
              <a:ext uri="{FF2B5EF4-FFF2-40B4-BE49-F238E27FC236}">
                <a16:creationId xmlns:a16="http://schemas.microsoft.com/office/drawing/2014/main" xmlns="" id="{A6440CAB-C8CD-4FCA-973E-FD4DAFFD37D6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431453" y="1566686"/>
            <a:ext cx="1258407" cy="901663"/>
          </a:xfrm>
          <a:prstGeom prst="rect">
            <a:avLst/>
          </a:prstGeom>
        </p:spPr>
      </p:pic>
      <p:pic>
        <p:nvPicPr>
          <p:cNvPr id="44" name="object 16">
            <a:extLst>
              <a:ext uri="{FF2B5EF4-FFF2-40B4-BE49-F238E27FC236}">
                <a16:creationId xmlns:a16="http://schemas.microsoft.com/office/drawing/2014/main" xmlns="" id="{BB0C12F6-B16C-4A77-B644-01B794764E97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03811" y="3040545"/>
            <a:ext cx="1651139" cy="1026550"/>
          </a:xfrm>
          <a:prstGeom prst="rect">
            <a:avLst/>
          </a:prstGeom>
        </p:spPr>
      </p:pic>
      <p:pic>
        <p:nvPicPr>
          <p:cNvPr id="45" name="object 17">
            <a:extLst>
              <a:ext uri="{FF2B5EF4-FFF2-40B4-BE49-F238E27FC236}">
                <a16:creationId xmlns:a16="http://schemas.microsoft.com/office/drawing/2014/main" xmlns="" id="{EFEE1D14-F501-4EFF-B11E-5E2BD2B31548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3310867" y="3040545"/>
            <a:ext cx="1312972" cy="1016938"/>
          </a:xfrm>
          <a:prstGeom prst="rect">
            <a:avLst/>
          </a:prstGeom>
        </p:spPr>
      </p:pic>
      <p:sp>
        <p:nvSpPr>
          <p:cNvPr id="46" name="object 18">
            <a:extLst>
              <a:ext uri="{FF2B5EF4-FFF2-40B4-BE49-F238E27FC236}">
                <a16:creationId xmlns:a16="http://schemas.microsoft.com/office/drawing/2014/main" xmlns="" id="{3065FEB4-D45F-41EC-94C7-D6C607514B90}"/>
              </a:ext>
            </a:extLst>
          </p:cNvPr>
          <p:cNvSpPr txBox="1"/>
          <p:nvPr/>
        </p:nvSpPr>
        <p:spPr>
          <a:xfrm>
            <a:off x="3283188" y="2602825"/>
            <a:ext cx="1312972" cy="350760"/>
          </a:xfrm>
          <a:prstGeom prst="rect">
            <a:avLst/>
          </a:prstGeom>
        </p:spPr>
        <p:txBody>
          <a:bodyPr vert="horz" wrap="square" lIns="0" tIns="12088" rIns="0" bIns="0" rtlCol="0">
            <a:spAutoFit/>
          </a:bodyPr>
          <a:lstStyle/>
          <a:p>
            <a:pPr algn="ctr"/>
            <a:r>
              <a:rPr sz="1100" spc="-11" dirty="0">
                <a:solidFill>
                  <a:srgbClr val="231F20"/>
                </a:solidFill>
                <a:latin typeface="Montserrat ExtraBold" panose="00000900000000000000" pitchFamily="2" charset="-52"/>
                <a:cs typeface="Franklin Gothic Medium"/>
              </a:rPr>
              <a:t>ТАБУРЕТ</a:t>
            </a:r>
            <a:r>
              <a:rPr sz="1100" spc="-32" dirty="0">
                <a:solidFill>
                  <a:srgbClr val="231F20"/>
                </a:solidFill>
                <a:latin typeface="Montserrat ExtraBold" panose="00000900000000000000" pitchFamily="2" charset="-52"/>
                <a:cs typeface="Franklin Gothic Medium"/>
              </a:rPr>
              <a:t> </a:t>
            </a:r>
            <a:r>
              <a:rPr sz="1100" spc="7" dirty="0">
                <a:solidFill>
                  <a:srgbClr val="231F20"/>
                </a:solidFill>
                <a:latin typeface="Montserrat ExtraBold" panose="00000900000000000000" pitchFamily="2" charset="-52"/>
                <a:cs typeface="Franklin Gothic Medium"/>
              </a:rPr>
              <a:t>ДЕРЕВЯННЫЙ</a:t>
            </a:r>
            <a:endParaRPr sz="1100" dirty="0">
              <a:latin typeface="Montserrat ExtraBold" panose="00000900000000000000" pitchFamily="2" charset="-52"/>
              <a:cs typeface="Franklin Gothic Medium"/>
            </a:endParaRPr>
          </a:p>
        </p:txBody>
      </p:sp>
      <p:sp>
        <p:nvSpPr>
          <p:cNvPr id="47" name="object 19">
            <a:extLst>
              <a:ext uri="{FF2B5EF4-FFF2-40B4-BE49-F238E27FC236}">
                <a16:creationId xmlns:a16="http://schemas.microsoft.com/office/drawing/2014/main" xmlns="" id="{EC6F8C66-649D-4DCD-97D2-FB32A961B74F}"/>
              </a:ext>
            </a:extLst>
          </p:cNvPr>
          <p:cNvSpPr txBox="1"/>
          <p:nvPr/>
        </p:nvSpPr>
        <p:spPr>
          <a:xfrm>
            <a:off x="530224" y="4126262"/>
            <a:ext cx="1981201" cy="357541"/>
          </a:xfrm>
          <a:prstGeom prst="rect">
            <a:avLst/>
          </a:prstGeom>
        </p:spPr>
        <p:txBody>
          <a:bodyPr vert="horz" wrap="square" lIns="0" tIns="18803" rIns="0" bIns="0" rtlCol="0">
            <a:spAutoFit/>
          </a:bodyPr>
          <a:lstStyle/>
          <a:p>
            <a:pPr marR="3581" algn="ctr"/>
            <a:r>
              <a:rPr sz="1100" spc="4" dirty="0">
                <a:solidFill>
                  <a:srgbClr val="231F20"/>
                </a:solidFill>
                <a:latin typeface="Montserrat ExtraBold" panose="00000900000000000000" pitchFamily="2" charset="-52"/>
                <a:cs typeface="Franklin Gothic Medium"/>
              </a:rPr>
              <a:t>ЛОТОК</a:t>
            </a:r>
            <a:r>
              <a:rPr sz="1100" spc="-46" dirty="0">
                <a:solidFill>
                  <a:srgbClr val="231F20"/>
                </a:solidFill>
                <a:latin typeface="Montserrat ExtraBold" panose="00000900000000000000" pitchFamily="2" charset="-52"/>
                <a:cs typeface="Franklin Gothic Medium"/>
              </a:rPr>
              <a:t> </a:t>
            </a:r>
            <a:r>
              <a:rPr sz="1100" spc="7" dirty="0">
                <a:solidFill>
                  <a:srgbClr val="231F20"/>
                </a:solidFill>
                <a:latin typeface="Montserrat ExtraBold" panose="00000900000000000000" pitchFamily="2" charset="-52"/>
                <a:cs typeface="Franklin Gothic Medium"/>
              </a:rPr>
              <a:t>ДЕРЕВЯННЫЙ </a:t>
            </a:r>
            <a:r>
              <a:rPr sz="1100" spc="-190" dirty="0">
                <a:solidFill>
                  <a:srgbClr val="231F20"/>
                </a:solidFill>
                <a:latin typeface="Montserrat ExtraBold" panose="00000900000000000000" pitchFamily="2" charset="-52"/>
                <a:cs typeface="Franklin Gothic Medium"/>
              </a:rPr>
              <a:t> </a:t>
            </a:r>
            <a:r>
              <a:rPr sz="1100" spc="11" dirty="0">
                <a:solidFill>
                  <a:srgbClr val="231F20"/>
                </a:solidFill>
                <a:latin typeface="Montserrat ExtraBold" panose="00000900000000000000" pitchFamily="2" charset="-52"/>
                <a:cs typeface="Franklin Gothic Medium"/>
              </a:rPr>
              <a:t>КОНДИТЕРСКИЙ</a:t>
            </a:r>
            <a:endParaRPr sz="1100" dirty="0">
              <a:latin typeface="Montserrat ExtraBold" panose="00000900000000000000" pitchFamily="2" charset="-52"/>
              <a:cs typeface="Franklin Gothic Medium"/>
            </a:endParaRPr>
          </a:p>
        </p:txBody>
      </p:sp>
      <p:sp>
        <p:nvSpPr>
          <p:cNvPr id="48" name="object 20">
            <a:extLst>
              <a:ext uri="{FF2B5EF4-FFF2-40B4-BE49-F238E27FC236}">
                <a16:creationId xmlns:a16="http://schemas.microsoft.com/office/drawing/2014/main" xmlns="" id="{EAB429E1-9E25-4315-92D2-DC5ED53BCF34}"/>
              </a:ext>
            </a:extLst>
          </p:cNvPr>
          <p:cNvSpPr txBox="1"/>
          <p:nvPr/>
        </p:nvSpPr>
        <p:spPr>
          <a:xfrm>
            <a:off x="3025274" y="4126262"/>
            <a:ext cx="1828801" cy="357541"/>
          </a:xfrm>
          <a:prstGeom prst="rect">
            <a:avLst/>
          </a:prstGeom>
        </p:spPr>
        <p:txBody>
          <a:bodyPr vert="horz" wrap="square" lIns="0" tIns="18803" rIns="0" bIns="0" rtlCol="0">
            <a:spAutoFit/>
          </a:bodyPr>
          <a:lstStyle/>
          <a:p>
            <a:pPr marR="3581" algn="ctr"/>
            <a:r>
              <a:rPr sz="1100" spc="7" dirty="0">
                <a:solidFill>
                  <a:srgbClr val="231F20"/>
                </a:solidFill>
                <a:latin typeface="Montserrat ExtraBold" panose="00000900000000000000" pitchFamily="2" charset="-52"/>
                <a:cs typeface="Franklin Gothic Medium"/>
              </a:rPr>
              <a:t>КЕРНОВЫЕ</a:t>
            </a:r>
            <a:r>
              <a:rPr sz="1100" spc="-42" dirty="0">
                <a:solidFill>
                  <a:srgbClr val="231F20"/>
                </a:solidFill>
                <a:latin typeface="Montserrat ExtraBold" panose="00000900000000000000" pitchFamily="2" charset="-52"/>
                <a:cs typeface="Franklin Gothic Medium"/>
              </a:rPr>
              <a:t> </a:t>
            </a:r>
            <a:r>
              <a:rPr sz="1100" spc="7" dirty="0">
                <a:solidFill>
                  <a:srgbClr val="231F20"/>
                </a:solidFill>
                <a:latin typeface="Montserrat ExtraBold" panose="00000900000000000000" pitchFamily="2" charset="-52"/>
                <a:cs typeface="Franklin Gothic Medium"/>
              </a:rPr>
              <a:t>ЯЩИКИ </a:t>
            </a:r>
            <a:r>
              <a:rPr sz="1100" spc="-190" dirty="0">
                <a:solidFill>
                  <a:srgbClr val="231F20"/>
                </a:solidFill>
                <a:latin typeface="Montserrat ExtraBold" panose="00000900000000000000" pitchFamily="2" charset="-52"/>
                <a:cs typeface="Franklin Gothic Medium"/>
              </a:rPr>
              <a:t> </a:t>
            </a:r>
            <a:r>
              <a:rPr sz="1100" spc="7" dirty="0">
                <a:solidFill>
                  <a:srgbClr val="231F20"/>
                </a:solidFill>
                <a:latin typeface="Montserrat ExtraBold" panose="00000900000000000000" pitchFamily="2" charset="-52"/>
                <a:cs typeface="Franklin Gothic Medium"/>
              </a:rPr>
              <a:t>ДЕРЕВЯННЫЕ</a:t>
            </a:r>
            <a:endParaRPr sz="1100" dirty="0">
              <a:latin typeface="Montserrat ExtraBold" panose="00000900000000000000" pitchFamily="2" charset="-52"/>
              <a:cs typeface="Franklin Gothic Medium"/>
            </a:endParaRPr>
          </a:p>
        </p:txBody>
      </p:sp>
      <p:sp>
        <p:nvSpPr>
          <p:cNvPr id="49" name="object 21">
            <a:extLst>
              <a:ext uri="{FF2B5EF4-FFF2-40B4-BE49-F238E27FC236}">
                <a16:creationId xmlns:a16="http://schemas.microsoft.com/office/drawing/2014/main" xmlns="" id="{DD07703D-D19E-42CD-B5B1-D496E8FBFBE4}"/>
              </a:ext>
            </a:extLst>
          </p:cNvPr>
          <p:cNvSpPr txBox="1"/>
          <p:nvPr/>
        </p:nvSpPr>
        <p:spPr>
          <a:xfrm>
            <a:off x="731490" y="2605648"/>
            <a:ext cx="1782145" cy="357541"/>
          </a:xfrm>
          <a:prstGeom prst="rect">
            <a:avLst/>
          </a:prstGeom>
        </p:spPr>
        <p:txBody>
          <a:bodyPr vert="horz" wrap="square" lIns="0" tIns="18803" rIns="0" bIns="0" rtlCol="0">
            <a:spAutoFit/>
          </a:bodyPr>
          <a:lstStyle/>
          <a:p>
            <a:pPr marR="3581" algn="ctr"/>
            <a:r>
              <a:rPr sz="1100" spc="11" dirty="0">
                <a:solidFill>
                  <a:srgbClr val="231F20"/>
                </a:solidFill>
                <a:latin typeface="Montserrat ExtraBold" panose="00000900000000000000" pitchFamily="2" charset="-52"/>
                <a:cs typeface="Franklin Gothic Medium"/>
              </a:rPr>
              <a:t>СКАМЕЙКИ</a:t>
            </a:r>
            <a:r>
              <a:rPr sz="1100" spc="-21" dirty="0">
                <a:solidFill>
                  <a:srgbClr val="231F20"/>
                </a:solidFill>
                <a:latin typeface="Montserrat ExtraBold" panose="00000900000000000000" pitchFamily="2" charset="-52"/>
                <a:cs typeface="Franklin Gothic Medium"/>
              </a:rPr>
              <a:t> </a:t>
            </a:r>
            <a:r>
              <a:rPr sz="1100" spc="7" dirty="0">
                <a:solidFill>
                  <a:srgbClr val="231F20"/>
                </a:solidFill>
                <a:latin typeface="Montserrat ExtraBold" panose="00000900000000000000" pitchFamily="2" charset="-52"/>
                <a:cs typeface="Franklin Gothic Medium"/>
              </a:rPr>
              <a:t>И</a:t>
            </a:r>
            <a:r>
              <a:rPr sz="1100" spc="-18" dirty="0">
                <a:solidFill>
                  <a:srgbClr val="231F20"/>
                </a:solidFill>
                <a:latin typeface="Montserrat ExtraBold" panose="00000900000000000000" pitchFamily="2" charset="-52"/>
                <a:cs typeface="Franklin Gothic Medium"/>
              </a:rPr>
              <a:t> </a:t>
            </a:r>
            <a:r>
              <a:rPr sz="1100" spc="-4" dirty="0">
                <a:solidFill>
                  <a:srgbClr val="231F20"/>
                </a:solidFill>
                <a:latin typeface="Montserrat ExtraBold" panose="00000900000000000000" pitchFamily="2" charset="-52"/>
                <a:cs typeface="Franklin Gothic Medium"/>
              </a:rPr>
              <a:t>СТОЛЫ </a:t>
            </a:r>
            <a:r>
              <a:rPr sz="1100" spc="-190" dirty="0">
                <a:solidFill>
                  <a:srgbClr val="231F20"/>
                </a:solidFill>
                <a:latin typeface="Montserrat ExtraBold" panose="00000900000000000000" pitchFamily="2" charset="-52"/>
                <a:cs typeface="Franklin Gothic Medium"/>
              </a:rPr>
              <a:t> </a:t>
            </a:r>
            <a:r>
              <a:rPr sz="1100" spc="7" dirty="0">
                <a:solidFill>
                  <a:srgbClr val="231F20"/>
                </a:solidFill>
                <a:latin typeface="Montserrat ExtraBold" panose="00000900000000000000" pitchFamily="2" charset="-52"/>
                <a:cs typeface="Franklin Gothic Medium"/>
              </a:rPr>
              <a:t>ДЕРЕВЯННЫЕ</a:t>
            </a:r>
            <a:endParaRPr sz="1100" dirty="0">
              <a:latin typeface="Montserrat ExtraBold" panose="00000900000000000000" pitchFamily="2" charset="-52"/>
              <a:cs typeface="Franklin Gothic Medium"/>
            </a:endParaRPr>
          </a:p>
        </p:txBody>
      </p:sp>
      <p:sp>
        <p:nvSpPr>
          <p:cNvPr id="50" name="object 22">
            <a:extLst>
              <a:ext uri="{FF2B5EF4-FFF2-40B4-BE49-F238E27FC236}">
                <a16:creationId xmlns:a16="http://schemas.microsoft.com/office/drawing/2014/main" xmlns="" id="{4171928E-3C96-4A2B-A0CB-8B2FEC9D5875}"/>
              </a:ext>
            </a:extLst>
          </p:cNvPr>
          <p:cNvSpPr txBox="1"/>
          <p:nvPr/>
        </p:nvSpPr>
        <p:spPr>
          <a:xfrm>
            <a:off x="2092325" y="6270381"/>
            <a:ext cx="1752600" cy="350760"/>
          </a:xfrm>
          <a:prstGeom prst="rect">
            <a:avLst/>
          </a:prstGeom>
        </p:spPr>
        <p:txBody>
          <a:bodyPr vert="horz" wrap="square" lIns="0" tIns="12088" rIns="0" bIns="0" rtlCol="0">
            <a:spAutoFit/>
          </a:bodyPr>
          <a:lstStyle/>
          <a:p>
            <a:pPr algn="ctr"/>
            <a:r>
              <a:rPr sz="1100" spc="-14" dirty="0">
                <a:solidFill>
                  <a:srgbClr val="231F20"/>
                </a:solidFill>
                <a:latin typeface="Montserrat ExtraBold" panose="00000900000000000000" pitchFamily="2" charset="-52"/>
                <a:cs typeface="Franklin Gothic Medium"/>
              </a:rPr>
              <a:t>ЗАБОРЫ</a:t>
            </a:r>
            <a:r>
              <a:rPr sz="1100" spc="-32" dirty="0">
                <a:solidFill>
                  <a:srgbClr val="231F20"/>
                </a:solidFill>
                <a:latin typeface="Montserrat ExtraBold" panose="00000900000000000000" pitchFamily="2" charset="-52"/>
                <a:cs typeface="Franklin Gothic Medium"/>
              </a:rPr>
              <a:t> </a:t>
            </a:r>
            <a:r>
              <a:rPr sz="1100" spc="-4" dirty="0">
                <a:solidFill>
                  <a:srgbClr val="231F20"/>
                </a:solidFill>
                <a:latin typeface="Montserrat ExtraBold" panose="00000900000000000000" pitchFamily="2" charset="-52"/>
                <a:cs typeface="Franklin Gothic Medium"/>
              </a:rPr>
              <a:t>ДЕКОРАТИВНЫЕ</a:t>
            </a:r>
            <a:endParaRPr sz="1100" dirty="0">
              <a:latin typeface="Montserrat ExtraBold" panose="00000900000000000000" pitchFamily="2" charset="-52"/>
              <a:cs typeface="Franklin Gothic Medium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727F2E5E-F7A1-425A-A75D-7CD12F87144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28952" b="6820"/>
          <a:stretch/>
        </p:blipFill>
        <p:spPr>
          <a:xfrm>
            <a:off x="350854" y="1461860"/>
            <a:ext cx="2543415" cy="1142895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CB618E35-61FC-4B4C-88D3-C194F9BE9663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517" t="19838" r="-1517" b="-2647"/>
          <a:stretch/>
        </p:blipFill>
        <p:spPr>
          <a:xfrm>
            <a:off x="1120275" y="4566683"/>
            <a:ext cx="3733800" cy="1703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87978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object 2">
            <a:extLst>
              <a:ext uri="{FF2B5EF4-FFF2-40B4-BE49-F238E27FC236}">
                <a16:creationId xmlns:a16="http://schemas.microsoft.com/office/drawing/2014/main" xmlns="" id="{DE55ECCD-EEF9-470B-8F0D-C20E087BB717}"/>
              </a:ext>
            </a:extLst>
          </p:cNvPr>
          <p:cNvSpPr/>
          <p:nvPr/>
        </p:nvSpPr>
        <p:spPr>
          <a:xfrm>
            <a:off x="-15929" y="6904794"/>
            <a:ext cx="5353366" cy="196481"/>
          </a:xfrm>
          <a:custGeom>
            <a:avLst/>
            <a:gdLst/>
            <a:ahLst/>
            <a:cxnLst/>
            <a:rect l="l" t="t" r="r" b="b"/>
            <a:pathLst>
              <a:path w="7200265" h="186054">
                <a:moveTo>
                  <a:pt x="7200000" y="0"/>
                </a:moveTo>
                <a:lnTo>
                  <a:pt x="0" y="0"/>
                </a:lnTo>
                <a:lnTo>
                  <a:pt x="0" y="185591"/>
                </a:lnTo>
                <a:lnTo>
                  <a:pt x="7200000" y="185591"/>
                </a:lnTo>
                <a:lnTo>
                  <a:pt x="7200000" y="0"/>
                </a:lnTo>
                <a:close/>
              </a:path>
            </a:pathLst>
          </a:custGeom>
          <a:gradFill>
            <a:gsLst>
              <a:gs pos="0">
                <a:schemeClr val="bg1">
                  <a:lumMod val="85000"/>
                </a:schemeClr>
              </a:gs>
              <a:gs pos="40000">
                <a:schemeClr val="bg1"/>
              </a:gs>
              <a:gs pos="100000">
                <a:schemeClr val="bg1">
                  <a:lumMod val="85000"/>
                </a:schemeClr>
              </a:gs>
            </a:gsLst>
            <a:path path="circle">
              <a:fillToRect l="50000" t="130000" r="50000" b="-30000"/>
            </a:path>
          </a:gradFill>
        </p:spPr>
        <p:txBody>
          <a:bodyPr wrap="square" lIns="0" tIns="0" rIns="0" bIns="0" rtlCol="0"/>
          <a:lstStyle/>
          <a:p>
            <a:endParaRPr lang="ru-RU" sz="895"/>
          </a:p>
        </p:txBody>
      </p:sp>
      <p:sp>
        <p:nvSpPr>
          <p:cNvPr id="2" name="object 2"/>
          <p:cNvSpPr/>
          <p:nvPr/>
        </p:nvSpPr>
        <p:spPr>
          <a:xfrm>
            <a:off x="-6143" y="7101275"/>
            <a:ext cx="5333793" cy="236026"/>
          </a:xfrm>
          <a:custGeom>
            <a:avLst/>
            <a:gdLst/>
            <a:ahLst/>
            <a:cxnLst/>
            <a:rect l="l" t="t" r="r" b="b"/>
            <a:pathLst>
              <a:path w="7200265" h="186054">
                <a:moveTo>
                  <a:pt x="7200000" y="0"/>
                </a:moveTo>
                <a:lnTo>
                  <a:pt x="0" y="0"/>
                </a:lnTo>
                <a:lnTo>
                  <a:pt x="0" y="185591"/>
                </a:lnTo>
                <a:lnTo>
                  <a:pt x="7200000" y="185591"/>
                </a:lnTo>
                <a:lnTo>
                  <a:pt x="7200000" y="0"/>
                </a:lnTo>
                <a:close/>
              </a:path>
            </a:pathLst>
          </a:custGeom>
          <a:gradFill flip="none" rotWithShape="1">
            <a:gsLst>
              <a:gs pos="0">
                <a:srgbClr val="013BBB"/>
              </a:gs>
              <a:gs pos="50000">
                <a:srgbClr val="0165B6"/>
              </a:gs>
              <a:gs pos="100000">
                <a:srgbClr val="012C89"/>
              </a:gs>
            </a:gsLst>
            <a:path path="circle">
              <a:fillToRect l="50000" t="130000" r="50000" b="-30000"/>
            </a:path>
            <a:tileRect/>
          </a:gradFill>
        </p:spPr>
        <p:txBody>
          <a:bodyPr wrap="square" lIns="0" tIns="0" rIns="0" bIns="0" rtlCol="0"/>
          <a:lstStyle/>
          <a:p>
            <a:endParaRPr lang="ru-RU" sz="895"/>
          </a:p>
        </p:txBody>
      </p:sp>
      <p:pic>
        <p:nvPicPr>
          <p:cNvPr id="7" name="object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-9993" y="-3017"/>
            <a:ext cx="5337643" cy="901662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1213246" y="366600"/>
            <a:ext cx="3733800" cy="214799"/>
          </a:xfrm>
          <a:prstGeom prst="rect">
            <a:avLst/>
          </a:prstGeom>
        </p:spPr>
        <p:txBody>
          <a:bodyPr vert="horz" wrap="square" lIns="0" tIns="8506" rIns="0" bIns="0" rtlCol="0">
            <a:spAutoFit/>
          </a:bodyPr>
          <a:lstStyle/>
          <a:p>
            <a:pPr marR="3581" algn="r">
              <a:spcBef>
                <a:spcPts val="67"/>
              </a:spcBef>
            </a:pPr>
            <a:r>
              <a:rPr lang="ru-RU" sz="1340" b="1" dirty="0">
                <a:solidFill>
                  <a:srgbClr val="FFFFFF"/>
                </a:solidFill>
                <a:latin typeface="Montserrat ExtraLight" panose="00000300000000000000" pitchFamily="2" charset="-52"/>
                <a:cs typeface="Times New Roman"/>
              </a:rPr>
              <a:t>МЕБЕЛЬНОЕ ПРОИЗВОДСТВО</a:t>
            </a:r>
            <a:endParaRPr lang="ru-RU" sz="1340" dirty="0">
              <a:latin typeface="Montserrat ExtraLight" panose="00000300000000000000" pitchFamily="2" charset="-52"/>
              <a:cs typeface="Times New Roman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-9993" y="-2578"/>
            <a:ext cx="1711564" cy="953157"/>
            <a:chOff x="179999" y="328582"/>
            <a:chExt cx="2427605" cy="1351915"/>
          </a:xfrm>
        </p:grpSpPr>
        <p:sp>
          <p:nvSpPr>
            <p:cNvPr id="10" name="object 10"/>
            <p:cNvSpPr/>
            <p:nvPr/>
          </p:nvSpPr>
          <p:spPr>
            <a:xfrm>
              <a:off x="179999" y="328582"/>
              <a:ext cx="2427605" cy="1351915"/>
            </a:xfrm>
            <a:custGeom>
              <a:avLst/>
              <a:gdLst/>
              <a:ahLst/>
              <a:cxnLst/>
              <a:rect l="l" t="t" r="r" b="b"/>
              <a:pathLst>
                <a:path w="2427605" h="1351914">
                  <a:moveTo>
                    <a:pt x="2427037" y="0"/>
                  </a:moveTo>
                  <a:lnTo>
                    <a:pt x="0" y="0"/>
                  </a:lnTo>
                  <a:lnTo>
                    <a:pt x="0" y="1351832"/>
                  </a:lnTo>
                  <a:lnTo>
                    <a:pt x="1081403" y="1351832"/>
                  </a:lnTo>
                  <a:lnTo>
                    <a:pt x="2427037" y="0"/>
                  </a:lnTo>
                  <a:close/>
                </a:path>
              </a:pathLst>
            </a:custGeom>
            <a:solidFill>
              <a:srgbClr val="BCBEC0"/>
            </a:solidFill>
          </p:spPr>
          <p:txBody>
            <a:bodyPr wrap="square" lIns="0" tIns="0" rIns="0" bIns="0" rtlCol="0"/>
            <a:lstStyle/>
            <a:p>
              <a:endParaRPr sz="895" dirty="0"/>
            </a:p>
          </p:txBody>
        </p:sp>
        <p:sp>
          <p:nvSpPr>
            <p:cNvPr id="11" name="object 11"/>
            <p:cNvSpPr/>
            <p:nvPr/>
          </p:nvSpPr>
          <p:spPr>
            <a:xfrm>
              <a:off x="179999" y="328582"/>
              <a:ext cx="2327910" cy="1278255"/>
            </a:xfrm>
            <a:custGeom>
              <a:avLst/>
              <a:gdLst/>
              <a:ahLst/>
              <a:cxnLst/>
              <a:rect l="l" t="t" r="r" b="b"/>
              <a:pathLst>
                <a:path w="2327910" h="1278255">
                  <a:moveTo>
                    <a:pt x="2327789" y="0"/>
                  </a:moveTo>
                  <a:lnTo>
                    <a:pt x="0" y="0"/>
                  </a:lnTo>
                  <a:lnTo>
                    <a:pt x="0" y="1278248"/>
                  </a:lnTo>
                  <a:lnTo>
                    <a:pt x="1052435" y="1278248"/>
                  </a:lnTo>
                  <a:lnTo>
                    <a:pt x="232778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895"/>
            </a:p>
          </p:txBody>
        </p:sp>
      </p:grpSp>
      <p:sp>
        <p:nvSpPr>
          <p:cNvPr id="16" name="object 2">
            <a:extLst>
              <a:ext uri="{FF2B5EF4-FFF2-40B4-BE49-F238E27FC236}">
                <a16:creationId xmlns:a16="http://schemas.microsoft.com/office/drawing/2014/main" xmlns="" id="{BBB9E1D5-A86E-49AC-BF5A-23F251BF0C7C}"/>
              </a:ext>
            </a:extLst>
          </p:cNvPr>
          <p:cNvSpPr/>
          <p:nvPr/>
        </p:nvSpPr>
        <p:spPr>
          <a:xfrm>
            <a:off x="-6143" y="7317821"/>
            <a:ext cx="5333793" cy="241854"/>
          </a:xfrm>
          <a:custGeom>
            <a:avLst/>
            <a:gdLst/>
            <a:ahLst/>
            <a:cxnLst/>
            <a:rect l="l" t="t" r="r" b="b"/>
            <a:pathLst>
              <a:path w="7200265" h="186054">
                <a:moveTo>
                  <a:pt x="7200000" y="0"/>
                </a:moveTo>
                <a:lnTo>
                  <a:pt x="0" y="0"/>
                </a:lnTo>
                <a:lnTo>
                  <a:pt x="0" y="185591"/>
                </a:lnTo>
                <a:lnTo>
                  <a:pt x="7200000" y="185591"/>
                </a:lnTo>
                <a:lnTo>
                  <a:pt x="7200000" y="0"/>
                </a:lnTo>
                <a:close/>
              </a:path>
            </a:pathLst>
          </a:custGeom>
          <a:gradFill>
            <a:gsLst>
              <a:gs pos="0">
                <a:srgbClr val="C00000"/>
              </a:gs>
              <a:gs pos="60000">
                <a:srgbClr val="FF1919"/>
              </a:gs>
              <a:gs pos="100000">
                <a:srgbClr val="C00000"/>
              </a:gs>
            </a:gsLst>
            <a:path path="circle">
              <a:fillToRect l="50000" t="130000" r="50000" b="-30000"/>
            </a:path>
          </a:gradFill>
        </p:spPr>
        <p:txBody>
          <a:bodyPr wrap="square" lIns="0" tIns="0" rIns="0" bIns="0" rtlCol="0"/>
          <a:lstStyle/>
          <a:p>
            <a:endParaRPr lang="ru-RU" sz="895"/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585257FC-8608-447D-9DD1-57603E1CA4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296" y="58573"/>
            <a:ext cx="643524" cy="693429"/>
          </a:xfrm>
          <a:prstGeom prst="rect">
            <a:avLst/>
          </a:prstGeom>
        </p:spPr>
      </p:pic>
      <p:grpSp>
        <p:nvGrpSpPr>
          <p:cNvPr id="21" name="object 9">
            <a:extLst>
              <a:ext uri="{FF2B5EF4-FFF2-40B4-BE49-F238E27FC236}">
                <a16:creationId xmlns:a16="http://schemas.microsoft.com/office/drawing/2014/main" xmlns="" id="{3DBA8D8C-D0B2-43A0-B030-EBAF2C333C3D}"/>
              </a:ext>
            </a:extLst>
          </p:cNvPr>
          <p:cNvGrpSpPr/>
          <p:nvPr/>
        </p:nvGrpSpPr>
        <p:grpSpPr>
          <a:xfrm flipV="1">
            <a:off x="-433721" y="6860723"/>
            <a:ext cx="1717500" cy="953156"/>
            <a:chOff x="179999" y="328582"/>
            <a:chExt cx="2427605" cy="1351915"/>
          </a:xfrm>
        </p:grpSpPr>
        <p:sp>
          <p:nvSpPr>
            <p:cNvPr id="23" name="object 10">
              <a:extLst>
                <a:ext uri="{FF2B5EF4-FFF2-40B4-BE49-F238E27FC236}">
                  <a16:creationId xmlns:a16="http://schemas.microsoft.com/office/drawing/2014/main" xmlns="" id="{A5050AE5-EA7E-45A2-9A21-53D0B1D2D38B}"/>
                </a:ext>
              </a:extLst>
            </p:cNvPr>
            <p:cNvSpPr/>
            <p:nvPr/>
          </p:nvSpPr>
          <p:spPr>
            <a:xfrm>
              <a:off x="179999" y="328582"/>
              <a:ext cx="2427605" cy="1351915"/>
            </a:xfrm>
            <a:custGeom>
              <a:avLst/>
              <a:gdLst/>
              <a:ahLst/>
              <a:cxnLst/>
              <a:rect l="l" t="t" r="r" b="b"/>
              <a:pathLst>
                <a:path w="2427605" h="1351914">
                  <a:moveTo>
                    <a:pt x="2427037" y="0"/>
                  </a:moveTo>
                  <a:lnTo>
                    <a:pt x="0" y="0"/>
                  </a:lnTo>
                  <a:lnTo>
                    <a:pt x="0" y="1351832"/>
                  </a:lnTo>
                  <a:lnTo>
                    <a:pt x="1081403" y="1351832"/>
                  </a:lnTo>
                  <a:lnTo>
                    <a:pt x="2427037" y="0"/>
                  </a:lnTo>
                  <a:close/>
                </a:path>
              </a:pathLst>
            </a:custGeom>
            <a:solidFill>
              <a:srgbClr val="BCBEC0"/>
            </a:solidFill>
          </p:spPr>
          <p:txBody>
            <a:bodyPr wrap="square" lIns="0" tIns="0" rIns="0" bIns="0" rtlCol="0"/>
            <a:lstStyle/>
            <a:p>
              <a:endParaRPr sz="895" dirty="0"/>
            </a:p>
          </p:txBody>
        </p:sp>
        <p:sp>
          <p:nvSpPr>
            <p:cNvPr id="25" name="object 11">
              <a:extLst>
                <a:ext uri="{FF2B5EF4-FFF2-40B4-BE49-F238E27FC236}">
                  <a16:creationId xmlns:a16="http://schemas.microsoft.com/office/drawing/2014/main" xmlns="" id="{43D60365-723B-4D78-A594-F4BC8C88E7F9}"/>
                </a:ext>
              </a:extLst>
            </p:cNvPr>
            <p:cNvSpPr/>
            <p:nvPr/>
          </p:nvSpPr>
          <p:spPr>
            <a:xfrm>
              <a:off x="179999" y="328582"/>
              <a:ext cx="2327910" cy="1278255"/>
            </a:xfrm>
            <a:custGeom>
              <a:avLst/>
              <a:gdLst/>
              <a:ahLst/>
              <a:cxnLst/>
              <a:rect l="l" t="t" r="r" b="b"/>
              <a:pathLst>
                <a:path w="2327910" h="1278255">
                  <a:moveTo>
                    <a:pt x="2327789" y="0"/>
                  </a:moveTo>
                  <a:lnTo>
                    <a:pt x="0" y="0"/>
                  </a:lnTo>
                  <a:lnTo>
                    <a:pt x="0" y="1278248"/>
                  </a:lnTo>
                  <a:lnTo>
                    <a:pt x="1052435" y="1278248"/>
                  </a:lnTo>
                  <a:lnTo>
                    <a:pt x="232778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895"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143367" y="7237804"/>
            <a:ext cx="311596" cy="160039"/>
          </a:xfrm>
          <a:prstGeom prst="rect">
            <a:avLst/>
          </a:prstGeom>
        </p:spPr>
        <p:txBody>
          <a:bodyPr vert="horz" wrap="square" lIns="0" tIns="8059" rIns="0" bIns="0" rtlCol="0">
            <a:spAutoFit/>
          </a:bodyPr>
          <a:lstStyle/>
          <a:p>
            <a:pPr algn="ctr">
              <a:spcBef>
                <a:spcPts val="63"/>
              </a:spcBef>
            </a:pPr>
            <a:r>
              <a:rPr lang="ru-RU" sz="987" spc="-11" dirty="0">
                <a:solidFill>
                  <a:srgbClr val="231F20"/>
                </a:solidFill>
                <a:latin typeface="Montserrat ExtraBold" panose="00000900000000000000" pitchFamily="2" charset="-52"/>
                <a:cs typeface="Franklin Gothic Medium"/>
              </a:rPr>
              <a:t>12</a:t>
            </a:r>
            <a:endParaRPr sz="987" dirty="0">
              <a:latin typeface="Montserrat ExtraBold" panose="00000900000000000000" pitchFamily="2" charset="-52"/>
              <a:cs typeface="Franklin Gothic Medium"/>
            </a:endParaRPr>
          </a:p>
        </p:txBody>
      </p:sp>
      <p:pic>
        <p:nvPicPr>
          <p:cNvPr id="5122" name="Picture 2" descr="Школьные парты цвет Светло серый - купить недорого в интернет магазине  школьных столов от производителя, с гарантией и доставкой по Москве и  области.">
            <a:extLst>
              <a:ext uri="{FF2B5EF4-FFF2-40B4-BE49-F238E27FC236}">
                <a16:creationId xmlns:a16="http://schemas.microsoft.com/office/drawing/2014/main" xmlns="" id="{137627CF-DB35-4BD7-8575-1FA665BF25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1931" y="1337951"/>
            <a:ext cx="2152651" cy="2152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87CA9FF3-58E9-4A00-AA52-341A02A129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4397" y="3695243"/>
            <a:ext cx="2747721" cy="2632317"/>
          </a:xfrm>
          <a:prstGeom prst="rect">
            <a:avLst/>
          </a:prstGeom>
        </p:spPr>
      </p:pic>
      <p:sp>
        <p:nvSpPr>
          <p:cNvPr id="24" name="object 21">
            <a:extLst>
              <a:ext uri="{FF2B5EF4-FFF2-40B4-BE49-F238E27FC236}">
                <a16:creationId xmlns:a16="http://schemas.microsoft.com/office/drawing/2014/main" xmlns="" id="{711B0E9B-70CB-4A78-9851-7A1C5901B06D}"/>
              </a:ext>
            </a:extLst>
          </p:cNvPr>
          <p:cNvSpPr txBox="1"/>
          <p:nvPr/>
        </p:nvSpPr>
        <p:spPr>
          <a:xfrm>
            <a:off x="542458" y="3624999"/>
            <a:ext cx="3962400" cy="188264"/>
          </a:xfrm>
          <a:prstGeom prst="rect">
            <a:avLst/>
          </a:prstGeom>
        </p:spPr>
        <p:txBody>
          <a:bodyPr vert="horz" wrap="square" lIns="0" tIns="18803" rIns="0" bIns="0" rtlCol="0">
            <a:spAutoFit/>
          </a:bodyPr>
          <a:lstStyle/>
          <a:p>
            <a:pPr marR="3581" algn="ctr"/>
            <a:r>
              <a:rPr lang="ru-RU" sz="1100" spc="11" dirty="0">
                <a:solidFill>
                  <a:srgbClr val="231F20"/>
                </a:solidFill>
                <a:latin typeface="Montserrat ExtraBold" panose="00000900000000000000" pitchFamily="2" charset="-52"/>
                <a:cs typeface="Franklin Gothic Medium"/>
              </a:rPr>
              <a:t>МЕБЕЛЬ ДЛЯ ОБРАЗОВАТЕЛЬНЫХ УЧРЕЖДЕНИЙ</a:t>
            </a:r>
            <a:endParaRPr sz="1100" dirty="0">
              <a:latin typeface="Montserrat ExtraBold" panose="00000900000000000000" pitchFamily="2" charset="-52"/>
              <a:cs typeface="Franklin Gothic Medium"/>
            </a:endParaRPr>
          </a:p>
        </p:txBody>
      </p:sp>
    </p:spTree>
    <p:extLst>
      <p:ext uri="{BB962C8B-B14F-4D97-AF65-F5344CB8AC3E}">
        <p14:creationId xmlns:p14="http://schemas.microsoft.com/office/powerpoint/2010/main" val="12859637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object 2">
            <a:extLst>
              <a:ext uri="{FF2B5EF4-FFF2-40B4-BE49-F238E27FC236}">
                <a16:creationId xmlns:a16="http://schemas.microsoft.com/office/drawing/2014/main" xmlns="" id="{DE55ECCD-EEF9-470B-8F0D-C20E087BB717}"/>
              </a:ext>
            </a:extLst>
          </p:cNvPr>
          <p:cNvSpPr/>
          <p:nvPr/>
        </p:nvSpPr>
        <p:spPr>
          <a:xfrm>
            <a:off x="-15929" y="6904794"/>
            <a:ext cx="5353366" cy="196481"/>
          </a:xfrm>
          <a:custGeom>
            <a:avLst/>
            <a:gdLst/>
            <a:ahLst/>
            <a:cxnLst/>
            <a:rect l="l" t="t" r="r" b="b"/>
            <a:pathLst>
              <a:path w="7200265" h="186054">
                <a:moveTo>
                  <a:pt x="7200000" y="0"/>
                </a:moveTo>
                <a:lnTo>
                  <a:pt x="0" y="0"/>
                </a:lnTo>
                <a:lnTo>
                  <a:pt x="0" y="185591"/>
                </a:lnTo>
                <a:lnTo>
                  <a:pt x="7200000" y="185591"/>
                </a:lnTo>
                <a:lnTo>
                  <a:pt x="7200000" y="0"/>
                </a:lnTo>
                <a:close/>
              </a:path>
            </a:pathLst>
          </a:custGeom>
          <a:gradFill>
            <a:gsLst>
              <a:gs pos="0">
                <a:schemeClr val="bg1">
                  <a:lumMod val="85000"/>
                </a:schemeClr>
              </a:gs>
              <a:gs pos="40000">
                <a:schemeClr val="bg1"/>
              </a:gs>
              <a:gs pos="100000">
                <a:schemeClr val="bg1">
                  <a:lumMod val="85000"/>
                </a:schemeClr>
              </a:gs>
            </a:gsLst>
            <a:path path="circle">
              <a:fillToRect l="50000" t="130000" r="50000" b="-30000"/>
            </a:path>
          </a:gradFill>
        </p:spPr>
        <p:txBody>
          <a:bodyPr wrap="square" lIns="0" tIns="0" rIns="0" bIns="0" rtlCol="0"/>
          <a:lstStyle/>
          <a:p>
            <a:endParaRPr lang="ru-RU" sz="895"/>
          </a:p>
        </p:txBody>
      </p:sp>
      <p:sp>
        <p:nvSpPr>
          <p:cNvPr id="2" name="object 2"/>
          <p:cNvSpPr/>
          <p:nvPr/>
        </p:nvSpPr>
        <p:spPr>
          <a:xfrm>
            <a:off x="-6143" y="7101275"/>
            <a:ext cx="5333793" cy="236026"/>
          </a:xfrm>
          <a:custGeom>
            <a:avLst/>
            <a:gdLst/>
            <a:ahLst/>
            <a:cxnLst/>
            <a:rect l="l" t="t" r="r" b="b"/>
            <a:pathLst>
              <a:path w="7200265" h="186054">
                <a:moveTo>
                  <a:pt x="7200000" y="0"/>
                </a:moveTo>
                <a:lnTo>
                  <a:pt x="0" y="0"/>
                </a:lnTo>
                <a:lnTo>
                  <a:pt x="0" y="185591"/>
                </a:lnTo>
                <a:lnTo>
                  <a:pt x="7200000" y="185591"/>
                </a:lnTo>
                <a:lnTo>
                  <a:pt x="7200000" y="0"/>
                </a:lnTo>
                <a:close/>
              </a:path>
            </a:pathLst>
          </a:custGeom>
          <a:gradFill flip="none" rotWithShape="1">
            <a:gsLst>
              <a:gs pos="0">
                <a:srgbClr val="013BBB"/>
              </a:gs>
              <a:gs pos="50000">
                <a:srgbClr val="0165B6"/>
              </a:gs>
              <a:gs pos="100000">
                <a:srgbClr val="012C89"/>
              </a:gs>
            </a:gsLst>
            <a:path path="circle">
              <a:fillToRect l="50000" t="130000" r="50000" b="-30000"/>
            </a:path>
            <a:tileRect/>
          </a:gradFill>
        </p:spPr>
        <p:txBody>
          <a:bodyPr wrap="square" lIns="0" tIns="0" rIns="0" bIns="0" rtlCol="0"/>
          <a:lstStyle/>
          <a:p>
            <a:endParaRPr lang="ru-RU" sz="895"/>
          </a:p>
        </p:txBody>
      </p:sp>
      <p:pic>
        <p:nvPicPr>
          <p:cNvPr id="7" name="object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-9993" y="-3017"/>
            <a:ext cx="5337643" cy="901662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454025" y="369678"/>
            <a:ext cx="3232350" cy="208644"/>
          </a:xfrm>
          <a:prstGeom prst="rect">
            <a:avLst/>
          </a:prstGeom>
        </p:spPr>
        <p:txBody>
          <a:bodyPr vert="horz" wrap="square" lIns="0" tIns="8506" rIns="0" bIns="0" rtlCol="0">
            <a:spAutoFit/>
          </a:bodyPr>
          <a:lstStyle/>
          <a:p>
            <a:pPr marR="3581">
              <a:spcBef>
                <a:spcPts val="67"/>
              </a:spcBef>
            </a:pPr>
            <a:r>
              <a:rPr lang="ru-RU" sz="1300" b="1" dirty="0">
                <a:solidFill>
                  <a:srgbClr val="FFFFFF"/>
                </a:solidFill>
                <a:latin typeface="Montserrat ExtraLight" panose="00000300000000000000" pitchFamily="2" charset="-52"/>
                <a:cs typeface="Times New Roman"/>
              </a:rPr>
              <a:t>МЕБЕЛЬНОЕ ПРОИЗВОДСТВО</a:t>
            </a:r>
            <a:endParaRPr sz="1300" dirty="0">
              <a:latin typeface="Montserrat ExtraLight" panose="00000300000000000000" pitchFamily="2" charset="-52"/>
              <a:cs typeface="Times New Roman"/>
            </a:endParaRPr>
          </a:p>
        </p:txBody>
      </p:sp>
      <p:grpSp>
        <p:nvGrpSpPr>
          <p:cNvPr id="9" name="object 9"/>
          <p:cNvGrpSpPr/>
          <p:nvPr/>
        </p:nvGrpSpPr>
        <p:grpSpPr>
          <a:xfrm flipH="1">
            <a:off x="3616087" y="-2578"/>
            <a:ext cx="1711564" cy="953157"/>
            <a:chOff x="179999" y="328582"/>
            <a:chExt cx="2427605" cy="1351915"/>
          </a:xfrm>
        </p:grpSpPr>
        <p:sp>
          <p:nvSpPr>
            <p:cNvPr id="10" name="object 10"/>
            <p:cNvSpPr/>
            <p:nvPr/>
          </p:nvSpPr>
          <p:spPr>
            <a:xfrm>
              <a:off x="179999" y="328582"/>
              <a:ext cx="2427605" cy="1351915"/>
            </a:xfrm>
            <a:custGeom>
              <a:avLst/>
              <a:gdLst/>
              <a:ahLst/>
              <a:cxnLst/>
              <a:rect l="l" t="t" r="r" b="b"/>
              <a:pathLst>
                <a:path w="2427605" h="1351914">
                  <a:moveTo>
                    <a:pt x="2427037" y="0"/>
                  </a:moveTo>
                  <a:lnTo>
                    <a:pt x="0" y="0"/>
                  </a:lnTo>
                  <a:lnTo>
                    <a:pt x="0" y="1351832"/>
                  </a:lnTo>
                  <a:lnTo>
                    <a:pt x="1081403" y="1351832"/>
                  </a:lnTo>
                  <a:lnTo>
                    <a:pt x="2427037" y="0"/>
                  </a:lnTo>
                  <a:close/>
                </a:path>
              </a:pathLst>
            </a:custGeom>
            <a:solidFill>
              <a:srgbClr val="BCBEC0"/>
            </a:solidFill>
          </p:spPr>
          <p:txBody>
            <a:bodyPr wrap="square" lIns="0" tIns="0" rIns="0" bIns="0" rtlCol="0"/>
            <a:lstStyle/>
            <a:p>
              <a:endParaRPr sz="895" dirty="0"/>
            </a:p>
          </p:txBody>
        </p:sp>
        <p:sp>
          <p:nvSpPr>
            <p:cNvPr id="11" name="object 11"/>
            <p:cNvSpPr/>
            <p:nvPr/>
          </p:nvSpPr>
          <p:spPr>
            <a:xfrm>
              <a:off x="179999" y="328582"/>
              <a:ext cx="2327910" cy="1278255"/>
            </a:xfrm>
            <a:custGeom>
              <a:avLst/>
              <a:gdLst/>
              <a:ahLst/>
              <a:cxnLst/>
              <a:rect l="l" t="t" r="r" b="b"/>
              <a:pathLst>
                <a:path w="2327910" h="1278255">
                  <a:moveTo>
                    <a:pt x="2327789" y="0"/>
                  </a:moveTo>
                  <a:lnTo>
                    <a:pt x="0" y="0"/>
                  </a:lnTo>
                  <a:lnTo>
                    <a:pt x="0" y="1278248"/>
                  </a:lnTo>
                  <a:lnTo>
                    <a:pt x="1052435" y="1278248"/>
                  </a:lnTo>
                  <a:lnTo>
                    <a:pt x="232778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895"/>
            </a:p>
          </p:txBody>
        </p:sp>
      </p:grpSp>
      <p:sp>
        <p:nvSpPr>
          <p:cNvPr id="16" name="object 2">
            <a:extLst>
              <a:ext uri="{FF2B5EF4-FFF2-40B4-BE49-F238E27FC236}">
                <a16:creationId xmlns:a16="http://schemas.microsoft.com/office/drawing/2014/main" xmlns="" id="{BBB9E1D5-A86E-49AC-BF5A-23F251BF0C7C}"/>
              </a:ext>
            </a:extLst>
          </p:cNvPr>
          <p:cNvSpPr/>
          <p:nvPr/>
        </p:nvSpPr>
        <p:spPr>
          <a:xfrm>
            <a:off x="-6143" y="7317821"/>
            <a:ext cx="5333793" cy="241854"/>
          </a:xfrm>
          <a:custGeom>
            <a:avLst/>
            <a:gdLst/>
            <a:ahLst/>
            <a:cxnLst/>
            <a:rect l="l" t="t" r="r" b="b"/>
            <a:pathLst>
              <a:path w="7200265" h="186054">
                <a:moveTo>
                  <a:pt x="7200000" y="0"/>
                </a:moveTo>
                <a:lnTo>
                  <a:pt x="0" y="0"/>
                </a:lnTo>
                <a:lnTo>
                  <a:pt x="0" y="185591"/>
                </a:lnTo>
                <a:lnTo>
                  <a:pt x="7200000" y="185591"/>
                </a:lnTo>
                <a:lnTo>
                  <a:pt x="7200000" y="0"/>
                </a:lnTo>
                <a:close/>
              </a:path>
            </a:pathLst>
          </a:custGeom>
          <a:gradFill>
            <a:gsLst>
              <a:gs pos="0">
                <a:srgbClr val="C00000"/>
              </a:gs>
              <a:gs pos="60000">
                <a:srgbClr val="FF1919"/>
              </a:gs>
              <a:gs pos="100000">
                <a:srgbClr val="C00000"/>
              </a:gs>
            </a:gsLst>
            <a:path path="circle">
              <a:fillToRect l="50000" t="130000" r="50000" b="-30000"/>
            </a:path>
          </a:gradFill>
        </p:spPr>
        <p:txBody>
          <a:bodyPr wrap="square" lIns="0" tIns="0" rIns="0" bIns="0" rtlCol="0"/>
          <a:lstStyle/>
          <a:p>
            <a:endParaRPr lang="ru-RU" sz="895"/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585257FC-8608-447D-9DD1-57603E1CA4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4524214" y="101102"/>
            <a:ext cx="643524" cy="693429"/>
          </a:xfrm>
          <a:prstGeom prst="rect">
            <a:avLst/>
          </a:prstGeom>
        </p:spPr>
      </p:pic>
      <p:grpSp>
        <p:nvGrpSpPr>
          <p:cNvPr id="21" name="object 9">
            <a:extLst>
              <a:ext uri="{FF2B5EF4-FFF2-40B4-BE49-F238E27FC236}">
                <a16:creationId xmlns:a16="http://schemas.microsoft.com/office/drawing/2014/main" xmlns="" id="{3DBA8D8C-D0B2-43A0-B030-EBAF2C333C3D}"/>
              </a:ext>
            </a:extLst>
          </p:cNvPr>
          <p:cNvGrpSpPr/>
          <p:nvPr/>
        </p:nvGrpSpPr>
        <p:grpSpPr>
          <a:xfrm flipH="1" flipV="1">
            <a:off x="4060657" y="6860723"/>
            <a:ext cx="1717500" cy="953156"/>
            <a:chOff x="179999" y="328582"/>
            <a:chExt cx="2427605" cy="1351915"/>
          </a:xfrm>
        </p:grpSpPr>
        <p:sp>
          <p:nvSpPr>
            <p:cNvPr id="23" name="object 10">
              <a:extLst>
                <a:ext uri="{FF2B5EF4-FFF2-40B4-BE49-F238E27FC236}">
                  <a16:creationId xmlns:a16="http://schemas.microsoft.com/office/drawing/2014/main" xmlns="" id="{A5050AE5-EA7E-45A2-9A21-53D0B1D2D38B}"/>
                </a:ext>
              </a:extLst>
            </p:cNvPr>
            <p:cNvSpPr/>
            <p:nvPr/>
          </p:nvSpPr>
          <p:spPr>
            <a:xfrm>
              <a:off x="179999" y="328582"/>
              <a:ext cx="2427605" cy="1351915"/>
            </a:xfrm>
            <a:custGeom>
              <a:avLst/>
              <a:gdLst/>
              <a:ahLst/>
              <a:cxnLst/>
              <a:rect l="l" t="t" r="r" b="b"/>
              <a:pathLst>
                <a:path w="2427605" h="1351914">
                  <a:moveTo>
                    <a:pt x="2427037" y="0"/>
                  </a:moveTo>
                  <a:lnTo>
                    <a:pt x="0" y="0"/>
                  </a:lnTo>
                  <a:lnTo>
                    <a:pt x="0" y="1351832"/>
                  </a:lnTo>
                  <a:lnTo>
                    <a:pt x="1081403" y="1351832"/>
                  </a:lnTo>
                  <a:lnTo>
                    <a:pt x="2427037" y="0"/>
                  </a:lnTo>
                  <a:close/>
                </a:path>
              </a:pathLst>
            </a:custGeom>
            <a:solidFill>
              <a:srgbClr val="BCBEC0"/>
            </a:solidFill>
          </p:spPr>
          <p:txBody>
            <a:bodyPr wrap="square" lIns="0" tIns="0" rIns="0" bIns="0" rtlCol="0"/>
            <a:lstStyle/>
            <a:p>
              <a:endParaRPr sz="895" dirty="0"/>
            </a:p>
          </p:txBody>
        </p:sp>
        <p:sp>
          <p:nvSpPr>
            <p:cNvPr id="25" name="object 11">
              <a:extLst>
                <a:ext uri="{FF2B5EF4-FFF2-40B4-BE49-F238E27FC236}">
                  <a16:creationId xmlns:a16="http://schemas.microsoft.com/office/drawing/2014/main" xmlns="" id="{43D60365-723B-4D78-A594-F4BC8C88E7F9}"/>
                </a:ext>
              </a:extLst>
            </p:cNvPr>
            <p:cNvSpPr/>
            <p:nvPr/>
          </p:nvSpPr>
          <p:spPr>
            <a:xfrm>
              <a:off x="179999" y="328582"/>
              <a:ext cx="2327910" cy="1278255"/>
            </a:xfrm>
            <a:custGeom>
              <a:avLst/>
              <a:gdLst/>
              <a:ahLst/>
              <a:cxnLst/>
              <a:rect l="l" t="t" r="r" b="b"/>
              <a:pathLst>
                <a:path w="2327910" h="1278255">
                  <a:moveTo>
                    <a:pt x="2327789" y="0"/>
                  </a:moveTo>
                  <a:lnTo>
                    <a:pt x="0" y="0"/>
                  </a:lnTo>
                  <a:lnTo>
                    <a:pt x="0" y="1278248"/>
                  </a:lnTo>
                  <a:lnTo>
                    <a:pt x="1052435" y="1278248"/>
                  </a:lnTo>
                  <a:lnTo>
                    <a:pt x="232778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895" dirty="0"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4854075" y="7237806"/>
            <a:ext cx="311596" cy="160039"/>
          </a:xfrm>
          <a:prstGeom prst="rect">
            <a:avLst/>
          </a:prstGeom>
        </p:spPr>
        <p:txBody>
          <a:bodyPr vert="horz" wrap="square" lIns="0" tIns="8059" rIns="0" bIns="0" rtlCol="0">
            <a:spAutoFit/>
          </a:bodyPr>
          <a:lstStyle/>
          <a:p>
            <a:pPr algn="ctr">
              <a:spcBef>
                <a:spcPts val="63"/>
              </a:spcBef>
            </a:pPr>
            <a:r>
              <a:rPr lang="ru-RU" sz="987" spc="-11" dirty="0">
                <a:solidFill>
                  <a:srgbClr val="231F20"/>
                </a:solidFill>
                <a:latin typeface="Montserrat ExtraBold" panose="00000900000000000000" pitchFamily="2" charset="-52"/>
                <a:cs typeface="Franklin Gothic Medium"/>
              </a:rPr>
              <a:t>13</a:t>
            </a:r>
            <a:endParaRPr sz="987" dirty="0">
              <a:latin typeface="Montserrat ExtraBold" panose="00000900000000000000" pitchFamily="2" charset="-52"/>
              <a:cs typeface="Franklin Gothic Medium"/>
            </a:endParaRPr>
          </a:p>
        </p:txBody>
      </p:sp>
      <p:pic>
        <p:nvPicPr>
          <p:cNvPr id="26" name="object 13">
            <a:extLst>
              <a:ext uri="{FF2B5EF4-FFF2-40B4-BE49-F238E27FC236}">
                <a16:creationId xmlns:a16="http://schemas.microsoft.com/office/drawing/2014/main" xmlns="" id="{9D39901D-3A7A-456C-990E-8F37628EB7C1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41043" y="1183173"/>
            <a:ext cx="1223545" cy="1997818"/>
          </a:xfrm>
          <a:prstGeom prst="rect">
            <a:avLst/>
          </a:prstGeom>
        </p:spPr>
      </p:pic>
      <p:pic>
        <p:nvPicPr>
          <p:cNvPr id="27" name="object 14">
            <a:extLst>
              <a:ext uri="{FF2B5EF4-FFF2-40B4-BE49-F238E27FC236}">
                <a16:creationId xmlns:a16="http://schemas.microsoft.com/office/drawing/2014/main" xmlns="" id="{7DEC439F-83A5-433A-A825-9545CA59BD45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908340" y="1135062"/>
            <a:ext cx="980660" cy="2032013"/>
          </a:xfrm>
          <a:prstGeom prst="rect">
            <a:avLst/>
          </a:prstGeom>
        </p:spPr>
      </p:pic>
      <p:pic>
        <p:nvPicPr>
          <p:cNvPr id="28" name="object 15">
            <a:extLst>
              <a:ext uri="{FF2B5EF4-FFF2-40B4-BE49-F238E27FC236}">
                <a16:creationId xmlns:a16="http://schemas.microsoft.com/office/drawing/2014/main" xmlns="" id="{4F35B781-F11C-4F7C-9641-46C6C429C25A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2525060" y="1183173"/>
            <a:ext cx="787490" cy="1998543"/>
          </a:xfrm>
          <a:prstGeom prst="rect">
            <a:avLst/>
          </a:prstGeom>
        </p:spPr>
      </p:pic>
      <p:pic>
        <p:nvPicPr>
          <p:cNvPr id="29" name="object 16">
            <a:extLst>
              <a:ext uri="{FF2B5EF4-FFF2-40B4-BE49-F238E27FC236}">
                <a16:creationId xmlns:a16="http://schemas.microsoft.com/office/drawing/2014/main" xmlns="" id="{9EB7CFC4-7680-4703-B752-E6E44574BD3F}"/>
              </a:ext>
            </a:extLst>
          </p:cNvPr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841043" y="5201480"/>
            <a:ext cx="987429" cy="1283301"/>
          </a:xfrm>
          <a:prstGeom prst="rect">
            <a:avLst/>
          </a:prstGeom>
        </p:spPr>
      </p:pic>
      <p:grpSp>
        <p:nvGrpSpPr>
          <p:cNvPr id="30" name="object 17">
            <a:extLst>
              <a:ext uri="{FF2B5EF4-FFF2-40B4-BE49-F238E27FC236}">
                <a16:creationId xmlns:a16="http://schemas.microsoft.com/office/drawing/2014/main" xmlns="" id="{067B03A7-8153-41FE-B61A-20960934A2C2}"/>
              </a:ext>
            </a:extLst>
          </p:cNvPr>
          <p:cNvGrpSpPr/>
          <p:nvPr/>
        </p:nvGrpSpPr>
        <p:grpSpPr>
          <a:xfrm>
            <a:off x="2281691" y="5092588"/>
            <a:ext cx="2707252" cy="1558002"/>
            <a:chOff x="2954915" y="7128031"/>
            <a:chExt cx="3839845" cy="2209800"/>
          </a:xfrm>
        </p:grpSpPr>
        <p:pic>
          <p:nvPicPr>
            <p:cNvPr id="31" name="object 18">
              <a:extLst>
                <a:ext uri="{FF2B5EF4-FFF2-40B4-BE49-F238E27FC236}">
                  <a16:creationId xmlns:a16="http://schemas.microsoft.com/office/drawing/2014/main" xmlns="" id="{7B62FB54-2128-4B06-BC7D-DA5777A63443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954915" y="7181132"/>
              <a:ext cx="1559097" cy="2156293"/>
            </a:xfrm>
            <a:prstGeom prst="rect">
              <a:avLst/>
            </a:prstGeom>
          </p:spPr>
        </p:pic>
        <p:pic>
          <p:nvPicPr>
            <p:cNvPr id="32" name="object 19">
              <a:extLst>
                <a:ext uri="{FF2B5EF4-FFF2-40B4-BE49-F238E27FC236}">
                  <a16:creationId xmlns:a16="http://schemas.microsoft.com/office/drawing/2014/main" xmlns="" id="{2E07D9B7-EFF6-4705-B26A-0AB919CEAF93}"/>
                </a:ext>
              </a:extLst>
            </p:cNvPr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034349" y="7128031"/>
              <a:ext cx="1760284" cy="2066180"/>
            </a:xfrm>
            <a:prstGeom prst="rect">
              <a:avLst/>
            </a:prstGeom>
          </p:spPr>
        </p:pic>
      </p:grpSp>
      <p:pic>
        <p:nvPicPr>
          <p:cNvPr id="33" name="object 20">
            <a:extLst>
              <a:ext uri="{FF2B5EF4-FFF2-40B4-BE49-F238E27FC236}">
                <a16:creationId xmlns:a16="http://schemas.microsoft.com/office/drawing/2014/main" xmlns="" id="{941A0556-82B5-4102-9828-B56AD7A75C7F}"/>
              </a:ext>
            </a:extLst>
          </p:cNvPr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3087562" y="3471443"/>
            <a:ext cx="1946190" cy="1378445"/>
          </a:xfrm>
          <a:prstGeom prst="rect">
            <a:avLst/>
          </a:prstGeom>
        </p:spPr>
      </p:pic>
      <p:pic>
        <p:nvPicPr>
          <p:cNvPr id="34" name="object 21">
            <a:extLst>
              <a:ext uri="{FF2B5EF4-FFF2-40B4-BE49-F238E27FC236}">
                <a16:creationId xmlns:a16="http://schemas.microsoft.com/office/drawing/2014/main" xmlns="" id="{BE5BCF91-1B67-4E9F-9EF8-609257093FFE}"/>
              </a:ext>
            </a:extLst>
          </p:cNvPr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798433" y="3707253"/>
            <a:ext cx="1984785" cy="1170630"/>
          </a:xfrm>
          <a:prstGeom prst="rect">
            <a:avLst/>
          </a:prstGeom>
        </p:spPr>
      </p:pic>
      <p:sp>
        <p:nvSpPr>
          <p:cNvPr id="35" name="object 23">
            <a:extLst>
              <a:ext uri="{FF2B5EF4-FFF2-40B4-BE49-F238E27FC236}">
                <a16:creationId xmlns:a16="http://schemas.microsoft.com/office/drawing/2014/main" xmlns="" id="{C638C03B-869D-4B03-A82B-C0FA190E880E}"/>
              </a:ext>
            </a:extLst>
          </p:cNvPr>
          <p:cNvSpPr txBox="1"/>
          <p:nvPr/>
        </p:nvSpPr>
        <p:spPr>
          <a:xfrm>
            <a:off x="1927436" y="3364396"/>
            <a:ext cx="1711564" cy="180127"/>
          </a:xfrm>
          <a:prstGeom prst="rect">
            <a:avLst/>
          </a:prstGeom>
        </p:spPr>
        <p:txBody>
          <a:bodyPr vert="horz" wrap="square" lIns="0" tIns="10745" rIns="0" bIns="0" rtlCol="0">
            <a:spAutoFit/>
          </a:bodyPr>
          <a:lstStyle/>
          <a:p>
            <a:pPr marL="8954" algn="ctr">
              <a:spcBef>
                <a:spcPts val="85"/>
              </a:spcBef>
            </a:pPr>
            <a:r>
              <a:rPr lang="ru-RU" sz="1100" spc="-11" dirty="0">
                <a:solidFill>
                  <a:srgbClr val="231F20"/>
                </a:solidFill>
                <a:latin typeface="Montserrat ExtraBold" panose="00000900000000000000" pitchFamily="2" charset="-52"/>
                <a:cs typeface="Franklin Gothic Medium"/>
              </a:rPr>
              <a:t>ШКАФЫ</a:t>
            </a:r>
            <a:endParaRPr sz="1100" dirty="0">
              <a:latin typeface="Montserrat ExtraBold" panose="00000900000000000000" pitchFamily="2" charset="-52"/>
              <a:cs typeface="Franklin Gothic Medium"/>
            </a:endParaRPr>
          </a:p>
        </p:txBody>
      </p:sp>
      <p:sp>
        <p:nvSpPr>
          <p:cNvPr id="36" name="object 23">
            <a:extLst>
              <a:ext uri="{FF2B5EF4-FFF2-40B4-BE49-F238E27FC236}">
                <a16:creationId xmlns:a16="http://schemas.microsoft.com/office/drawing/2014/main" xmlns="" id="{3ACB1899-D05F-47C3-A5EA-0507FC09316B}"/>
              </a:ext>
            </a:extLst>
          </p:cNvPr>
          <p:cNvSpPr txBox="1"/>
          <p:nvPr/>
        </p:nvSpPr>
        <p:spPr>
          <a:xfrm>
            <a:off x="1965278" y="4866871"/>
            <a:ext cx="1711564" cy="180127"/>
          </a:xfrm>
          <a:prstGeom prst="rect">
            <a:avLst/>
          </a:prstGeom>
        </p:spPr>
        <p:txBody>
          <a:bodyPr vert="horz" wrap="square" lIns="0" tIns="10745" rIns="0" bIns="0" rtlCol="0">
            <a:spAutoFit/>
          </a:bodyPr>
          <a:lstStyle/>
          <a:p>
            <a:pPr marL="8954" algn="ctr">
              <a:spcBef>
                <a:spcPts val="85"/>
              </a:spcBef>
            </a:pPr>
            <a:r>
              <a:rPr lang="ru-RU" sz="1100" spc="-11" dirty="0">
                <a:solidFill>
                  <a:srgbClr val="231F20"/>
                </a:solidFill>
                <a:latin typeface="Montserrat ExtraBold" panose="00000900000000000000" pitchFamily="2" charset="-52"/>
                <a:cs typeface="Franklin Gothic Medium"/>
              </a:rPr>
              <a:t>КРОВАТИ</a:t>
            </a:r>
            <a:endParaRPr sz="1100" dirty="0">
              <a:latin typeface="Montserrat ExtraBold" panose="00000900000000000000" pitchFamily="2" charset="-52"/>
              <a:cs typeface="Franklin Gothic Medium"/>
            </a:endParaRPr>
          </a:p>
        </p:txBody>
      </p:sp>
      <p:sp>
        <p:nvSpPr>
          <p:cNvPr id="37" name="object 23">
            <a:extLst>
              <a:ext uri="{FF2B5EF4-FFF2-40B4-BE49-F238E27FC236}">
                <a16:creationId xmlns:a16="http://schemas.microsoft.com/office/drawing/2014/main" xmlns="" id="{4904E974-F4B3-4117-938D-476449FAD647}"/>
              </a:ext>
            </a:extLst>
          </p:cNvPr>
          <p:cNvSpPr txBox="1"/>
          <p:nvPr/>
        </p:nvSpPr>
        <p:spPr>
          <a:xfrm>
            <a:off x="1965278" y="6627595"/>
            <a:ext cx="1711564" cy="180127"/>
          </a:xfrm>
          <a:prstGeom prst="rect">
            <a:avLst/>
          </a:prstGeom>
        </p:spPr>
        <p:txBody>
          <a:bodyPr vert="horz" wrap="square" lIns="0" tIns="10745" rIns="0" bIns="0" rtlCol="0">
            <a:spAutoFit/>
          </a:bodyPr>
          <a:lstStyle/>
          <a:p>
            <a:pPr marL="8954" algn="ctr">
              <a:spcBef>
                <a:spcPts val="85"/>
              </a:spcBef>
            </a:pPr>
            <a:r>
              <a:rPr lang="ru-RU" sz="1100" spc="-11" dirty="0">
                <a:solidFill>
                  <a:srgbClr val="231F20"/>
                </a:solidFill>
                <a:latin typeface="Montserrat ExtraBold" panose="00000900000000000000" pitchFamily="2" charset="-52"/>
                <a:cs typeface="Franklin Gothic Medium"/>
              </a:rPr>
              <a:t>ТУМБЫ</a:t>
            </a:r>
            <a:endParaRPr sz="1100" dirty="0">
              <a:latin typeface="Montserrat ExtraBold" panose="00000900000000000000" pitchFamily="2" charset="-52"/>
              <a:cs typeface="Franklin Gothic Medium"/>
            </a:endParaRPr>
          </a:p>
        </p:txBody>
      </p:sp>
    </p:spTree>
    <p:extLst>
      <p:ext uri="{BB962C8B-B14F-4D97-AF65-F5344CB8AC3E}">
        <p14:creationId xmlns:p14="http://schemas.microsoft.com/office/powerpoint/2010/main" val="11340009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object 2">
            <a:extLst>
              <a:ext uri="{FF2B5EF4-FFF2-40B4-BE49-F238E27FC236}">
                <a16:creationId xmlns:a16="http://schemas.microsoft.com/office/drawing/2014/main" xmlns="" id="{DE55ECCD-EEF9-470B-8F0D-C20E087BB717}"/>
              </a:ext>
            </a:extLst>
          </p:cNvPr>
          <p:cNvSpPr/>
          <p:nvPr/>
        </p:nvSpPr>
        <p:spPr>
          <a:xfrm>
            <a:off x="-15929" y="6904794"/>
            <a:ext cx="5353366" cy="196481"/>
          </a:xfrm>
          <a:custGeom>
            <a:avLst/>
            <a:gdLst/>
            <a:ahLst/>
            <a:cxnLst/>
            <a:rect l="l" t="t" r="r" b="b"/>
            <a:pathLst>
              <a:path w="7200265" h="186054">
                <a:moveTo>
                  <a:pt x="7200000" y="0"/>
                </a:moveTo>
                <a:lnTo>
                  <a:pt x="0" y="0"/>
                </a:lnTo>
                <a:lnTo>
                  <a:pt x="0" y="185591"/>
                </a:lnTo>
                <a:lnTo>
                  <a:pt x="7200000" y="185591"/>
                </a:lnTo>
                <a:lnTo>
                  <a:pt x="7200000" y="0"/>
                </a:lnTo>
                <a:close/>
              </a:path>
            </a:pathLst>
          </a:custGeom>
          <a:gradFill>
            <a:gsLst>
              <a:gs pos="0">
                <a:schemeClr val="bg1">
                  <a:lumMod val="85000"/>
                </a:schemeClr>
              </a:gs>
              <a:gs pos="40000">
                <a:schemeClr val="bg1"/>
              </a:gs>
              <a:gs pos="100000">
                <a:schemeClr val="bg1">
                  <a:lumMod val="85000"/>
                </a:schemeClr>
              </a:gs>
            </a:gsLst>
            <a:path path="circle">
              <a:fillToRect l="50000" t="130000" r="50000" b="-30000"/>
            </a:path>
          </a:gradFill>
        </p:spPr>
        <p:txBody>
          <a:bodyPr wrap="square" lIns="0" tIns="0" rIns="0" bIns="0" rtlCol="0"/>
          <a:lstStyle/>
          <a:p>
            <a:endParaRPr lang="ru-RU" sz="895"/>
          </a:p>
        </p:txBody>
      </p:sp>
      <p:sp>
        <p:nvSpPr>
          <p:cNvPr id="2" name="object 2"/>
          <p:cNvSpPr/>
          <p:nvPr/>
        </p:nvSpPr>
        <p:spPr>
          <a:xfrm>
            <a:off x="-6143" y="7101275"/>
            <a:ext cx="5333793" cy="236026"/>
          </a:xfrm>
          <a:custGeom>
            <a:avLst/>
            <a:gdLst/>
            <a:ahLst/>
            <a:cxnLst/>
            <a:rect l="l" t="t" r="r" b="b"/>
            <a:pathLst>
              <a:path w="7200265" h="186054">
                <a:moveTo>
                  <a:pt x="7200000" y="0"/>
                </a:moveTo>
                <a:lnTo>
                  <a:pt x="0" y="0"/>
                </a:lnTo>
                <a:lnTo>
                  <a:pt x="0" y="185591"/>
                </a:lnTo>
                <a:lnTo>
                  <a:pt x="7200000" y="185591"/>
                </a:lnTo>
                <a:lnTo>
                  <a:pt x="7200000" y="0"/>
                </a:lnTo>
                <a:close/>
              </a:path>
            </a:pathLst>
          </a:custGeom>
          <a:gradFill flip="none" rotWithShape="1">
            <a:gsLst>
              <a:gs pos="0">
                <a:srgbClr val="013BBB"/>
              </a:gs>
              <a:gs pos="50000">
                <a:srgbClr val="0165B6"/>
              </a:gs>
              <a:gs pos="100000">
                <a:srgbClr val="012C89"/>
              </a:gs>
            </a:gsLst>
            <a:path path="circle">
              <a:fillToRect l="50000" t="130000" r="50000" b="-30000"/>
            </a:path>
            <a:tileRect/>
          </a:gradFill>
        </p:spPr>
        <p:txBody>
          <a:bodyPr wrap="square" lIns="0" tIns="0" rIns="0" bIns="0" rtlCol="0"/>
          <a:lstStyle/>
          <a:p>
            <a:endParaRPr lang="ru-RU" sz="895"/>
          </a:p>
        </p:txBody>
      </p:sp>
      <p:pic>
        <p:nvPicPr>
          <p:cNvPr id="7" name="object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-9993" y="-3017"/>
            <a:ext cx="5337643" cy="901662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1213246" y="366600"/>
            <a:ext cx="3733800" cy="214799"/>
          </a:xfrm>
          <a:prstGeom prst="rect">
            <a:avLst/>
          </a:prstGeom>
        </p:spPr>
        <p:txBody>
          <a:bodyPr vert="horz" wrap="square" lIns="0" tIns="8506" rIns="0" bIns="0" rtlCol="0">
            <a:spAutoFit/>
          </a:bodyPr>
          <a:lstStyle/>
          <a:p>
            <a:pPr marR="3581" algn="r">
              <a:spcBef>
                <a:spcPts val="67"/>
              </a:spcBef>
            </a:pPr>
            <a:r>
              <a:rPr lang="ru-RU" sz="1340" b="1" dirty="0">
                <a:solidFill>
                  <a:srgbClr val="FFFFFF"/>
                </a:solidFill>
                <a:latin typeface="Montserrat ExtraLight" panose="00000300000000000000" pitchFamily="2" charset="-52"/>
                <a:cs typeface="Times New Roman"/>
              </a:rPr>
              <a:t>ШВЕЙНОЕ ПРОИЗВОДСТВО</a:t>
            </a:r>
            <a:endParaRPr lang="ru-RU" sz="1340" dirty="0">
              <a:latin typeface="Montserrat ExtraLight" panose="00000300000000000000" pitchFamily="2" charset="-52"/>
              <a:cs typeface="Times New Roman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-9993" y="-2578"/>
            <a:ext cx="1711564" cy="953157"/>
            <a:chOff x="179999" y="328582"/>
            <a:chExt cx="2427605" cy="1351915"/>
          </a:xfrm>
        </p:grpSpPr>
        <p:sp>
          <p:nvSpPr>
            <p:cNvPr id="10" name="object 10"/>
            <p:cNvSpPr/>
            <p:nvPr/>
          </p:nvSpPr>
          <p:spPr>
            <a:xfrm>
              <a:off x="179999" y="328582"/>
              <a:ext cx="2427605" cy="1351915"/>
            </a:xfrm>
            <a:custGeom>
              <a:avLst/>
              <a:gdLst/>
              <a:ahLst/>
              <a:cxnLst/>
              <a:rect l="l" t="t" r="r" b="b"/>
              <a:pathLst>
                <a:path w="2427605" h="1351914">
                  <a:moveTo>
                    <a:pt x="2427037" y="0"/>
                  </a:moveTo>
                  <a:lnTo>
                    <a:pt x="0" y="0"/>
                  </a:lnTo>
                  <a:lnTo>
                    <a:pt x="0" y="1351832"/>
                  </a:lnTo>
                  <a:lnTo>
                    <a:pt x="1081403" y="1351832"/>
                  </a:lnTo>
                  <a:lnTo>
                    <a:pt x="2427037" y="0"/>
                  </a:lnTo>
                  <a:close/>
                </a:path>
              </a:pathLst>
            </a:custGeom>
            <a:solidFill>
              <a:srgbClr val="BCBEC0"/>
            </a:solidFill>
          </p:spPr>
          <p:txBody>
            <a:bodyPr wrap="square" lIns="0" tIns="0" rIns="0" bIns="0" rtlCol="0"/>
            <a:lstStyle/>
            <a:p>
              <a:endParaRPr sz="895" dirty="0"/>
            </a:p>
          </p:txBody>
        </p:sp>
        <p:sp>
          <p:nvSpPr>
            <p:cNvPr id="11" name="object 11"/>
            <p:cNvSpPr/>
            <p:nvPr/>
          </p:nvSpPr>
          <p:spPr>
            <a:xfrm>
              <a:off x="179999" y="328582"/>
              <a:ext cx="2327910" cy="1278255"/>
            </a:xfrm>
            <a:custGeom>
              <a:avLst/>
              <a:gdLst/>
              <a:ahLst/>
              <a:cxnLst/>
              <a:rect l="l" t="t" r="r" b="b"/>
              <a:pathLst>
                <a:path w="2327910" h="1278255">
                  <a:moveTo>
                    <a:pt x="2327789" y="0"/>
                  </a:moveTo>
                  <a:lnTo>
                    <a:pt x="0" y="0"/>
                  </a:lnTo>
                  <a:lnTo>
                    <a:pt x="0" y="1278248"/>
                  </a:lnTo>
                  <a:lnTo>
                    <a:pt x="1052435" y="1278248"/>
                  </a:lnTo>
                  <a:lnTo>
                    <a:pt x="232778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895"/>
            </a:p>
          </p:txBody>
        </p:sp>
      </p:grpSp>
      <p:sp>
        <p:nvSpPr>
          <p:cNvPr id="16" name="object 2">
            <a:extLst>
              <a:ext uri="{FF2B5EF4-FFF2-40B4-BE49-F238E27FC236}">
                <a16:creationId xmlns:a16="http://schemas.microsoft.com/office/drawing/2014/main" xmlns="" id="{BBB9E1D5-A86E-49AC-BF5A-23F251BF0C7C}"/>
              </a:ext>
            </a:extLst>
          </p:cNvPr>
          <p:cNvSpPr/>
          <p:nvPr/>
        </p:nvSpPr>
        <p:spPr>
          <a:xfrm>
            <a:off x="-6143" y="7317821"/>
            <a:ext cx="5333793" cy="241854"/>
          </a:xfrm>
          <a:custGeom>
            <a:avLst/>
            <a:gdLst/>
            <a:ahLst/>
            <a:cxnLst/>
            <a:rect l="l" t="t" r="r" b="b"/>
            <a:pathLst>
              <a:path w="7200265" h="186054">
                <a:moveTo>
                  <a:pt x="7200000" y="0"/>
                </a:moveTo>
                <a:lnTo>
                  <a:pt x="0" y="0"/>
                </a:lnTo>
                <a:lnTo>
                  <a:pt x="0" y="185591"/>
                </a:lnTo>
                <a:lnTo>
                  <a:pt x="7200000" y="185591"/>
                </a:lnTo>
                <a:lnTo>
                  <a:pt x="7200000" y="0"/>
                </a:lnTo>
                <a:close/>
              </a:path>
            </a:pathLst>
          </a:custGeom>
          <a:gradFill>
            <a:gsLst>
              <a:gs pos="0">
                <a:srgbClr val="C00000"/>
              </a:gs>
              <a:gs pos="60000">
                <a:srgbClr val="FF1919"/>
              </a:gs>
              <a:gs pos="100000">
                <a:srgbClr val="C00000"/>
              </a:gs>
            </a:gsLst>
            <a:path path="circle">
              <a:fillToRect l="50000" t="130000" r="50000" b="-30000"/>
            </a:path>
          </a:gradFill>
        </p:spPr>
        <p:txBody>
          <a:bodyPr wrap="square" lIns="0" tIns="0" rIns="0" bIns="0" rtlCol="0"/>
          <a:lstStyle/>
          <a:p>
            <a:endParaRPr lang="ru-RU" sz="895"/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585257FC-8608-447D-9DD1-57603E1CA4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296" y="58573"/>
            <a:ext cx="643524" cy="693429"/>
          </a:xfrm>
          <a:prstGeom prst="rect">
            <a:avLst/>
          </a:prstGeom>
        </p:spPr>
      </p:pic>
      <p:grpSp>
        <p:nvGrpSpPr>
          <p:cNvPr id="21" name="object 9">
            <a:extLst>
              <a:ext uri="{FF2B5EF4-FFF2-40B4-BE49-F238E27FC236}">
                <a16:creationId xmlns:a16="http://schemas.microsoft.com/office/drawing/2014/main" xmlns="" id="{3DBA8D8C-D0B2-43A0-B030-EBAF2C333C3D}"/>
              </a:ext>
            </a:extLst>
          </p:cNvPr>
          <p:cNvGrpSpPr/>
          <p:nvPr/>
        </p:nvGrpSpPr>
        <p:grpSpPr>
          <a:xfrm flipV="1">
            <a:off x="-433721" y="6860723"/>
            <a:ext cx="1717500" cy="953156"/>
            <a:chOff x="179999" y="328582"/>
            <a:chExt cx="2427605" cy="1351915"/>
          </a:xfrm>
        </p:grpSpPr>
        <p:sp>
          <p:nvSpPr>
            <p:cNvPr id="23" name="object 10">
              <a:extLst>
                <a:ext uri="{FF2B5EF4-FFF2-40B4-BE49-F238E27FC236}">
                  <a16:creationId xmlns:a16="http://schemas.microsoft.com/office/drawing/2014/main" xmlns="" id="{A5050AE5-EA7E-45A2-9A21-53D0B1D2D38B}"/>
                </a:ext>
              </a:extLst>
            </p:cNvPr>
            <p:cNvSpPr/>
            <p:nvPr/>
          </p:nvSpPr>
          <p:spPr>
            <a:xfrm>
              <a:off x="179999" y="328582"/>
              <a:ext cx="2427605" cy="1351915"/>
            </a:xfrm>
            <a:custGeom>
              <a:avLst/>
              <a:gdLst/>
              <a:ahLst/>
              <a:cxnLst/>
              <a:rect l="l" t="t" r="r" b="b"/>
              <a:pathLst>
                <a:path w="2427605" h="1351914">
                  <a:moveTo>
                    <a:pt x="2427037" y="0"/>
                  </a:moveTo>
                  <a:lnTo>
                    <a:pt x="0" y="0"/>
                  </a:lnTo>
                  <a:lnTo>
                    <a:pt x="0" y="1351832"/>
                  </a:lnTo>
                  <a:lnTo>
                    <a:pt x="1081403" y="1351832"/>
                  </a:lnTo>
                  <a:lnTo>
                    <a:pt x="2427037" y="0"/>
                  </a:lnTo>
                  <a:close/>
                </a:path>
              </a:pathLst>
            </a:custGeom>
            <a:solidFill>
              <a:srgbClr val="BCBEC0"/>
            </a:solidFill>
          </p:spPr>
          <p:txBody>
            <a:bodyPr wrap="square" lIns="0" tIns="0" rIns="0" bIns="0" rtlCol="0"/>
            <a:lstStyle/>
            <a:p>
              <a:endParaRPr sz="895" dirty="0"/>
            </a:p>
          </p:txBody>
        </p:sp>
        <p:sp>
          <p:nvSpPr>
            <p:cNvPr id="25" name="object 11">
              <a:extLst>
                <a:ext uri="{FF2B5EF4-FFF2-40B4-BE49-F238E27FC236}">
                  <a16:creationId xmlns:a16="http://schemas.microsoft.com/office/drawing/2014/main" xmlns="" id="{43D60365-723B-4D78-A594-F4BC8C88E7F9}"/>
                </a:ext>
              </a:extLst>
            </p:cNvPr>
            <p:cNvSpPr/>
            <p:nvPr/>
          </p:nvSpPr>
          <p:spPr>
            <a:xfrm>
              <a:off x="179999" y="328582"/>
              <a:ext cx="2327910" cy="1278255"/>
            </a:xfrm>
            <a:custGeom>
              <a:avLst/>
              <a:gdLst/>
              <a:ahLst/>
              <a:cxnLst/>
              <a:rect l="l" t="t" r="r" b="b"/>
              <a:pathLst>
                <a:path w="2327910" h="1278255">
                  <a:moveTo>
                    <a:pt x="2327789" y="0"/>
                  </a:moveTo>
                  <a:lnTo>
                    <a:pt x="0" y="0"/>
                  </a:lnTo>
                  <a:lnTo>
                    <a:pt x="0" y="1278248"/>
                  </a:lnTo>
                  <a:lnTo>
                    <a:pt x="1052435" y="1278248"/>
                  </a:lnTo>
                  <a:lnTo>
                    <a:pt x="232778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895"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143367" y="7237804"/>
            <a:ext cx="311596" cy="160039"/>
          </a:xfrm>
          <a:prstGeom prst="rect">
            <a:avLst/>
          </a:prstGeom>
        </p:spPr>
        <p:txBody>
          <a:bodyPr vert="horz" wrap="square" lIns="0" tIns="8059" rIns="0" bIns="0" rtlCol="0">
            <a:spAutoFit/>
          </a:bodyPr>
          <a:lstStyle/>
          <a:p>
            <a:pPr algn="ctr">
              <a:spcBef>
                <a:spcPts val="63"/>
              </a:spcBef>
            </a:pPr>
            <a:r>
              <a:rPr lang="ru-RU" sz="987" spc="-11" dirty="0">
                <a:solidFill>
                  <a:srgbClr val="231F20"/>
                </a:solidFill>
                <a:latin typeface="Montserrat ExtraBold" panose="00000900000000000000" pitchFamily="2" charset="-52"/>
                <a:cs typeface="Franklin Gothic Medium"/>
              </a:rPr>
              <a:t>14</a:t>
            </a:r>
            <a:endParaRPr sz="987" dirty="0">
              <a:latin typeface="Montserrat ExtraBold" panose="00000900000000000000" pitchFamily="2" charset="-52"/>
              <a:cs typeface="Franklin Gothic Medium"/>
            </a:endParaRPr>
          </a:p>
        </p:txBody>
      </p:sp>
      <p:grpSp>
        <p:nvGrpSpPr>
          <p:cNvPr id="18" name="object 13">
            <a:extLst>
              <a:ext uri="{FF2B5EF4-FFF2-40B4-BE49-F238E27FC236}">
                <a16:creationId xmlns:a16="http://schemas.microsoft.com/office/drawing/2014/main" xmlns="" id="{C865A183-CDA8-4ADB-8FAC-58A18C11AED5}"/>
              </a:ext>
            </a:extLst>
          </p:cNvPr>
          <p:cNvGrpSpPr/>
          <p:nvPr/>
        </p:nvGrpSpPr>
        <p:grpSpPr>
          <a:xfrm>
            <a:off x="624535" y="1205904"/>
            <a:ext cx="3856502" cy="1465328"/>
            <a:chOff x="1011236" y="1679182"/>
            <a:chExt cx="5469890" cy="2078355"/>
          </a:xfrm>
        </p:grpSpPr>
        <p:pic>
          <p:nvPicPr>
            <p:cNvPr id="20" name="object 14">
              <a:extLst>
                <a:ext uri="{FF2B5EF4-FFF2-40B4-BE49-F238E27FC236}">
                  <a16:creationId xmlns:a16="http://schemas.microsoft.com/office/drawing/2014/main" xmlns="" id="{5A13674B-049A-4C28-87F1-692045FADF99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11236" y="1696606"/>
              <a:ext cx="2500643" cy="2060383"/>
            </a:xfrm>
            <a:prstGeom prst="rect">
              <a:avLst/>
            </a:prstGeom>
          </p:spPr>
        </p:pic>
        <p:pic>
          <p:nvPicPr>
            <p:cNvPr id="22" name="object 15">
              <a:extLst>
                <a:ext uri="{FF2B5EF4-FFF2-40B4-BE49-F238E27FC236}">
                  <a16:creationId xmlns:a16="http://schemas.microsoft.com/office/drawing/2014/main" xmlns="" id="{882B3187-864C-4E45-92E1-77E3F02248EF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588095" y="1679182"/>
              <a:ext cx="1892516" cy="2045085"/>
            </a:xfrm>
            <a:prstGeom prst="rect">
              <a:avLst/>
            </a:prstGeom>
          </p:spPr>
        </p:pic>
      </p:grpSp>
      <p:pic>
        <p:nvPicPr>
          <p:cNvPr id="26" name="object 16">
            <a:extLst>
              <a:ext uri="{FF2B5EF4-FFF2-40B4-BE49-F238E27FC236}">
                <a16:creationId xmlns:a16="http://schemas.microsoft.com/office/drawing/2014/main" xmlns="" id="{645ECE17-9106-4B41-A886-1D818E395992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3813522" y="5165688"/>
            <a:ext cx="1028128" cy="1371477"/>
          </a:xfrm>
          <a:prstGeom prst="rect">
            <a:avLst/>
          </a:prstGeom>
        </p:spPr>
      </p:pic>
      <p:pic>
        <p:nvPicPr>
          <p:cNvPr id="27" name="object 17">
            <a:extLst>
              <a:ext uri="{FF2B5EF4-FFF2-40B4-BE49-F238E27FC236}">
                <a16:creationId xmlns:a16="http://schemas.microsoft.com/office/drawing/2014/main" xmlns="" id="{EA211FB2-3EC8-4175-80EC-C415C9DAE315}"/>
              </a:ext>
            </a:extLst>
          </p:cNvPr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710462" y="5097321"/>
            <a:ext cx="810565" cy="1462911"/>
          </a:xfrm>
          <a:prstGeom prst="rect">
            <a:avLst/>
          </a:prstGeom>
        </p:spPr>
      </p:pic>
      <p:pic>
        <p:nvPicPr>
          <p:cNvPr id="28" name="object 18">
            <a:extLst>
              <a:ext uri="{FF2B5EF4-FFF2-40B4-BE49-F238E27FC236}">
                <a16:creationId xmlns:a16="http://schemas.microsoft.com/office/drawing/2014/main" xmlns="" id="{FBD82A44-9B50-49BE-A50E-468ACCD41D54}"/>
              </a:ext>
            </a:extLst>
          </p:cNvPr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3972947" y="3130786"/>
            <a:ext cx="547670" cy="1538184"/>
          </a:xfrm>
          <a:prstGeom prst="rect">
            <a:avLst/>
          </a:prstGeom>
        </p:spPr>
      </p:pic>
      <p:pic>
        <p:nvPicPr>
          <p:cNvPr id="29" name="object 19">
            <a:extLst>
              <a:ext uri="{FF2B5EF4-FFF2-40B4-BE49-F238E27FC236}">
                <a16:creationId xmlns:a16="http://schemas.microsoft.com/office/drawing/2014/main" xmlns="" id="{5C2BE8D3-0F22-479B-BE34-75650800262E}"/>
              </a:ext>
            </a:extLst>
          </p:cNvPr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2469283" y="3116297"/>
            <a:ext cx="597742" cy="1522250"/>
          </a:xfrm>
          <a:prstGeom prst="rect">
            <a:avLst/>
          </a:prstGeom>
        </p:spPr>
      </p:pic>
      <p:pic>
        <p:nvPicPr>
          <p:cNvPr id="30" name="object 20">
            <a:extLst>
              <a:ext uri="{FF2B5EF4-FFF2-40B4-BE49-F238E27FC236}">
                <a16:creationId xmlns:a16="http://schemas.microsoft.com/office/drawing/2014/main" xmlns="" id="{A9AE30AE-14BC-47CF-A30A-975FC9EED6F6}"/>
              </a:ext>
            </a:extLst>
          </p:cNvPr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709965" y="3092169"/>
            <a:ext cx="503786" cy="1546678"/>
          </a:xfrm>
          <a:prstGeom prst="rect">
            <a:avLst/>
          </a:prstGeom>
        </p:spPr>
      </p:pic>
      <p:pic>
        <p:nvPicPr>
          <p:cNvPr id="31" name="object 21">
            <a:extLst>
              <a:ext uri="{FF2B5EF4-FFF2-40B4-BE49-F238E27FC236}">
                <a16:creationId xmlns:a16="http://schemas.microsoft.com/office/drawing/2014/main" xmlns="" id="{3E3611C9-96B7-48B7-B27B-9CA346785025}"/>
              </a:ext>
            </a:extLst>
          </p:cNvPr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3239363" y="3168366"/>
            <a:ext cx="485853" cy="1474260"/>
          </a:xfrm>
          <a:prstGeom prst="rect">
            <a:avLst/>
          </a:prstGeom>
        </p:spPr>
      </p:pic>
      <p:pic>
        <p:nvPicPr>
          <p:cNvPr id="32" name="object 22">
            <a:extLst>
              <a:ext uri="{FF2B5EF4-FFF2-40B4-BE49-F238E27FC236}">
                <a16:creationId xmlns:a16="http://schemas.microsoft.com/office/drawing/2014/main" xmlns="" id="{6F53BE66-90BD-467C-88A1-0A40104E1F06}"/>
              </a:ext>
            </a:extLst>
          </p:cNvPr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1465487" y="3125856"/>
            <a:ext cx="761070" cy="1551726"/>
          </a:xfrm>
          <a:prstGeom prst="rect">
            <a:avLst/>
          </a:prstGeom>
        </p:spPr>
      </p:pic>
      <p:sp>
        <p:nvSpPr>
          <p:cNvPr id="33" name="object 23">
            <a:extLst>
              <a:ext uri="{FF2B5EF4-FFF2-40B4-BE49-F238E27FC236}">
                <a16:creationId xmlns:a16="http://schemas.microsoft.com/office/drawing/2014/main" xmlns="" id="{EF111C7D-97C3-49D1-A72C-E7645E1897EC}"/>
              </a:ext>
            </a:extLst>
          </p:cNvPr>
          <p:cNvSpPr txBox="1"/>
          <p:nvPr/>
        </p:nvSpPr>
        <p:spPr>
          <a:xfrm>
            <a:off x="196555" y="2689588"/>
            <a:ext cx="4712463" cy="359516"/>
          </a:xfrm>
          <a:prstGeom prst="rect">
            <a:avLst/>
          </a:prstGeom>
        </p:spPr>
        <p:txBody>
          <a:bodyPr vert="horz" wrap="square" lIns="0" tIns="8059" rIns="0" bIns="0" rtlCol="0">
            <a:spAutoFit/>
          </a:bodyPr>
          <a:lstStyle/>
          <a:p>
            <a:pPr marL="8954" algn="ctr">
              <a:spcBef>
                <a:spcPts val="63"/>
              </a:spcBef>
            </a:pPr>
            <a:r>
              <a:rPr sz="1100" dirty="0">
                <a:solidFill>
                  <a:srgbClr val="231F20"/>
                </a:solidFill>
                <a:latin typeface="Montserrat ExtraBold" panose="00000900000000000000" pitchFamily="2" charset="-52"/>
                <a:cs typeface="Franklin Gothic Medium"/>
              </a:rPr>
              <a:t>МЕДИЦИНСКИЕ </a:t>
            </a:r>
            <a:r>
              <a:rPr sz="1100" spc="-35" dirty="0">
                <a:solidFill>
                  <a:srgbClr val="231F20"/>
                </a:solidFill>
                <a:latin typeface="Montserrat ExtraBold" panose="00000900000000000000" pitchFamily="2" charset="-52"/>
                <a:cs typeface="Franklin Gothic Medium"/>
              </a:rPr>
              <a:t>ХАЛАТЫ,</a:t>
            </a:r>
            <a:r>
              <a:rPr sz="1100" spc="4" dirty="0">
                <a:solidFill>
                  <a:srgbClr val="231F20"/>
                </a:solidFill>
                <a:latin typeface="Montserrat ExtraBold" panose="00000900000000000000" pitchFamily="2" charset="-52"/>
                <a:cs typeface="Franklin Gothic Medium"/>
              </a:rPr>
              <a:t> </a:t>
            </a:r>
            <a:r>
              <a:rPr sz="1100" spc="-18" dirty="0">
                <a:solidFill>
                  <a:srgbClr val="231F20"/>
                </a:solidFill>
                <a:latin typeface="Montserrat ExtraBold" panose="00000900000000000000" pitchFamily="2" charset="-52"/>
                <a:cs typeface="Franklin Gothic Medium"/>
              </a:rPr>
              <a:t>КОСТЮМЫ,</a:t>
            </a:r>
            <a:endParaRPr lang="ru-RU" sz="1100" spc="-18" dirty="0">
              <a:solidFill>
                <a:srgbClr val="231F20"/>
              </a:solidFill>
              <a:latin typeface="Montserrat ExtraBold" panose="00000900000000000000" pitchFamily="2" charset="-52"/>
              <a:cs typeface="Franklin Gothic Medium"/>
            </a:endParaRPr>
          </a:p>
          <a:p>
            <a:pPr marL="8954" algn="ctr">
              <a:spcBef>
                <a:spcPts val="63"/>
              </a:spcBef>
            </a:pPr>
            <a:r>
              <a:rPr sz="1100" spc="-14" dirty="0">
                <a:solidFill>
                  <a:srgbClr val="231F20"/>
                </a:solidFill>
                <a:latin typeface="Montserrat ExtraBold" panose="00000900000000000000" pitchFamily="2" charset="-52"/>
                <a:cs typeface="Franklin Gothic Medium"/>
              </a:rPr>
              <a:t>КОМБИНЕЗОНЫ,</a:t>
            </a:r>
            <a:r>
              <a:rPr sz="1100" spc="4" dirty="0">
                <a:solidFill>
                  <a:srgbClr val="231F20"/>
                </a:solidFill>
                <a:latin typeface="Montserrat ExtraBold" panose="00000900000000000000" pitchFamily="2" charset="-52"/>
                <a:cs typeface="Franklin Gothic Medium"/>
              </a:rPr>
              <a:t> </a:t>
            </a:r>
            <a:r>
              <a:rPr sz="1100" spc="-4" dirty="0">
                <a:solidFill>
                  <a:srgbClr val="231F20"/>
                </a:solidFill>
                <a:latin typeface="Montserrat ExtraBold" panose="00000900000000000000" pitchFamily="2" charset="-52"/>
                <a:cs typeface="Franklin Gothic Medium"/>
              </a:rPr>
              <a:t>СУМКИ</a:t>
            </a:r>
            <a:r>
              <a:rPr sz="1100" spc="4" dirty="0">
                <a:solidFill>
                  <a:srgbClr val="231F20"/>
                </a:solidFill>
                <a:latin typeface="Montserrat ExtraBold" panose="00000900000000000000" pitchFamily="2" charset="-52"/>
                <a:cs typeface="Franklin Gothic Medium"/>
              </a:rPr>
              <a:t> </a:t>
            </a:r>
            <a:r>
              <a:rPr sz="1100" spc="-32" dirty="0">
                <a:solidFill>
                  <a:srgbClr val="231F20"/>
                </a:solidFill>
                <a:latin typeface="Montserrat ExtraBold" panose="00000900000000000000" pitchFamily="2" charset="-52"/>
                <a:cs typeface="Franklin Gothic Medium"/>
              </a:rPr>
              <a:t>РАБОЧИЕ</a:t>
            </a:r>
            <a:endParaRPr sz="1100" dirty="0">
              <a:latin typeface="Montserrat ExtraBold" panose="00000900000000000000" pitchFamily="2" charset="-52"/>
              <a:cs typeface="Franklin Gothic Medium"/>
            </a:endParaRPr>
          </a:p>
        </p:txBody>
      </p:sp>
      <p:sp>
        <p:nvSpPr>
          <p:cNvPr id="34" name="object 24">
            <a:extLst>
              <a:ext uri="{FF2B5EF4-FFF2-40B4-BE49-F238E27FC236}">
                <a16:creationId xmlns:a16="http://schemas.microsoft.com/office/drawing/2014/main" xmlns="" id="{04DBF92D-B742-49EE-9194-0BB909DB2ED6}"/>
              </a:ext>
            </a:extLst>
          </p:cNvPr>
          <p:cNvSpPr txBox="1"/>
          <p:nvPr/>
        </p:nvSpPr>
        <p:spPr>
          <a:xfrm>
            <a:off x="1911134" y="4755357"/>
            <a:ext cx="1283305" cy="177415"/>
          </a:xfrm>
          <a:prstGeom prst="rect">
            <a:avLst/>
          </a:prstGeom>
        </p:spPr>
        <p:txBody>
          <a:bodyPr vert="horz" wrap="square" lIns="0" tIns="8059" rIns="0" bIns="0" rtlCol="0">
            <a:spAutoFit/>
          </a:bodyPr>
          <a:lstStyle/>
          <a:p>
            <a:pPr marL="8954" algn="ctr">
              <a:spcBef>
                <a:spcPts val="63"/>
              </a:spcBef>
            </a:pPr>
            <a:r>
              <a:rPr sz="1100" spc="-4" dirty="0">
                <a:solidFill>
                  <a:srgbClr val="231F20"/>
                </a:solidFill>
                <a:latin typeface="Montserrat ExtraBold" panose="00000900000000000000" pitchFamily="2" charset="-52"/>
                <a:cs typeface="Franklin Gothic Medium"/>
              </a:rPr>
              <a:t>СПЕЦ</a:t>
            </a:r>
            <a:r>
              <a:rPr sz="1100" spc="-14" dirty="0">
                <a:solidFill>
                  <a:srgbClr val="231F20"/>
                </a:solidFill>
                <a:latin typeface="Montserrat ExtraBold" panose="00000900000000000000" pitchFamily="2" charset="-52"/>
                <a:cs typeface="Franklin Gothic Medium"/>
              </a:rPr>
              <a:t>О</a:t>
            </a:r>
            <a:r>
              <a:rPr sz="1100" spc="-18" dirty="0">
                <a:solidFill>
                  <a:srgbClr val="231F20"/>
                </a:solidFill>
                <a:latin typeface="Montserrat ExtraBold" panose="00000900000000000000" pitchFamily="2" charset="-52"/>
                <a:cs typeface="Franklin Gothic Medium"/>
              </a:rPr>
              <a:t>ДЕЖДА</a:t>
            </a:r>
            <a:endParaRPr sz="1100" dirty="0">
              <a:latin typeface="Montserrat ExtraBold" panose="00000900000000000000" pitchFamily="2" charset="-52"/>
              <a:cs typeface="Franklin Gothic Medium"/>
            </a:endParaRPr>
          </a:p>
        </p:txBody>
      </p:sp>
      <p:pic>
        <p:nvPicPr>
          <p:cNvPr id="35" name="object 25">
            <a:extLst>
              <a:ext uri="{FF2B5EF4-FFF2-40B4-BE49-F238E27FC236}">
                <a16:creationId xmlns:a16="http://schemas.microsoft.com/office/drawing/2014/main" xmlns="" id="{6AE11040-6ECB-47E3-9A86-2012ED01F4ED}"/>
              </a:ext>
            </a:extLst>
          </p:cNvPr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1764724" y="5126111"/>
            <a:ext cx="890893" cy="1394442"/>
          </a:xfrm>
          <a:prstGeom prst="rect">
            <a:avLst/>
          </a:prstGeom>
        </p:spPr>
      </p:pic>
      <p:pic>
        <p:nvPicPr>
          <p:cNvPr id="36" name="object 26">
            <a:extLst>
              <a:ext uri="{FF2B5EF4-FFF2-40B4-BE49-F238E27FC236}">
                <a16:creationId xmlns:a16="http://schemas.microsoft.com/office/drawing/2014/main" xmlns="" id="{43749026-8459-4D31-9E57-BE4C36527F72}"/>
              </a:ext>
            </a:extLst>
          </p:cNvPr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2793691" y="5179907"/>
            <a:ext cx="658291" cy="1332873"/>
          </a:xfrm>
          <a:prstGeom prst="rect">
            <a:avLst/>
          </a:prstGeom>
        </p:spPr>
      </p:pic>
      <p:sp>
        <p:nvSpPr>
          <p:cNvPr id="37" name="object 27">
            <a:extLst>
              <a:ext uri="{FF2B5EF4-FFF2-40B4-BE49-F238E27FC236}">
                <a16:creationId xmlns:a16="http://schemas.microsoft.com/office/drawing/2014/main" xmlns="" id="{C10E1E44-7AF4-4F57-B8E5-2D9103AAE991}"/>
              </a:ext>
            </a:extLst>
          </p:cNvPr>
          <p:cNvSpPr txBox="1"/>
          <p:nvPr/>
        </p:nvSpPr>
        <p:spPr>
          <a:xfrm>
            <a:off x="845367" y="6571647"/>
            <a:ext cx="3414839" cy="177415"/>
          </a:xfrm>
          <a:prstGeom prst="rect">
            <a:avLst/>
          </a:prstGeom>
        </p:spPr>
        <p:txBody>
          <a:bodyPr vert="horz" wrap="square" lIns="0" tIns="8059" rIns="0" bIns="0" rtlCol="0">
            <a:spAutoFit/>
          </a:bodyPr>
          <a:lstStyle/>
          <a:p>
            <a:pPr marL="8954" algn="ctr">
              <a:spcBef>
                <a:spcPts val="63"/>
              </a:spcBef>
            </a:pPr>
            <a:r>
              <a:rPr sz="1100" spc="-18" dirty="0">
                <a:solidFill>
                  <a:srgbClr val="231F20"/>
                </a:solidFill>
                <a:latin typeface="Montserrat ExtraBold" panose="00000900000000000000" pitchFamily="2" charset="-52"/>
                <a:cs typeface="Franklin Gothic Medium"/>
              </a:rPr>
              <a:t>ОДЕЖДА</a:t>
            </a:r>
            <a:r>
              <a:rPr sz="1100" spc="-11" dirty="0">
                <a:solidFill>
                  <a:srgbClr val="231F20"/>
                </a:solidFill>
                <a:latin typeface="Montserrat ExtraBold" panose="00000900000000000000" pitchFamily="2" charset="-52"/>
                <a:cs typeface="Franklin Gothic Medium"/>
              </a:rPr>
              <a:t> </a:t>
            </a:r>
            <a:r>
              <a:rPr sz="1100" spc="-7" dirty="0">
                <a:solidFill>
                  <a:srgbClr val="231F20"/>
                </a:solidFill>
                <a:latin typeface="Montserrat ExtraBold" panose="00000900000000000000" pitchFamily="2" charset="-52"/>
                <a:cs typeface="Franklin Gothic Medium"/>
              </a:rPr>
              <a:t>ДЛЯ </a:t>
            </a:r>
            <a:r>
              <a:rPr sz="1100" spc="-25" dirty="0">
                <a:solidFill>
                  <a:srgbClr val="231F20"/>
                </a:solidFill>
                <a:latin typeface="Montserrat ExtraBold" panose="00000900000000000000" pitchFamily="2" charset="-52"/>
                <a:cs typeface="Franklin Gothic Medium"/>
              </a:rPr>
              <a:t>ОХОТНИКОВ</a:t>
            </a:r>
            <a:r>
              <a:rPr sz="1100" spc="-7" dirty="0">
                <a:solidFill>
                  <a:srgbClr val="231F20"/>
                </a:solidFill>
                <a:latin typeface="Montserrat ExtraBold" panose="00000900000000000000" pitchFamily="2" charset="-52"/>
                <a:cs typeface="Franklin Gothic Medium"/>
              </a:rPr>
              <a:t> </a:t>
            </a:r>
            <a:r>
              <a:rPr sz="1100" spc="-11" dirty="0">
                <a:solidFill>
                  <a:srgbClr val="231F20"/>
                </a:solidFill>
                <a:latin typeface="Montserrat ExtraBold" panose="00000900000000000000" pitchFamily="2" charset="-52"/>
                <a:cs typeface="Franklin Gothic Medium"/>
              </a:rPr>
              <a:t>И</a:t>
            </a:r>
            <a:r>
              <a:rPr sz="1100" spc="-7" dirty="0">
                <a:solidFill>
                  <a:srgbClr val="231F20"/>
                </a:solidFill>
                <a:latin typeface="Montserrat ExtraBold" panose="00000900000000000000" pitchFamily="2" charset="-52"/>
                <a:cs typeface="Franklin Gothic Medium"/>
              </a:rPr>
              <a:t> </a:t>
            </a:r>
            <a:r>
              <a:rPr sz="1100" spc="-21" dirty="0">
                <a:solidFill>
                  <a:srgbClr val="231F20"/>
                </a:solidFill>
                <a:latin typeface="Montserrat ExtraBold" panose="00000900000000000000" pitchFamily="2" charset="-52"/>
                <a:cs typeface="Franklin Gothic Medium"/>
              </a:rPr>
              <a:t>РЫБОЛОВОВ</a:t>
            </a:r>
            <a:endParaRPr sz="1100" dirty="0">
              <a:latin typeface="Montserrat ExtraBold" panose="00000900000000000000" pitchFamily="2" charset="-52"/>
              <a:cs typeface="Franklin Gothic Medium"/>
            </a:endParaRPr>
          </a:p>
        </p:txBody>
      </p:sp>
    </p:spTree>
    <p:extLst>
      <p:ext uri="{BB962C8B-B14F-4D97-AF65-F5344CB8AC3E}">
        <p14:creationId xmlns:p14="http://schemas.microsoft.com/office/powerpoint/2010/main" val="17178671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object 2">
            <a:extLst>
              <a:ext uri="{FF2B5EF4-FFF2-40B4-BE49-F238E27FC236}">
                <a16:creationId xmlns:a16="http://schemas.microsoft.com/office/drawing/2014/main" xmlns="" id="{DE55ECCD-EEF9-470B-8F0D-C20E087BB717}"/>
              </a:ext>
            </a:extLst>
          </p:cNvPr>
          <p:cNvSpPr/>
          <p:nvPr/>
        </p:nvSpPr>
        <p:spPr>
          <a:xfrm>
            <a:off x="-15929" y="6904794"/>
            <a:ext cx="5353366" cy="196481"/>
          </a:xfrm>
          <a:custGeom>
            <a:avLst/>
            <a:gdLst/>
            <a:ahLst/>
            <a:cxnLst/>
            <a:rect l="l" t="t" r="r" b="b"/>
            <a:pathLst>
              <a:path w="7200265" h="186054">
                <a:moveTo>
                  <a:pt x="7200000" y="0"/>
                </a:moveTo>
                <a:lnTo>
                  <a:pt x="0" y="0"/>
                </a:lnTo>
                <a:lnTo>
                  <a:pt x="0" y="185591"/>
                </a:lnTo>
                <a:lnTo>
                  <a:pt x="7200000" y="185591"/>
                </a:lnTo>
                <a:lnTo>
                  <a:pt x="7200000" y="0"/>
                </a:lnTo>
                <a:close/>
              </a:path>
            </a:pathLst>
          </a:custGeom>
          <a:gradFill>
            <a:gsLst>
              <a:gs pos="0">
                <a:schemeClr val="bg1">
                  <a:lumMod val="85000"/>
                </a:schemeClr>
              </a:gs>
              <a:gs pos="40000">
                <a:schemeClr val="bg1"/>
              </a:gs>
              <a:gs pos="100000">
                <a:schemeClr val="bg1">
                  <a:lumMod val="85000"/>
                </a:schemeClr>
              </a:gs>
            </a:gsLst>
            <a:path path="circle">
              <a:fillToRect l="50000" t="130000" r="50000" b="-30000"/>
            </a:path>
          </a:gradFill>
        </p:spPr>
        <p:txBody>
          <a:bodyPr wrap="square" lIns="0" tIns="0" rIns="0" bIns="0" rtlCol="0"/>
          <a:lstStyle/>
          <a:p>
            <a:endParaRPr lang="ru-RU" sz="895"/>
          </a:p>
        </p:txBody>
      </p:sp>
      <p:sp>
        <p:nvSpPr>
          <p:cNvPr id="2" name="object 2"/>
          <p:cNvSpPr/>
          <p:nvPr/>
        </p:nvSpPr>
        <p:spPr>
          <a:xfrm>
            <a:off x="-6143" y="7101275"/>
            <a:ext cx="5333793" cy="236026"/>
          </a:xfrm>
          <a:custGeom>
            <a:avLst/>
            <a:gdLst/>
            <a:ahLst/>
            <a:cxnLst/>
            <a:rect l="l" t="t" r="r" b="b"/>
            <a:pathLst>
              <a:path w="7200265" h="186054">
                <a:moveTo>
                  <a:pt x="7200000" y="0"/>
                </a:moveTo>
                <a:lnTo>
                  <a:pt x="0" y="0"/>
                </a:lnTo>
                <a:lnTo>
                  <a:pt x="0" y="185591"/>
                </a:lnTo>
                <a:lnTo>
                  <a:pt x="7200000" y="185591"/>
                </a:lnTo>
                <a:lnTo>
                  <a:pt x="7200000" y="0"/>
                </a:lnTo>
                <a:close/>
              </a:path>
            </a:pathLst>
          </a:custGeom>
          <a:gradFill flip="none" rotWithShape="1">
            <a:gsLst>
              <a:gs pos="0">
                <a:srgbClr val="013BBB"/>
              </a:gs>
              <a:gs pos="50000">
                <a:srgbClr val="0165B6"/>
              </a:gs>
              <a:gs pos="100000">
                <a:srgbClr val="012C89"/>
              </a:gs>
            </a:gsLst>
            <a:path path="circle">
              <a:fillToRect l="50000" t="130000" r="50000" b="-30000"/>
            </a:path>
            <a:tileRect/>
          </a:gradFill>
        </p:spPr>
        <p:txBody>
          <a:bodyPr wrap="square" lIns="0" tIns="0" rIns="0" bIns="0" rtlCol="0"/>
          <a:lstStyle/>
          <a:p>
            <a:endParaRPr lang="ru-RU" sz="895"/>
          </a:p>
        </p:txBody>
      </p:sp>
      <p:pic>
        <p:nvPicPr>
          <p:cNvPr id="7" name="object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-9993" y="-3017"/>
            <a:ext cx="5337643" cy="901662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454025" y="369678"/>
            <a:ext cx="3232350" cy="208644"/>
          </a:xfrm>
          <a:prstGeom prst="rect">
            <a:avLst/>
          </a:prstGeom>
        </p:spPr>
        <p:txBody>
          <a:bodyPr vert="horz" wrap="square" lIns="0" tIns="8506" rIns="0" bIns="0" rtlCol="0">
            <a:spAutoFit/>
          </a:bodyPr>
          <a:lstStyle/>
          <a:p>
            <a:pPr marR="3581">
              <a:spcBef>
                <a:spcPts val="67"/>
              </a:spcBef>
            </a:pPr>
            <a:r>
              <a:rPr lang="ru-RU" sz="1300" b="1" dirty="0">
                <a:solidFill>
                  <a:srgbClr val="FFFFFF"/>
                </a:solidFill>
                <a:latin typeface="Montserrat ExtraLight" panose="00000300000000000000" pitchFamily="2" charset="-52"/>
                <a:cs typeface="Times New Roman"/>
              </a:rPr>
              <a:t>ЛЕГКАЯ ПРОМЫШЛЕННОСТЬ</a:t>
            </a:r>
            <a:endParaRPr sz="1300" dirty="0">
              <a:latin typeface="Montserrat ExtraLight" panose="00000300000000000000" pitchFamily="2" charset="-52"/>
              <a:cs typeface="Times New Roman"/>
            </a:endParaRPr>
          </a:p>
        </p:txBody>
      </p:sp>
      <p:grpSp>
        <p:nvGrpSpPr>
          <p:cNvPr id="9" name="object 9"/>
          <p:cNvGrpSpPr/>
          <p:nvPr/>
        </p:nvGrpSpPr>
        <p:grpSpPr>
          <a:xfrm flipH="1">
            <a:off x="3616087" y="-2578"/>
            <a:ext cx="1711564" cy="953157"/>
            <a:chOff x="179999" y="328582"/>
            <a:chExt cx="2427605" cy="1351915"/>
          </a:xfrm>
        </p:grpSpPr>
        <p:sp>
          <p:nvSpPr>
            <p:cNvPr id="10" name="object 10"/>
            <p:cNvSpPr/>
            <p:nvPr/>
          </p:nvSpPr>
          <p:spPr>
            <a:xfrm>
              <a:off x="179999" y="328582"/>
              <a:ext cx="2427605" cy="1351915"/>
            </a:xfrm>
            <a:custGeom>
              <a:avLst/>
              <a:gdLst/>
              <a:ahLst/>
              <a:cxnLst/>
              <a:rect l="l" t="t" r="r" b="b"/>
              <a:pathLst>
                <a:path w="2427605" h="1351914">
                  <a:moveTo>
                    <a:pt x="2427037" y="0"/>
                  </a:moveTo>
                  <a:lnTo>
                    <a:pt x="0" y="0"/>
                  </a:lnTo>
                  <a:lnTo>
                    <a:pt x="0" y="1351832"/>
                  </a:lnTo>
                  <a:lnTo>
                    <a:pt x="1081403" y="1351832"/>
                  </a:lnTo>
                  <a:lnTo>
                    <a:pt x="2427037" y="0"/>
                  </a:lnTo>
                  <a:close/>
                </a:path>
              </a:pathLst>
            </a:custGeom>
            <a:solidFill>
              <a:srgbClr val="BCBEC0"/>
            </a:solidFill>
          </p:spPr>
          <p:txBody>
            <a:bodyPr wrap="square" lIns="0" tIns="0" rIns="0" bIns="0" rtlCol="0"/>
            <a:lstStyle/>
            <a:p>
              <a:endParaRPr sz="895" dirty="0"/>
            </a:p>
          </p:txBody>
        </p:sp>
        <p:sp>
          <p:nvSpPr>
            <p:cNvPr id="11" name="object 11"/>
            <p:cNvSpPr/>
            <p:nvPr/>
          </p:nvSpPr>
          <p:spPr>
            <a:xfrm>
              <a:off x="179999" y="328582"/>
              <a:ext cx="2327910" cy="1278255"/>
            </a:xfrm>
            <a:custGeom>
              <a:avLst/>
              <a:gdLst/>
              <a:ahLst/>
              <a:cxnLst/>
              <a:rect l="l" t="t" r="r" b="b"/>
              <a:pathLst>
                <a:path w="2327910" h="1278255">
                  <a:moveTo>
                    <a:pt x="2327789" y="0"/>
                  </a:moveTo>
                  <a:lnTo>
                    <a:pt x="0" y="0"/>
                  </a:lnTo>
                  <a:lnTo>
                    <a:pt x="0" y="1278248"/>
                  </a:lnTo>
                  <a:lnTo>
                    <a:pt x="1052435" y="1278248"/>
                  </a:lnTo>
                  <a:lnTo>
                    <a:pt x="232778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895"/>
            </a:p>
          </p:txBody>
        </p:sp>
      </p:grpSp>
      <p:sp>
        <p:nvSpPr>
          <p:cNvPr id="16" name="object 2">
            <a:extLst>
              <a:ext uri="{FF2B5EF4-FFF2-40B4-BE49-F238E27FC236}">
                <a16:creationId xmlns:a16="http://schemas.microsoft.com/office/drawing/2014/main" xmlns="" id="{BBB9E1D5-A86E-49AC-BF5A-23F251BF0C7C}"/>
              </a:ext>
            </a:extLst>
          </p:cNvPr>
          <p:cNvSpPr/>
          <p:nvPr/>
        </p:nvSpPr>
        <p:spPr>
          <a:xfrm>
            <a:off x="-6143" y="7317821"/>
            <a:ext cx="5333793" cy="241854"/>
          </a:xfrm>
          <a:custGeom>
            <a:avLst/>
            <a:gdLst/>
            <a:ahLst/>
            <a:cxnLst/>
            <a:rect l="l" t="t" r="r" b="b"/>
            <a:pathLst>
              <a:path w="7200265" h="186054">
                <a:moveTo>
                  <a:pt x="7200000" y="0"/>
                </a:moveTo>
                <a:lnTo>
                  <a:pt x="0" y="0"/>
                </a:lnTo>
                <a:lnTo>
                  <a:pt x="0" y="185591"/>
                </a:lnTo>
                <a:lnTo>
                  <a:pt x="7200000" y="185591"/>
                </a:lnTo>
                <a:lnTo>
                  <a:pt x="7200000" y="0"/>
                </a:lnTo>
                <a:close/>
              </a:path>
            </a:pathLst>
          </a:custGeom>
          <a:gradFill>
            <a:gsLst>
              <a:gs pos="0">
                <a:srgbClr val="C00000"/>
              </a:gs>
              <a:gs pos="60000">
                <a:srgbClr val="FF1919"/>
              </a:gs>
              <a:gs pos="100000">
                <a:srgbClr val="C00000"/>
              </a:gs>
            </a:gsLst>
            <a:path path="circle">
              <a:fillToRect l="50000" t="130000" r="50000" b="-30000"/>
            </a:path>
          </a:gradFill>
        </p:spPr>
        <p:txBody>
          <a:bodyPr wrap="square" lIns="0" tIns="0" rIns="0" bIns="0" rtlCol="0"/>
          <a:lstStyle/>
          <a:p>
            <a:endParaRPr lang="ru-RU" sz="895"/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585257FC-8608-447D-9DD1-57603E1CA4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4524214" y="101102"/>
            <a:ext cx="643524" cy="693429"/>
          </a:xfrm>
          <a:prstGeom prst="rect">
            <a:avLst/>
          </a:prstGeom>
        </p:spPr>
      </p:pic>
      <p:grpSp>
        <p:nvGrpSpPr>
          <p:cNvPr id="21" name="object 9">
            <a:extLst>
              <a:ext uri="{FF2B5EF4-FFF2-40B4-BE49-F238E27FC236}">
                <a16:creationId xmlns:a16="http://schemas.microsoft.com/office/drawing/2014/main" xmlns="" id="{3DBA8D8C-D0B2-43A0-B030-EBAF2C333C3D}"/>
              </a:ext>
            </a:extLst>
          </p:cNvPr>
          <p:cNvGrpSpPr/>
          <p:nvPr/>
        </p:nvGrpSpPr>
        <p:grpSpPr>
          <a:xfrm flipH="1" flipV="1">
            <a:off x="4060657" y="6860723"/>
            <a:ext cx="1717500" cy="953156"/>
            <a:chOff x="179999" y="328582"/>
            <a:chExt cx="2427605" cy="1351915"/>
          </a:xfrm>
        </p:grpSpPr>
        <p:sp>
          <p:nvSpPr>
            <p:cNvPr id="23" name="object 10">
              <a:extLst>
                <a:ext uri="{FF2B5EF4-FFF2-40B4-BE49-F238E27FC236}">
                  <a16:creationId xmlns:a16="http://schemas.microsoft.com/office/drawing/2014/main" xmlns="" id="{A5050AE5-EA7E-45A2-9A21-53D0B1D2D38B}"/>
                </a:ext>
              </a:extLst>
            </p:cNvPr>
            <p:cNvSpPr/>
            <p:nvPr/>
          </p:nvSpPr>
          <p:spPr>
            <a:xfrm>
              <a:off x="179999" y="328582"/>
              <a:ext cx="2427605" cy="1351915"/>
            </a:xfrm>
            <a:custGeom>
              <a:avLst/>
              <a:gdLst/>
              <a:ahLst/>
              <a:cxnLst/>
              <a:rect l="l" t="t" r="r" b="b"/>
              <a:pathLst>
                <a:path w="2427605" h="1351914">
                  <a:moveTo>
                    <a:pt x="2427037" y="0"/>
                  </a:moveTo>
                  <a:lnTo>
                    <a:pt x="0" y="0"/>
                  </a:lnTo>
                  <a:lnTo>
                    <a:pt x="0" y="1351832"/>
                  </a:lnTo>
                  <a:lnTo>
                    <a:pt x="1081403" y="1351832"/>
                  </a:lnTo>
                  <a:lnTo>
                    <a:pt x="2427037" y="0"/>
                  </a:lnTo>
                  <a:close/>
                </a:path>
              </a:pathLst>
            </a:custGeom>
            <a:solidFill>
              <a:srgbClr val="BCBEC0"/>
            </a:solidFill>
          </p:spPr>
          <p:txBody>
            <a:bodyPr wrap="square" lIns="0" tIns="0" rIns="0" bIns="0" rtlCol="0"/>
            <a:lstStyle/>
            <a:p>
              <a:endParaRPr sz="895" dirty="0"/>
            </a:p>
          </p:txBody>
        </p:sp>
        <p:sp>
          <p:nvSpPr>
            <p:cNvPr id="25" name="object 11">
              <a:extLst>
                <a:ext uri="{FF2B5EF4-FFF2-40B4-BE49-F238E27FC236}">
                  <a16:creationId xmlns:a16="http://schemas.microsoft.com/office/drawing/2014/main" xmlns="" id="{43D60365-723B-4D78-A594-F4BC8C88E7F9}"/>
                </a:ext>
              </a:extLst>
            </p:cNvPr>
            <p:cNvSpPr/>
            <p:nvPr/>
          </p:nvSpPr>
          <p:spPr>
            <a:xfrm>
              <a:off x="179999" y="328582"/>
              <a:ext cx="2327910" cy="1278255"/>
            </a:xfrm>
            <a:custGeom>
              <a:avLst/>
              <a:gdLst/>
              <a:ahLst/>
              <a:cxnLst/>
              <a:rect l="l" t="t" r="r" b="b"/>
              <a:pathLst>
                <a:path w="2327910" h="1278255">
                  <a:moveTo>
                    <a:pt x="2327789" y="0"/>
                  </a:moveTo>
                  <a:lnTo>
                    <a:pt x="0" y="0"/>
                  </a:lnTo>
                  <a:lnTo>
                    <a:pt x="0" y="1278248"/>
                  </a:lnTo>
                  <a:lnTo>
                    <a:pt x="1052435" y="1278248"/>
                  </a:lnTo>
                  <a:lnTo>
                    <a:pt x="232778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895" dirty="0"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4854075" y="7237806"/>
            <a:ext cx="311596" cy="160039"/>
          </a:xfrm>
          <a:prstGeom prst="rect">
            <a:avLst/>
          </a:prstGeom>
        </p:spPr>
        <p:txBody>
          <a:bodyPr vert="horz" wrap="square" lIns="0" tIns="8059" rIns="0" bIns="0" rtlCol="0">
            <a:spAutoFit/>
          </a:bodyPr>
          <a:lstStyle/>
          <a:p>
            <a:pPr algn="ctr">
              <a:spcBef>
                <a:spcPts val="63"/>
              </a:spcBef>
            </a:pPr>
            <a:r>
              <a:rPr lang="ru-RU" sz="987" spc="-11" dirty="0">
                <a:solidFill>
                  <a:srgbClr val="231F20"/>
                </a:solidFill>
                <a:latin typeface="Montserrat ExtraBold" panose="00000900000000000000" pitchFamily="2" charset="-52"/>
                <a:cs typeface="Franklin Gothic Medium"/>
              </a:rPr>
              <a:t>15</a:t>
            </a:r>
            <a:endParaRPr sz="987" dirty="0">
              <a:latin typeface="Montserrat ExtraBold" panose="00000900000000000000" pitchFamily="2" charset="-52"/>
              <a:cs typeface="Franklin Gothic Medium"/>
            </a:endParaRPr>
          </a:p>
        </p:txBody>
      </p:sp>
      <p:sp>
        <p:nvSpPr>
          <p:cNvPr id="38" name="object 6">
            <a:extLst>
              <a:ext uri="{FF2B5EF4-FFF2-40B4-BE49-F238E27FC236}">
                <a16:creationId xmlns:a16="http://schemas.microsoft.com/office/drawing/2014/main" xmlns="" id="{98A2E1E3-0A16-4030-B021-CFBD75996D0F}"/>
              </a:ext>
            </a:extLst>
          </p:cNvPr>
          <p:cNvSpPr txBox="1"/>
          <p:nvPr/>
        </p:nvSpPr>
        <p:spPr>
          <a:xfrm>
            <a:off x="454025" y="6161164"/>
            <a:ext cx="4737046" cy="676398"/>
          </a:xfrm>
          <a:prstGeom prst="rect">
            <a:avLst/>
          </a:prstGeom>
        </p:spPr>
        <p:txBody>
          <a:bodyPr vert="horz" wrap="square" lIns="0" tIns="8059" rIns="0" bIns="0" rtlCol="0">
            <a:spAutoFit/>
          </a:bodyPr>
          <a:lstStyle/>
          <a:p>
            <a:pPr algn="ctr"/>
            <a:r>
              <a:rPr sz="1100" spc="-7" dirty="0">
                <a:solidFill>
                  <a:srgbClr val="231F20"/>
                </a:solidFill>
                <a:latin typeface="Montserrat ExtraBold" panose="00000900000000000000" pitchFamily="2" charset="-52"/>
                <a:cs typeface="Franklin Gothic Medium"/>
              </a:rPr>
              <a:t>ИСП</a:t>
            </a:r>
            <a:r>
              <a:rPr sz="1100" spc="-25" dirty="0">
                <a:solidFill>
                  <a:srgbClr val="231F20"/>
                </a:solidFill>
                <a:latin typeface="Montserrat ExtraBold" panose="00000900000000000000" pitchFamily="2" charset="-52"/>
                <a:cs typeface="Franklin Gothic Medium"/>
              </a:rPr>
              <a:t>О</a:t>
            </a:r>
            <a:r>
              <a:rPr sz="1100" dirty="0">
                <a:solidFill>
                  <a:srgbClr val="231F20"/>
                </a:solidFill>
                <a:latin typeface="Montserrat ExtraBold" panose="00000900000000000000" pitchFamily="2" charset="-52"/>
                <a:cs typeface="Franklin Gothic Medium"/>
              </a:rPr>
              <a:t>ЛНЕНИЕ</a:t>
            </a:r>
            <a:r>
              <a:rPr sz="1100" spc="-4" dirty="0">
                <a:solidFill>
                  <a:srgbClr val="231F20"/>
                </a:solidFill>
                <a:latin typeface="Montserrat ExtraBold" panose="00000900000000000000" pitchFamily="2" charset="-52"/>
                <a:cs typeface="Franklin Gothic Medium"/>
              </a:rPr>
              <a:t> </a:t>
            </a:r>
            <a:r>
              <a:rPr sz="1100" spc="-14" dirty="0">
                <a:solidFill>
                  <a:srgbClr val="231F20"/>
                </a:solidFill>
                <a:latin typeface="Montserrat ExtraBold" panose="00000900000000000000" pitchFamily="2" charset="-52"/>
                <a:cs typeface="Franklin Gothic Medium"/>
              </a:rPr>
              <a:t>ВЫШИВКИ</a:t>
            </a:r>
            <a:endParaRPr lang="ru-RU" sz="1100" spc="-14" dirty="0">
              <a:solidFill>
                <a:srgbClr val="231F20"/>
              </a:solidFill>
              <a:latin typeface="Montserrat ExtraBold" panose="00000900000000000000" pitchFamily="2" charset="-52"/>
              <a:cs typeface="Franklin Gothic Medium"/>
            </a:endParaRPr>
          </a:p>
          <a:p>
            <a:pPr algn="ctr"/>
            <a:endParaRPr sz="500" dirty="0">
              <a:latin typeface="Franklin Gothic Medium"/>
              <a:cs typeface="Franklin Gothic Medium"/>
            </a:endParaRPr>
          </a:p>
          <a:p>
            <a:pPr marR="3581" algn="ctr"/>
            <a:r>
              <a:rPr sz="881" spc="-14" dirty="0">
                <a:solidFill>
                  <a:srgbClr val="231F20"/>
                </a:solidFill>
                <a:latin typeface="Montserrat" panose="00000500000000000000" pitchFamily="2" charset="-52"/>
                <a:cs typeface="Franklin Gothic Medium"/>
              </a:rPr>
              <a:t>Возможность</a:t>
            </a:r>
            <a:r>
              <a:rPr sz="881" dirty="0">
                <a:solidFill>
                  <a:srgbClr val="231F20"/>
                </a:solidFill>
                <a:latin typeface="Montserrat" panose="00000500000000000000" pitchFamily="2" charset="-52"/>
                <a:cs typeface="Franklin Gothic Medium"/>
              </a:rPr>
              <a:t> </a:t>
            </a:r>
            <a:r>
              <a:rPr sz="881" spc="-14" dirty="0">
                <a:solidFill>
                  <a:srgbClr val="231F20"/>
                </a:solidFill>
                <a:latin typeface="Montserrat" panose="00000500000000000000" pitchFamily="2" charset="-52"/>
                <a:cs typeface="Franklin Gothic Medium"/>
              </a:rPr>
              <a:t>изготовления</a:t>
            </a:r>
            <a:r>
              <a:rPr sz="881" spc="4" dirty="0">
                <a:solidFill>
                  <a:srgbClr val="231F20"/>
                </a:solidFill>
                <a:latin typeface="Montserrat" panose="00000500000000000000" pitchFamily="2" charset="-52"/>
                <a:cs typeface="Franklin Gothic Medium"/>
              </a:rPr>
              <a:t> </a:t>
            </a:r>
            <a:r>
              <a:rPr sz="881" spc="-11" dirty="0">
                <a:solidFill>
                  <a:srgbClr val="231F20"/>
                </a:solidFill>
                <a:latin typeface="Montserrat" panose="00000500000000000000" pitchFamily="2" charset="-52"/>
                <a:cs typeface="Franklin Gothic Medium"/>
              </a:rPr>
              <a:t>изделий</a:t>
            </a:r>
            <a:r>
              <a:rPr sz="881" dirty="0">
                <a:solidFill>
                  <a:srgbClr val="231F20"/>
                </a:solidFill>
                <a:latin typeface="Montserrat" panose="00000500000000000000" pitchFamily="2" charset="-52"/>
                <a:cs typeface="Franklin Gothic Medium"/>
              </a:rPr>
              <a:t> </a:t>
            </a:r>
            <a:r>
              <a:rPr sz="881" spc="-21" dirty="0">
                <a:solidFill>
                  <a:srgbClr val="231F20"/>
                </a:solidFill>
                <a:latin typeface="Montserrat" panose="00000500000000000000" pitchFamily="2" charset="-52"/>
                <a:cs typeface="Franklin Gothic Medium"/>
              </a:rPr>
              <a:t>из</a:t>
            </a:r>
            <a:r>
              <a:rPr sz="881" spc="4" dirty="0">
                <a:solidFill>
                  <a:srgbClr val="231F20"/>
                </a:solidFill>
                <a:latin typeface="Montserrat" panose="00000500000000000000" pitchFamily="2" charset="-52"/>
                <a:cs typeface="Franklin Gothic Medium"/>
              </a:rPr>
              <a:t> </a:t>
            </a:r>
            <a:r>
              <a:rPr sz="881" spc="-14" dirty="0">
                <a:solidFill>
                  <a:srgbClr val="231F20"/>
                </a:solidFill>
                <a:latin typeface="Montserrat" panose="00000500000000000000" pitchFamily="2" charset="-52"/>
                <a:cs typeface="Franklin Gothic Medium"/>
              </a:rPr>
              <a:t>тканей</a:t>
            </a:r>
            <a:r>
              <a:rPr sz="881" dirty="0">
                <a:solidFill>
                  <a:srgbClr val="231F20"/>
                </a:solidFill>
                <a:latin typeface="Montserrat" panose="00000500000000000000" pitchFamily="2" charset="-52"/>
                <a:cs typeface="Franklin Gothic Medium"/>
              </a:rPr>
              <a:t> </a:t>
            </a:r>
            <a:r>
              <a:rPr sz="881" spc="-11" dirty="0">
                <a:solidFill>
                  <a:srgbClr val="231F20"/>
                </a:solidFill>
                <a:latin typeface="Montserrat" panose="00000500000000000000" pitchFamily="2" charset="-52"/>
                <a:cs typeface="Franklin Gothic Medium"/>
              </a:rPr>
              <a:t>легкого</a:t>
            </a:r>
            <a:r>
              <a:rPr sz="881" spc="4" dirty="0">
                <a:solidFill>
                  <a:srgbClr val="231F20"/>
                </a:solidFill>
                <a:latin typeface="Montserrat" panose="00000500000000000000" pitchFamily="2" charset="-52"/>
                <a:cs typeface="Franklin Gothic Medium"/>
              </a:rPr>
              <a:t> </a:t>
            </a:r>
            <a:r>
              <a:rPr sz="881" spc="-18" dirty="0">
                <a:solidFill>
                  <a:srgbClr val="231F20"/>
                </a:solidFill>
                <a:latin typeface="Montserrat" panose="00000500000000000000" pitchFamily="2" charset="-52"/>
                <a:cs typeface="Franklin Gothic Medium"/>
              </a:rPr>
              <a:t>и</a:t>
            </a:r>
            <a:r>
              <a:rPr sz="881" dirty="0">
                <a:solidFill>
                  <a:srgbClr val="231F20"/>
                </a:solidFill>
                <a:latin typeface="Montserrat" panose="00000500000000000000" pitchFamily="2" charset="-52"/>
                <a:cs typeface="Franklin Gothic Medium"/>
              </a:rPr>
              <a:t> </a:t>
            </a:r>
            <a:r>
              <a:rPr sz="881" spc="-11" dirty="0">
                <a:solidFill>
                  <a:srgbClr val="231F20"/>
                </a:solidFill>
                <a:latin typeface="Montserrat" panose="00000500000000000000" pitchFamily="2" charset="-52"/>
                <a:cs typeface="Franklin Gothic Medium"/>
              </a:rPr>
              <a:t>тяжелого</a:t>
            </a:r>
            <a:r>
              <a:rPr sz="881" spc="4" dirty="0">
                <a:solidFill>
                  <a:srgbClr val="231F20"/>
                </a:solidFill>
                <a:latin typeface="Montserrat" panose="00000500000000000000" pitchFamily="2" charset="-52"/>
                <a:cs typeface="Franklin Gothic Medium"/>
              </a:rPr>
              <a:t> </a:t>
            </a:r>
            <a:r>
              <a:rPr sz="881" spc="-11" dirty="0">
                <a:solidFill>
                  <a:srgbClr val="231F20"/>
                </a:solidFill>
                <a:latin typeface="Montserrat" panose="00000500000000000000" pitchFamily="2" charset="-52"/>
                <a:cs typeface="Franklin Gothic Medium"/>
              </a:rPr>
              <a:t>ассортимента, </a:t>
            </a:r>
            <a:r>
              <a:rPr sz="881" spc="-7" dirty="0">
                <a:solidFill>
                  <a:srgbClr val="231F20"/>
                </a:solidFill>
                <a:latin typeface="Montserrat" panose="00000500000000000000" pitchFamily="2" charset="-52"/>
                <a:cs typeface="Franklin Gothic Medium"/>
              </a:rPr>
              <a:t> </a:t>
            </a:r>
            <a:r>
              <a:rPr sz="881" spc="-14" dirty="0">
                <a:solidFill>
                  <a:srgbClr val="231F20"/>
                </a:solidFill>
                <a:latin typeface="Montserrat" panose="00000500000000000000" pitchFamily="2" charset="-52"/>
                <a:cs typeface="Franklin Gothic Medium"/>
              </a:rPr>
              <a:t>тканей</a:t>
            </a:r>
            <a:r>
              <a:rPr sz="881" spc="4" dirty="0">
                <a:solidFill>
                  <a:srgbClr val="231F20"/>
                </a:solidFill>
                <a:latin typeface="Montserrat" panose="00000500000000000000" pitchFamily="2" charset="-52"/>
                <a:cs typeface="Franklin Gothic Medium"/>
              </a:rPr>
              <a:t> </a:t>
            </a:r>
            <a:r>
              <a:rPr sz="881" dirty="0">
                <a:solidFill>
                  <a:srgbClr val="231F20"/>
                </a:solidFill>
                <a:latin typeface="Montserrat" panose="00000500000000000000" pitchFamily="2" charset="-52"/>
                <a:cs typeface="Franklin Gothic Medium"/>
              </a:rPr>
              <a:t>с</a:t>
            </a:r>
            <a:r>
              <a:rPr sz="881" spc="7" dirty="0">
                <a:solidFill>
                  <a:srgbClr val="231F20"/>
                </a:solidFill>
                <a:latin typeface="Montserrat" panose="00000500000000000000" pitchFamily="2" charset="-52"/>
                <a:cs typeface="Franklin Gothic Medium"/>
              </a:rPr>
              <a:t> </a:t>
            </a:r>
            <a:r>
              <a:rPr sz="881" spc="-11" dirty="0">
                <a:solidFill>
                  <a:srgbClr val="231F20"/>
                </a:solidFill>
                <a:latin typeface="Montserrat" panose="00000500000000000000" pitchFamily="2" charset="-52"/>
                <a:cs typeface="Franklin Gothic Medium"/>
              </a:rPr>
              <a:t>водоотталкивающей</a:t>
            </a:r>
            <a:r>
              <a:rPr sz="881" spc="7" dirty="0">
                <a:solidFill>
                  <a:srgbClr val="231F20"/>
                </a:solidFill>
                <a:latin typeface="Montserrat" panose="00000500000000000000" pitchFamily="2" charset="-52"/>
                <a:cs typeface="Franklin Gothic Medium"/>
              </a:rPr>
              <a:t> </a:t>
            </a:r>
            <a:r>
              <a:rPr sz="881" spc="-11" dirty="0">
                <a:solidFill>
                  <a:srgbClr val="231F20"/>
                </a:solidFill>
                <a:latin typeface="Montserrat" panose="00000500000000000000" pitchFamily="2" charset="-52"/>
                <a:cs typeface="Franklin Gothic Medium"/>
              </a:rPr>
              <a:t>пропиткой,</a:t>
            </a:r>
            <a:r>
              <a:rPr sz="881" spc="4" dirty="0">
                <a:solidFill>
                  <a:srgbClr val="231F20"/>
                </a:solidFill>
                <a:latin typeface="Montserrat" panose="00000500000000000000" pitchFamily="2" charset="-52"/>
                <a:cs typeface="Franklin Gothic Medium"/>
              </a:rPr>
              <a:t> </a:t>
            </a:r>
            <a:r>
              <a:rPr sz="881" spc="-18" dirty="0" err="1">
                <a:solidFill>
                  <a:srgbClr val="231F20"/>
                </a:solidFill>
                <a:latin typeface="Montserrat" panose="00000500000000000000" pitchFamily="2" charset="-52"/>
                <a:cs typeface="Franklin Gothic Medium"/>
              </a:rPr>
              <a:t>нетканных</a:t>
            </a:r>
            <a:r>
              <a:rPr sz="881" spc="7" dirty="0">
                <a:solidFill>
                  <a:srgbClr val="231F20"/>
                </a:solidFill>
                <a:latin typeface="Montserrat" panose="00000500000000000000" pitchFamily="2" charset="-52"/>
                <a:cs typeface="Franklin Gothic Medium"/>
              </a:rPr>
              <a:t> </a:t>
            </a:r>
            <a:r>
              <a:rPr sz="881" spc="-11" dirty="0" err="1">
                <a:solidFill>
                  <a:srgbClr val="231F20"/>
                </a:solidFill>
                <a:latin typeface="Montserrat" panose="00000500000000000000" pitchFamily="2" charset="-52"/>
                <a:cs typeface="Franklin Gothic Medium"/>
              </a:rPr>
              <a:t>материалов</a:t>
            </a:r>
            <a:endParaRPr lang="ru-RU" sz="881" spc="7" dirty="0">
              <a:solidFill>
                <a:srgbClr val="231F20"/>
              </a:solidFill>
              <a:latin typeface="Montserrat" panose="00000500000000000000" pitchFamily="2" charset="-52"/>
              <a:cs typeface="Franklin Gothic Medium"/>
            </a:endParaRPr>
          </a:p>
          <a:p>
            <a:pPr marR="3581" algn="ctr"/>
            <a:r>
              <a:rPr sz="881" spc="-18" dirty="0">
                <a:solidFill>
                  <a:srgbClr val="231F20"/>
                </a:solidFill>
                <a:latin typeface="Montserrat" panose="00000500000000000000" pitchFamily="2" charset="-52"/>
                <a:cs typeface="Franklin Gothic Medium"/>
              </a:rPr>
              <a:t>и</a:t>
            </a:r>
            <a:r>
              <a:rPr sz="881" spc="7" dirty="0">
                <a:solidFill>
                  <a:srgbClr val="231F20"/>
                </a:solidFill>
                <a:latin typeface="Montserrat" panose="00000500000000000000" pitchFamily="2" charset="-52"/>
                <a:cs typeface="Franklin Gothic Medium"/>
              </a:rPr>
              <a:t> </a:t>
            </a:r>
            <a:r>
              <a:rPr sz="881" spc="-18" dirty="0">
                <a:solidFill>
                  <a:srgbClr val="231F20"/>
                </a:solidFill>
                <a:latin typeface="Montserrat" panose="00000500000000000000" pitchFamily="2" charset="-52"/>
                <a:cs typeface="Franklin Gothic Medium"/>
              </a:rPr>
              <a:t>трикотажного</a:t>
            </a:r>
            <a:r>
              <a:rPr sz="881" spc="4" dirty="0">
                <a:solidFill>
                  <a:srgbClr val="231F20"/>
                </a:solidFill>
                <a:latin typeface="Montserrat" panose="00000500000000000000" pitchFamily="2" charset="-52"/>
                <a:cs typeface="Franklin Gothic Medium"/>
              </a:rPr>
              <a:t> </a:t>
            </a:r>
            <a:r>
              <a:rPr sz="881" spc="-11" dirty="0" err="1">
                <a:solidFill>
                  <a:srgbClr val="231F20"/>
                </a:solidFill>
                <a:latin typeface="Montserrat" panose="00000500000000000000" pitchFamily="2" charset="-52"/>
                <a:cs typeface="Franklin Gothic Medium"/>
              </a:rPr>
              <a:t>полотна</a:t>
            </a:r>
            <a:r>
              <a:rPr sz="881" spc="-11" dirty="0">
                <a:solidFill>
                  <a:srgbClr val="231F20"/>
                </a:solidFill>
                <a:latin typeface="Montserrat" panose="00000500000000000000" pitchFamily="2" charset="-52"/>
                <a:cs typeface="Franklin Gothic Medium"/>
              </a:rPr>
              <a:t>.</a:t>
            </a:r>
            <a:endParaRPr sz="881" dirty="0">
              <a:latin typeface="Montserrat" panose="00000500000000000000" pitchFamily="2" charset="-52"/>
              <a:cs typeface="Franklin Gothic Medium"/>
            </a:endParaRPr>
          </a:p>
        </p:txBody>
      </p:sp>
      <p:pic>
        <p:nvPicPr>
          <p:cNvPr id="39" name="object 9">
            <a:extLst>
              <a:ext uri="{FF2B5EF4-FFF2-40B4-BE49-F238E27FC236}">
                <a16:creationId xmlns:a16="http://schemas.microsoft.com/office/drawing/2014/main" xmlns="" id="{10732597-48BB-4E0D-8BA5-34B594197217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456990" y="1095603"/>
            <a:ext cx="919455" cy="1212087"/>
          </a:xfrm>
          <a:prstGeom prst="rect">
            <a:avLst/>
          </a:prstGeom>
        </p:spPr>
      </p:pic>
      <p:pic>
        <p:nvPicPr>
          <p:cNvPr id="40" name="object 10">
            <a:extLst>
              <a:ext uri="{FF2B5EF4-FFF2-40B4-BE49-F238E27FC236}">
                <a16:creationId xmlns:a16="http://schemas.microsoft.com/office/drawing/2014/main" xmlns="" id="{A192D2E4-447B-4E29-9210-4F8B6DB50E49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815268" y="1099159"/>
            <a:ext cx="905958" cy="1249247"/>
          </a:xfrm>
          <a:prstGeom prst="rect">
            <a:avLst/>
          </a:prstGeom>
        </p:spPr>
      </p:pic>
      <p:pic>
        <p:nvPicPr>
          <p:cNvPr id="41" name="object 12">
            <a:extLst>
              <a:ext uri="{FF2B5EF4-FFF2-40B4-BE49-F238E27FC236}">
                <a16:creationId xmlns:a16="http://schemas.microsoft.com/office/drawing/2014/main" xmlns="" id="{06E406D9-0E0B-420E-97CD-103A10C38698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200310" y="1083382"/>
            <a:ext cx="757021" cy="1320648"/>
          </a:xfrm>
          <a:prstGeom prst="rect">
            <a:avLst/>
          </a:prstGeom>
        </p:spPr>
      </p:pic>
      <p:grpSp>
        <p:nvGrpSpPr>
          <p:cNvPr id="42" name="object 16">
            <a:extLst>
              <a:ext uri="{FF2B5EF4-FFF2-40B4-BE49-F238E27FC236}">
                <a16:creationId xmlns:a16="http://schemas.microsoft.com/office/drawing/2014/main" xmlns="" id="{59CAF5D7-4DF7-40E2-9B68-8F44084CB4F3}"/>
              </a:ext>
            </a:extLst>
          </p:cNvPr>
          <p:cNvGrpSpPr/>
          <p:nvPr/>
        </p:nvGrpSpPr>
        <p:grpSpPr>
          <a:xfrm>
            <a:off x="743417" y="2802910"/>
            <a:ext cx="2362522" cy="976885"/>
            <a:chOff x="714804" y="3961071"/>
            <a:chExt cx="3350895" cy="1385570"/>
          </a:xfrm>
        </p:grpSpPr>
        <p:pic>
          <p:nvPicPr>
            <p:cNvPr id="43" name="object 17">
              <a:extLst>
                <a:ext uri="{FF2B5EF4-FFF2-40B4-BE49-F238E27FC236}">
                  <a16:creationId xmlns:a16="http://schemas.microsoft.com/office/drawing/2014/main" xmlns="" id="{B1F1CECE-E5BA-49B7-9BA0-93F828D11BAA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197014" y="3961073"/>
              <a:ext cx="1868508" cy="1385546"/>
            </a:xfrm>
            <a:prstGeom prst="rect">
              <a:avLst/>
            </a:prstGeom>
          </p:spPr>
        </p:pic>
        <p:pic>
          <p:nvPicPr>
            <p:cNvPr id="44" name="object 18">
              <a:extLst>
                <a:ext uri="{FF2B5EF4-FFF2-40B4-BE49-F238E27FC236}">
                  <a16:creationId xmlns:a16="http://schemas.microsoft.com/office/drawing/2014/main" xmlns="" id="{EB019C69-2D17-4BB6-A056-0EE9A09E6994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14804" y="3961071"/>
              <a:ext cx="1476671" cy="1311285"/>
            </a:xfrm>
            <a:prstGeom prst="rect">
              <a:avLst/>
            </a:prstGeom>
          </p:spPr>
        </p:pic>
      </p:grpSp>
      <p:pic>
        <p:nvPicPr>
          <p:cNvPr id="45" name="object 19">
            <a:extLst>
              <a:ext uri="{FF2B5EF4-FFF2-40B4-BE49-F238E27FC236}">
                <a16:creationId xmlns:a16="http://schemas.microsoft.com/office/drawing/2014/main" xmlns="" id="{D7C4CDEE-AC73-49B6-B755-0874C73E6AE8}"/>
              </a:ext>
            </a:extLst>
          </p:cNvPr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3141856" y="3187871"/>
            <a:ext cx="897271" cy="540441"/>
          </a:xfrm>
          <a:prstGeom prst="rect">
            <a:avLst/>
          </a:prstGeom>
        </p:spPr>
      </p:pic>
      <p:pic>
        <p:nvPicPr>
          <p:cNvPr id="46" name="object 20">
            <a:extLst>
              <a:ext uri="{FF2B5EF4-FFF2-40B4-BE49-F238E27FC236}">
                <a16:creationId xmlns:a16="http://schemas.microsoft.com/office/drawing/2014/main" xmlns="" id="{52FCAB79-4DE9-469C-B6BF-992FC00FDF86}"/>
              </a:ext>
            </a:extLst>
          </p:cNvPr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4123902" y="2946670"/>
            <a:ext cx="1067169" cy="773245"/>
          </a:xfrm>
          <a:prstGeom prst="rect">
            <a:avLst/>
          </a:prstGeom>
        </p:spPr>
      </p:pic>
      <p:pic>
        <p:nvPicPr>
          <p:cNvPr id="47" name="object 21">
            <a:extLst>
              <a:ext uri="{FF2B5EF4-FFF2-40B4-BE49-F238E27FC236}">
                <a16:creationId xmlns:a16="http://schemas.microsoft.com/office/drawing/2014/main" xmlns="" id="{7983BABC-B067-453F-83CF-7146B44FC5A9}"/>
              </a:ext>
            </a:extLst>
          </p:cNvPr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688415" y="4286976"/>
            <a:ext cx="955687" cy="1132534"/>
          </a:xfrm>
          <a:prstGeom prst="rect">
            <a:avLst/>
          </a:prstGeom>
        </p:spPr>
      </p:pic>
      <p:pic>
        <p:nvPicPr>
          <p:cNvPr id="48" name="object 22">
            <a:extLst>
              <a:ext uri="{FF2B5EF4-FFF2-40B4-BE49-F238E27FC236}">
                <a16:creationId xmlns:a16="http://schemas.microsoft.com/office/drawing/2014/main" xmlns="" id="{7F45FA8B-34A8-412A-BCB7-A9037A749C59}"/>
              </a:ext>
            </a:extLst>
          </p:cNvPr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1775460" y="4286976"/>
            <a:ext cx="955689" cy="1132534"/>
          </a:xfrm>
          <a:prstGeom prst="rect">
            <a:avLst/>
          </a:prstGeom>
        </p:spPr>
      </p:pic>
      <p:pic>
        <p:nvPicPr>
          <p:cNvPr id="49" name="object 23">
            <a:extLst>
              <a:ext uri="{FF2B5EF4-FFF2-40B4-BE49-F238E27FC236}">
                <a16:creationId xmlns:a16="http://schemas.microsoft.com/office/drawing/2014/main" xmlns="" id="{53734438-5D62-4424-995C-79B1B19A7986}"/>
              </a:ext>
            </a:extLst>
          </p:cNvPr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2849473" y="4269724"/>
            <a:ext cx="833483" cy="1316849"/>
          </a:xfrm>
          <a:prstGeom prst="rect">
            <a:avLst/>
          </a:prstGeom>
        </p:spPr>
      </p:pic>
      <p:pic>
        <p:nvPicPr>
          <p:cNvPr id="50" name="object 24">
            <a:extLst>
              <a:ext uri="{FF2B5EF4-FFF2-40B4-BE49-F238E27FC236}">
                <a16:creationId xmlns:a16="http://schemas.microsoft.com/office/drawing/2014/main" xmlns="" id="{D54509EE-7F7C-4E68-98FF-A78346E48349}"/>
              </a:ext>
            </a:extLst>
          </p:cNvPr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712925" y="5747800"/>
            <a:ext cx="1303218" cy="349604"/>
          </a:xfrm>
          <a:prstGeom prst="rect">
            <a:avLst/>
          </a:prstGeom>
        </p:spPr>
      </p:pic>
      <p:pic>
        <p:nvPicPr>
          <p:cNvPr id="51" name="object 25">
            <a:extLst>
              <a:ext uri="{FF2B5EF4-FFF2-40B4-BE49-F238E27FC236}">
                <a16:creationId xmlns:a16="http://schemas.microsoft.com/office/drawing/2014/main" xmlns="" id="{A541A1CD-FB06-43C9-8904-99EF1217144F}"/>
              </a:ext>
            </a:extLst>
          </p:cNvPr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2143500" y="5748398"/>
            <a:ext cx="1526575" cy="349006"/>
          </a:xfrm>
          <a:prstGeom prst="rect">
            <a:avLst/>
          </a:prstGeom>
        </p:spPr>
      </p:pic>
      <p:pic>
        <p:nvPicPr>
          <p:cNvPr id="52" name="object 26">
            <a:extLst>
              <a:ext uri="{FF2B5EF4-FFF2-40B4-BE49-F238E27FC236}">
                <a16:creationId xmlns:a16="http://schemas.microsoft.com/office/drawing/2014/main" xmlns="" id="{4A769165-0546-40AB-806B-68066E35037B}"/>
              </a:ext>
            </a:extLst>
          </p:cNvPr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3897880" y="4278337"/>
            <a:ext cx="1239293" cy="834225"/>
          </a:xfrm>
          <a:prstGeom prst="rect">
            <a:avLst/>
          </a:prstGeom>
        </p:spPr>
      </p:pic>
      <p:pic>
        <p:nvPicPr>
          <p:cNvPr id="53" name="object 27">
            <a:extLst>
              <a:ext uri="{FF2B5EF4-FFF2-40B4-BE49-F238E27FC236}">
                <a16:creationId xmlns:a16="http://schemas.microsoft.com/office/drawing/2014/main" xmlns="" id="{21B7703D-625E-4F7A-84CF-8D908E0A0FF6}"/>
              </a:ext>
            </a:extLst>
          </p:cNvPr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3893370" y="5325333"/>
            <a:ext cx="1239498" cy="772071"/>
          </a:xfrm>
          <a:prstGeom prst="rect">
            <a:avLst/>
          </a:prstGeom>
        </p:spPr>
      </p:pic>
      <p:sp>
        <p:nvSpPr>
          <p:cNvPr id="54" name="object 28">
            <a:extLst>
              <a:ext uri="{FF2B5EF4-FFF2-40B4-BE49-F238E27FC236}">
                <a16:creationId xmlns:a16="http://schemas.microsoft.com/office/drawing/2014/main" xmlns="" id="{6E2ADFA3-FFED-48BD-9DBB-C853C1C7DF7F}"/>
              </a:ext>
            </a:extLst>
          </p:cNvPr>
          <p:cNvSpPr txBox="1"/>
          <p:nvPr/>
        </p:nvSpPr>
        <p:spPr>
          <a:xfrm>
            <a:off x="1794422" y="2380540"/>
            <a:ext cx="2056253" cy="177415"/>
          </a:xfrm>
          <a:prstGeom prst="rect">
            <a:avLst/>
          </a:prstGeom>
        </p:spPr>
        <p:txBody>
          <a:bodyPr vert="horz" wrap="square" lIns="0" tIns="8059" rIns="0" bIns="0" rtlCol="0">
            <a:spAutoFit/>
          </a:bodyPr>
          <a:lstStyle/>
          <a:p>
            <a:pPr marL="8954">
              <a:spcBef>
                <a:spcPts val="63"/>
              </a:spcBef>
            </a:pPr>
            <a:r>
              <a:rPr sz="1100" spc="-11" dirty="0">
                <a:solidFill>
                  <a:srgbClr val="231F20"/>
                </a:solidFill>
                <a:latin typeface="Montserrat ExtraBold" panose="00000900000000000000" pitchFamily="2" charset="-52"/>
                <a:cs typeface="Franklin Gothic Medium"/>
              </a:rPr>
              <a:t>ТРИ</a:t>
            </a:r>
            <a:r>
              <a:rPr sz="1100" spc="-35" dirty="0">
                <a:solidFill>
                  <a:srgbClr val="231F20"/>
                </a:solidFill>
                <a:latin typeface="Montserrat ExtraBold" panose="00000900000000000000" pitchFamily="2" charset="-52"/>
                <a:cs typeface="Franklin Gothic Medium"/>
              </a:rPr>
              <a:t>К</a:t>
            </a:r>
            <a:r>
              <a:rPr sz="1100" spc="-49" dirty="0">
                <a:solidFill>
                  <a:srgbClr val="231F20"/>
                </a:solidFill>
                <a:latin typeface="Montserrat ExtraBold" panose="00000900000000000000" pitchFamily="2" charset="-52"/>
                <a:cs typeface="Franklin Gothic Medium"/>
              </a:rPr>
              <a:t>О</a:t>
            </a:r>
            <a:r>
              <a:rPr sz="1100" spc="-63" dirty="0">
                <a:solidFill>
                  <a:srgbClr val="231F20"/>
                </a:solidFill>
                <a:latin typeface="Montserrat ExtraBold" panose="00000900000000000000" pitchFamily="2" charset="-52"/>
                <a:cs typeface="Franklin Gothic Medium"/>
              </a:rPr>
              <a:t>Т</a:t>
            </a:r>
            <a:r>
              <a:rPr sz="1100" spc="-28" dirty="0">
                <a:solidFill>
                  <a:srgbClr val="231F20"/>
                </a:solidFill>
                <a:latin typeface="Montserrat ExtraBold" panose="00000900000000000000" pitchFamily="2" charset="-52"/>
                <a:cs typeface="Franklin Gothic Medium"/>
              </a:rPr>
              <a:t>АЖНЫЕ</a:t>
            </a:r>
            <a:r>
              <a:rPr sz="1100" spc="-4" dirty="0">
                <a:solidFill>
                  <a:srgbClr val="231F20"/>
                </a:solidFill>
                <a:latin typeface="Montserrat ExtraBold" panose="00000900000000000000" pitchFamily="2" charset="-52"/>
                <a:cs typeface="Franklin Gothic Medium"/>
              </a:rPr>
              <a:t> </a:t>
            </a:r>
            <a:r>
              <a:rPr sz="1100" spc="-21" dirty="0">
                <a:solidFill>
                  <a:srgbClr val="231F20"/>
                </a:solidFill>
                <a:latin typeface="Montserrat ExtraBold" panose="00000900000000000000" pitchFamily="2" charset="-52"/>
                <a:cs typeface="Franklin Gothic Medium"/>
              </a:rPr>
              <a:t>И</a:t>
            </a:r>
            <a:r>
              <a:rPr sz="1100" spc="-7" dirty="0">
                <a:solidFill>
                  <a:srgbClr val="231F20"/>
                </a:solidFill>
                <a:latin typeface="Montserrat ExtraBold" panose="00000900000000000000" pitchFamily="2" charset="-52"/>
                <a:cs typeface="Franklin Gothic Medium"/>
              </a:rPr>
              <a:t>З</a:t>
            </a:r>
            <a:r>
              <a:rPr sz="1100" spc="-4" dirty="0">
                <a:solidFill>
                  <a:srgbClr val="231F20"/>
                </a:solidFill>
                <a:latin typeface="Montserrat ExtraBold" panose="00000900000000000000" pitchFamily="2" charset="-52"/>
                <a:cs typeface="Franklin Gothic Medium"/>
              </a:rPr>
              <a:t>ДЕЛИЯ</a:t>
            </a:r>
            <a:endParaRPr sz="1100" dirty="0">
              <a:latin typeface="Montserrat ExtraBold" panose="00000900000000000000" pitchFamily="2" charset="-52"/>
              <a:cs typeface="Franklin Gothic Medium"/>
            </a:endParaRPr>
          </a:p>
        </p:txBody>
      </p:sp>
      <p:sp>
        <p:nvSpPr>
          <p:cNvPr id="55" name="object 29">
            <a:extLst>
              <a:ext uri="{FF2B5EF4-FFF2-40B4-BE49-F238E27FC236}">
                <a16:creationId xmlns:a16="http://schemas.microsoft.com/office/drawing/2014/main" xmlns="" id="{B177A701-E3DC-4A8C-A760-18553D967D08}"/>
              </a:ext>
            </a:extLst>
          </p:cNvPr>
          <p:cNvSpPr txBox="1"/>
          <p:nvPr/>
        </p:nvSpPr>
        <p:spPr>
          <a:xfrm>
            <a:off x="537801" y="3775244"/>
            <a:ext cx="4569494" cy="177415"/>
          </a:xfrm>
          <a:prstGeom prst="rect">
            <a:avLst/>
          </a:prstGeom>
        </p:spPr>
        <p:txBody>
          <a:bodyPr vert="horz" wrap="square" lIns="0" tIns="8059" rIns="0" bIns="0" rtlCol="0">
            <a:spAutoFit/>
          </a:bodyPr>
          <a:lstStyle/>
          <a:p>
            <a:pPr marL="8954" algn="ctr">
              <a:spcBef>
                <a:spcPts val="63"/>
              </a:spcBef>
            </a:pPr>
            <a:r>
              <a:rPr sz="1100" spc="-11" dirty="0">
                <a:solidFill>
                  <a:srgbClr val="231F20"/>
                </a:solidFill>
                <a:latin typeface="Montserrat ExtraBold" panose="00000900000000000000" pitchFamily="2" charset="-52"/>
                <a:cs typeface="Franklin Gothic Medium"/>
              </a:rPr>
              <a:t>МЯГКИЙ</a:t>
            </a:r>
            <a:r>
              <a:rPr sz="1100" dirty="0">
                <a:solidFill>
                  <a:srgbClr val="231F20"/>
                </a:solidFill>
                <a:latin typeface="Montserrat ExtraBold" panose="00000900000000000000" pitchFamily="2" charset="-52"/>
                <a:cs typeface="Franklin Gothic Medium"/>
              </a:rPr>
              <a:t> </a:t>
            </a:r>
            <a:r>
              <a:rPr sz="1100" spc="-25" dirty="0">
                <a:solidFill>
                  <a:srgbClr val="231F20"/>
                </a:solidFill>
                <a:latin typeface="Montserrat ExtraBold" panose="00000900000000000000" pitchFamily="2" charset="-52"/>
                <a:cs typeface="Franklin Gothic Medium"/>
              </a:rPr>
              <a:t>ИНВЕНТАРЬ</a:t>
            </a:r>
            <a:r>
              <a:rPr sz="1100" spc="4" dirty="0">
                <a:solidFill>
                  <a:srgbClr val="231F20"/>
                </a:solidFill>
                <a:latin typeface="Montserrat ExtraBold" panose="00000900000000000000" pitchFamily="2" charset="-52"/>
                <a:cs typeface="Franklin Gothic Medium"/>
              </a:rPr>
              <a:t> </a:t>
            </a:r>
            <a:r>
              <a:rPr sz="1100" spc="-11" dirty="0">
                <a:solidFill>
                  <a:srgbClr val="231F20"/>
                </a:solidFill>
                <a:latin typeface="Montserrat ExtraBold" panose="00000900000000000000" pitchFamily="2" charset="-52"/>
                <a:cs typeface="Franklin Gothic Medium"/>
              </a:rPr>
              <a:t>И</a:t>
            </a:r>
            <a:r>
              <a:rPr sz="1100" spc="4" dirty="0">
                <a:solidFill>
                  <a:srgbClr val="231F20"/>
                </a:solidFill>
                <a:latin typeface="Montserrat ExtraBold" panose="00000900000000000000" pitchFamily="2" charset="-52"/>
                <a:cs typeface="Franklin Gothic Medium"/>
              </a:rPr>
              <a:t> </a:t>
            </a:r>
            <a:r>
              <a:rPr sz="1100" spc="-11" dirty="0">
                <a:solidFill>
                  <a:srgbClr val="231F20"/>
                </a:solidFill>
                <a:latin typeface="Montserrat ExtraBold" panose="00000900000000000000" pitchFamily="2" charset="-52"/>
                <a:cs typeface="Franklin Gothic Medium"/>
              </a:rPr>
              <a:t>ПОСТЕЛЬНЫЕ</a:t>
            </a:r>
            <a:r>
              <a:rPr sz="1100" spc="4" dirty="0">
                <a:solidFill>
                  <a:srgbClr val="231F20"/>
                </a:solidFill>
                <a:latin typeface="Montserrat ExtraBold" panose="00000900000000000000" pitchFamily="2" charset="-52"/>
                <a:cs typeface="Franklin Gothic Medium"/>
              </a:rPr>
              <a:t> </a:t>
            </a:r>
            <a:r>
              <a:rPr sz="1100" spc="-14" dirty="0">
                <a:solidFill>
                  <a:srgbClr val="231F20"/>
                </a:solidFill>
                <a:latin typeface="Montserrat ExtraBold" panose="00000900000000000000" pitchFamily="2" charset="-52"/>
                <a:cs typeface="Franklin Gothic Medium"/>
              </a:rPr>
              <a:t>ПРИНАДЛЕЖНОСТИ</a:t>
            </a:r>
            <a:endParaRPr sz="1100" dirty="0">
              <a:latin typeface="Montserrat ExtraBold" panose="00000900000000000000" pitchFamily="2" charset="-52"/>
              <a:cs typeface="Franklin Gothic Medium"/>
            </a:endParaRPr>
          </a:p>
        </p:txBody>
      </p:sp>
    </p:spTree>
    <p:extLst>
      <p:ext uri="{BB962C8B-B14F-4D97-AF65-F5344CB8AC3E}">
        <p14:creationId xmlns:p14="http://schemas.microsoft.com/office/powerpoint/2010/main" val="32781623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object 2">
            <a:extLst>
              <a:ext uri="{FF2B5EF4-FFF2-40B4-BE49-F238E27FC236}">
                <a16:creationId xmlns:a16="http://schemas.microsoft.com/office/drawing/2014/main" xmlns="" id="{DE55ECCD-EEF9-470B-8F0D-C20E087BB717}"/>
              </a:ext>
            </a:extLst>
          </p:cNvPr>
          <p:cNvSpPr/>
          <p:nvPr/>
        </p:nvSpPr>
        <p:spPr>
          <a:xfrm>
            <a:off x="-15929" y="6904794"/>
            <a:ext cx="5353366" cy="196481"/>
          </a:xfrm>
          <a:custGeom>
            <a:avLst/>
            <a:gdLst/>
            <a:ahLst/>
            <a:cxnLst/>
            <a:rect l="l" t="t" r="r" b="b"/>
            <a:pathLst>
              <a:path w="7200265" h="186054">
                <a:moveTo>
                  <a:pt x="7200000" y="0"/>
                </a:moveTo>
                <a:lnTo>
                  <a:pt x="0" y="0"/>
                </a:lnTo>
                <a:lnTo>
                  <a:pt x="0" y="185591"/>
                </a:lnTo>
                <a:lnTo>
                  <a:pt x="7200000" y="185591"/>
                </a:lnTo>
                <a:lnTo>
                  <a:pt x="7200000" y="0"/>
                </a:lnTo>
                <a:close/>
              </a:path>
            </a:pathLst>
          </a:custGeom>
          <a:gradFill>
            <a:gsLst>
              <a:gs pos="0">
                <a:schemeClr val="bg1">
                  <a:lumMod val="85000"/>
                </a:schemeClr>
              </a:gs>
              <a:gs pos="40000">
                <a:schemeClr val="bg1"/>
              </a:gs>
              <a:gs pos="100000">
                <a:schemeClr val="bg1">
                  <a:lumMod val="85000"/>
                </a:schemeClr>
              </a:gs>
            </a:gsLst>
            <a:path path="circle">
              <a:fillToRect l="50000" t="130000" r="50000" b="-30000"/>
            </a:path>
          </a:gradFill>
        </p:spPr>
        <p:txBody>
          <a:bodyPr wrap="square" lIns="0" tIns="0" rIns="0" bIns="0" rtlCol="0"/>
          <a:lstStyle/>
          <a:p>
            <a:endParaRPr lang="ru-RU" sz="895"/>
          </a:p>
        </p:txBody>
      </p:sp>
      <p:sp>
        <p:nvSpPr>
          <p:cNvPr id="2" name="object 2"/>
          <p:cNvSpPr/>
          <p:nvPr/>
        </p:nvSpPr>
        <p:spPr>
          <a:xfrm>
            <a:off x="-6143" y="7101275"/>
            <a:ext cx="5333793" cy="236026"/>
          </a:xfrm>
          <a:custGeom>
            <a:avLst/>
            <a:gdLst/>
            <a:ahLst/>
            <a:cxnLst/>
            <a:rect l="l" t="t" r="r" b="b"/>
            <a:pathLst>
              <a:path w="7200265" h="186054">
                <a:moveTo>
                  <a:pt x="7200000" y="0"/>
                </a:moveTo>
                <a:lnTo>
                  <a:pt x="0" y="0"/>
                </a:lnTo>
                <a:lnTo>
                  <a:pt x="0" y="185591"/>
                </a:lnTo>
                <a:lnTo>
                  <a:pt x="7200000" y="185591"/>
                </a:lnTo>
                <a:lnTo>
                  <a:pt x="7200000" y="0"/>
                </a:lnTo>
                <a:close/>
              </a:path>
            </a:pathLst>
          </a:custGeom>
          <a:gradFill flip="none" rotWithShape="1">
            <a:gsLst>
              <a:gs pos="0">
                <a:srgbClr val="013BBB"/>
              </a:gs>
              <a:gs pos="50000">
                <a:srgbClr val="0165B6"/>
              </a:gs>
              <a:gs pos="100000">
                <a:srgbClr val="012C89"/>
              </a:gs>
            </a:gsLst>
            <a:path path="circle">
              <a:fillToRect l="50000" t="130000" r="50000" b="-30000"/>
            </a:path>
            <a:tileRect/>
          </a:gradFill>
        </p:spPr>
        <p:txBody>
          <a:bodyPr wrap="square" lIns="0" tIns="0" rIns="0" bIns="0" rtlCol="0"/>
          <a:lstStyle/>
          <a:p>
            <a:endParaRPr lang="ru-RU" sz="895"/>
          </a:p>
        </p:txBody>
      </p:sp>
      <p:pic>
        <p:nvPicPr>
          <p:cNvPr id="7" name="object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-9993" y="-3017"/>
            <a:ext cx="5337643" cy="901662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1175218" y="236500"/>
            <a:ext cx="3733800" cy="421010"/>
          </a:xfrm>
          <a:prstGeom prst="rect">
            <a:avLst/>
          </a:prstGeom>
        </p:spPr>
        <p:txBody>
          <a:bodyPr vert="horz" wrap="square" lIns="0" tIns="8506" rIns="0" bIns="0" rtlCol="0">
            <a:spAutoFit/>
          </a:bodyPr>
          <a:lstStyle/>
          <a:p>
            <a:pPr marR="3581" algn="r">
              <a:spcBef>
                <a:spcPts val="67"/>
              </a:spcBef>
            </a:pPr>
            <a:r>
              <a:rPr lang="ru-RU" sz="1340" b="1" dirty="0">
                <a:solidFill>
                  <a:srgbClr val="FFFFFF"/>
                </a:solidFill>
                <a:latin typeface="Montserrat ExtraLight" panose="00000300000000000000" pitchFamily="2" charset="-52"/>
                <a:cs typeface="Times New Roman"/>
              </a:rPr>
              <a:t>МЕТАЛЛООБРАБАТЫВАЮЩЕЕ ПРОИЗВОДСТВО</a:t>
            </a:r>
            <a:endParaRPr lang="ru-RU" sz="1340" dirty="0">
              <a:latin typeface="Montserrat ExtraLight" panose="00000300000000000000" pitchFamily="2" charset="-52"/>
              <a:cs typeface="Times New Roman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-9993" y="-2578"/>
            <a:ext cx="1711564" cy="953157"/>
            <a:chOff x="179999" y="328582"/>
            <a:chExt cx="2427605" cy="1351915"/>
          </a:xfrm>
        </p:grpSpPr>
        <p:sp>
          <p:nvSpPr>
            <p:cNvPr id="10" name="object 10"/>
            <p:cNvSpPr/>
            <p:nvPr/>
          </p:nvSpPr>
          <p:spPr>
            <a:xfrm>
              <a:off x="179999" y="328582"/>
              <a:ext cx="2427605" cy="1351915"/>
            </a:xfrm>
            <a:custGeom>
              <a:avLst/>
              <a:gdLst/>
              <a:ahLst/>
              <a:cxnLst/>
              <a:rect l="l" t="t" r="r" b="b"/>
              <a:pathLst>
                <a:path w="2427605" h="1351914">
                  <a:moveTo>
                    <a:pt x="2427037" y="0"/>
                  </a:moveTo>
                  <a:lnTo>
                    <a:pt x="0" y="0"/>
                  </a:lnTo>
                  <a:lnTo>
                    <a:pt x="0" y="1351832"/>
                  </a:lnTo>
                  <a:lnTo>
                    <a:pt x="1081403" y="1351832"/>
                  </a:lnTo>
                  <a:lnTo>
                    <a:pt x="2427037" y="0"/>
                  </a:lnTo>
                  <a:close/>
                </a:path>
              </a:pathLst>
            </a:custGeom>
            <a:solidFill>
              <a:srgbClr val="BCBEC0"/>
            </a:solidFill>
          </p:spPr>
          <p:txBody>
            <a:bodyPr wrap="square" lIns="0" tIns="0" rIns="0" bIns="0" rtlCol="0"/>
            <a:lstStyle/>
            <a:p>
              <a:endParaRPr sz="895" dirty="0"/>
            </a:p>
          </p:txBody>
        </p:sp>
        <p:sp>
          <p:nvSpPr>
            <p:cNvPr id="11" name="object 11"/>
            <p:cNvSpPr/>
            <p:nvPr/>
          </p:nvSpPr>
          <p:spPr>
            <a:xfrm>
              <a:off x="179999" y="328582"/>
              <a:ext cx="2327910" cy="1278255"/>
            </a:xfrm>
            <a:custGeom>
              <a:avLst/>
              <a:gdLst/>
              <a:ahLst/>
              <a:cxnLst/>
              <a:rect l="l" t="t" r="r" b="b"/>
              <a:pathLst>
                <a:path w="2327910" h="1278255">
                  <a:moveTo>
                    <a:pt x="2327789" y="0"/>
                  </a:moveTo>
                  <a:lnTo>
                    <a:pt x="0" y="0"/>
                  </a:lnTo>
                  <a:lnTo>
                    <a:pt x="0" y="1278248"/>
                  </a:lnTo>
                  <a:lnTo>
                    <a:pt x="1052435" y="1278248"/>
                  </a:lnTo>
                  <a:lnTo>
                    <a:pt x="232778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895"/>
            </a:p>
          </p:txBody>
        </p:sp>
      </p:grpSp>
      <p:sp>
        <p:nvSpPr>
          <p:cNvPr id="16" name="object 2">
            <a:extLst>
              <a:ext uri="{FF2B5EF4-FFF2-40B4-BE49-F238E27FC236}">
                <a16:creationId xmlns:a16="http://schemas.microsoft.com/office/drawing/2014/main" xmlns="" id="{BBB9E1D5-A86E-49AC-BF5A-23F251BF0C7C}"/>
              </a:ext>
            </a:extLst>
          </p:cNvPr>
          <p:cNvSpPr/>
          <p:nvPr/>
        </p:nvSpPr>
        <p:spPr>
          <a:xfrm>
            <a:off x="-6143" y="7317821"/>
            <a:ext cx="5333793" cy="241854"/>
          </a:xfrm>
          <a:custGeom>
            <a:avLst/>
            <a:gdLst/>
            <a:ahLst/>
            <a:cxnLst/>
            <a:rect l="l" t="t" r="r" b="b"/>
            <a:pathLst>
              <a:path w="7200265" h="186054">
                <a:moveTo>
                  <a:pt x="7200000" y="0"/>
                </a:moveTo>
                <a:lnTo>
                  <a:pt x="0" y="0"/>
                </a:lnTo>
                <a:lnTo>
                  <a:pt x="0" y="185591"/>
                </a:lnTo>
                <a:lnTo>
                  <a:pt x="7200000" y="185591"/>
                </a:lnTo>
                <a:lnTo>
                  <a:pt x="7200000" y="0"/>
                </a:lnTo>
                <a:close/>
              </a:path>
            </a:pathLst>
          </a:custGeom>
          <a:gradFill>
            <a:gsLst>
              <a:gs pos="0">
                <a:srgbClr val="C00000"/>
              </a:gs>
              <a:gs pos="60000">
                <a:srgbClr val="FF1919"/>
              </a:gs>
              <a:gs pos="100000">
                <a:srgbClr val="C00000"/>
              </a:gs>
            </a:gsLst>
            <a:path path="circle">
              <a:fillToRect l="50000" t="130000" r="50000" b="-30000"/>
            </a:path>
          </a:gradFill>
        </p:spPr>
        <p:txBody>
          <a:bodyPr wrap="square" lIns="0" tIns="0" rIns="0" bIns="0" rtlCol="0"/>
          <a:lstStyle/>
          <a:p>
            <a:endParaRPr lang="ru-RU" sz="895"/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585257FC-8608-447D-9DD1-57603E1CA4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296" y="58573"/>
            <a:ext cx="643524" cy="693429"/>
          </a:xfrm>
          <a:prstGeom prst="rect">
            <a:avLst/>
          </a:prstGeom>
        </p:spPr>
      </p:pic>
      <p:grpSp>
        <p:nvGrpSpPr>
          <p:cNvPr id="21" name="object 9">
            <a:extLst>
              <a:ext uri="{FF2B5EF4-FFF2-40B4-BE49-F238E27FC236}">
                <a16:creationId xmlns:a16="http://schemas.microsoft.com/office/drawing/2014/main" xmlns="" id="{3DBA8D8C-D0B2-43A0-B030-EBAF2C333C3D}"/>
              </a:ext>
            </a:extLst>
          </p:cNvPr>
          <p:cNvGrpSpPr/>
          <p:nvPr/>
        </p:nvGrpSpPr>
        <p:grpSpPr>
          <a:xfrm flipV="1">
            <a:off x="-433721" y="6860723"/>
            <a:ext cx="1717500" cy="953156"/>
            <a:chOff x="179999" y="328582"/>
            <a:chExt cx="2427605" cy="1351915"/>
          </a:xfrm>
        </p:grpSpPr>
        <p:sp>
          <p:nvSpPr>
            <p:cNvPr id="23" name="object 10">
              <a:extLst>
                <a:ext uri="{FF2B5EF4-FFF2-40B4-BE49-F238E27FC236}">
                  <a16:creationId xmlns:a16="http://schemas.microsoft.com/office/drawing/2014/main" xmlns="" id="{A5050AE5-EA7E-45A2-9A21-53D0B1D2D38B}"/>
                </a:ext>
              </a:extLst>
            </p:cNvPr>
            <p:cNvSpPr/>
            <p:nvPr/>
          </p:nvSpPr>
          <p:spPr>
            <a:xfrm>
              <a:off x="179999" y="328582"/>
              <a:ext cx="2427605" cy="1351915"/>
            </a:xfrm>
            <a:custGeom>
              <a:avLst/>
              <a:gdLst/>
              <a:ahLst/>
              <a:cxnLst/>
              <a:rect l="l" t="t" r="r" b="b"/>
              <a:pathLst>
                <a:path w="2427605" h="1351914">
                  <a:moveTo>
                    <a:pt x="2427037" y="0"/>
                  </a:moveTo>
                  <a:lnTo>
                    <a:pt x="0" y="0"/>
                  </a:lnTo>
                  <a:lnTo>
                    <a:pt x="0" y="1351832"/>
                  </a:lnTo>
                  <a:lnTo>
                    <a:pt x="1081403" y="1351832"/>
                  </a:lnTo>
                  <a:lnTo>
                    <a:pt x="2427037" y="0"/>
                  </a:lnTo>
                  <a:close/>
                </a:path>
              </a:pathLst>
            </a:custGeom>
            <a:solidFill>
              <a:srgbClr val="BCBEC0"/>
            </a:solidFill>
          </p:spPr>
          <p:txBody>
            <a:bodyPr wrap="square" lIns="0" tIns="0" rIns="0" bIns="0" rtlCol="0"/>
            <a:lstStyle/>
            <a:p>
              <a:endParaRPr sz="895" dirty="0"/>
            </a:p>
          </p:txBody>
        </p:sp>
        <p:sp>
          <p:nvSpPr>
            <p:cNvPr id="25" name="object 11">
              <a:extLst>
                <a:ext uri="{FF2B5EF4-FFF2-40B4-BE49-F238E27FC236}">
                  <a16:creationId xmlns:a16="http://schemas.microsoft.com/office/drawing/2014/main" xmlns="" id="{43D60365-723B-4D78-A594-F4BC8C88E7F9}"/>
                </a:ext>
              </a:extLst>
            </p:cNvPr>
            <p:cNvSpPr/>
            <p:nvPr/>
          </p:nvSpPr>
          <p:spPr>
            <a:xfrm>
              <a:off x="179999" y="328582"/>
              <a:ext cx="2327910" cy="1278255"/>
            </a:xfrm>
            <a:custGeom>
              <a:avLst/>
              <a:gdLst/>
              <a:ahLst/>
              <a:cxnLst/>
              <a:rect l="l" t="t" r="r" b="b"/>
              <a:pathLst>
                <a:path w="2327910" h="1278255">
                  <a:moveTo>
                    <a:pt x="2327789" y="0"/>
                  </a:moveTo>
                  <a:lnTo>
                    <a:pt x="0" y="0"/>
                  </a:lnTo>
                  <a:lnTo>
                    <a:pt x="0" y="1278248"/>
                  </a:lnTo>
                  <a:lnTo>
                    <a:pt x="1052435" y="1278248"/>
                  </a:lnTo>
                  <a:lnTo>
                    <a:pt x="232778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895"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143367" y="7237804"/>
            <a:ext cx="311596" cy="160039"/>
          </a:xfrm>
          <a:prstGeom prst="rect">
            <a:avLst/>
          </a:prstGeom>
        </p:spPr>
        <p:txBody>
          <a:bodyPr vert="horz" wrap="square" lIns="0" tIns="8059" rIns="0" bIns="0" rtlCol="0">
            <a:spAutoFit/>
          </a:bodyPr>
          <a:lstStyle/>
          <a:p>
            <a:pPr algn="ctr">
              <a:spcBef>
                <a:spcPts val="63"/>
              </a:spcBef>
            </a:pPr>
            <a:r>
              <a:rPr lang="ru-RU" sz="987" spc="-11" dirty="0">
                <a:solidFill>
                  <a:srgbClr val="231F20"/>
                </a:solidFill>
                <a:latin typeface="Montserrat ExtraBold" panose="00000900000000000000" pitchFamily="2" charset="-52"/>
                <a:cs typeface="Franklin Gothic Medium"/>
              </a:rPr>
              <a:t>16</a:t>
            </a:r>
            <a:endParaRPr sz="987" dirty="0">
              <a:latin typeface="Montserrat ExtraBold" panose="00000900000000000000" pitchFamily="2" charset="-52"/>
              <a:cs typeface="Franklin Gothic Medium"/>
            </a:endParaRPr>
          </a:p>
        </p:txBody>
      </p:sp>
      <p:pic>
        <p:nvPicPr>
          <p:cNvPr id="50" name="object 15">
            <a:extLst>
              <a:ext uri="{FF2B5EF4-FFF2-40B4-BE49-F238E27FC236}">
                <a16:creationId xmlns:a16="http://schemas.microsoft.com/office/drawing/2014/main" xmlns="" id="{9E4C6981-48F3-4EB3-AC01-6A578888754F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376392" y="1147755"/>
            <a:ext cx="865641" cy="1633983"/>
          </a:xfrm>
          <a:prstGeom prst="rect">
            <a:avLst/>
          </a:prstGeom>
        </p:spPr>
      </p:pic>
      <p:pic>
        <p:nvPicPr>
          <p:cNvPr id="51" name="object 16">
            <a:extLst>
              <a:ext uri="{FF2B5EF4-FFF2-40B4-BE49-F238E27FC236}">
                <a16:creationId xmlns:a16="http://schemas.microsoft.com/office/drawing/2014/main" xmlns="" id="{34C53923-97D0-45D0-8DF2-0B6E21E9D548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904132" y="3220470"/>
            <a:ext cx="1250790" cy="1552185"/>
          </a:xfrm>
          <a:prstGeom prst="rect">
            <a:avLst/>
          </a:prstGeom>
        </p:spPr>
      </p:pic>
      <p:pic>
        <p:nvPicPr>
          <p:cNvPr id="52" name="object 17">
            <a:extLst>
              <a:ext uri="{FF2B5EF4-FFF2-40B4-BE49-F238E27FC236}">
                <a16:creationId xmlns:a16="http://schemas.microsoft.com/office/drawing/2014/main" xmlns="" id="{D5BEAC0F-56D9-44ED-9AA6-02CB09A94EEE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3001546" y="3253894"/>
            <a:ext cx="1404481" cy="1521326"/>
          </a:xfrm>
          <a:prstGeom prst="rect">
            <a:avLst/>
          </a:prstGeom>
        </p:spPr>
      </p:pic>
      <p:pic>
        <p:nvPicPr>
          <p:cNvPr id="54" name="object 19">
            <a:extLst>
              <a:ext uri="{FF2B5EF4-FFF2-40B4-BE49-F238E27FC236}">
                <a16:creationId xmlns:a16="http://schemas.microsoft.com/office/drawing/2014/main" xmlns="" id="{E8E3FE2D-9699-4F31-9DBA-61DCFCA69B92}"/>
              </a:ext>
            </a:extLst>
          </p:cNvPr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2872585" y="4998136"/>
            <a:ext cx="1533442" cy="1218989"/>
          </a:xfrm>
          <a:prstGeom prst="rect">
            <a:avLst/>
          </a:prstGeom>
        </p:spPr>
      </p:pic>
      <p:sp>
        <p:nvSpPr>
          <p:cNvPr id="55" name="object 20">
            <a:extLst>
              <a:ext uri="{FF2B5EF4-FFF2-40B4-BE49-F238E27FC236}">
                <a16:creationId xmlns:a16="http://schemas.microsoft.com/office/drawing/2014/main" xmlns="" id="{3D5BE8BC-B026-4896-B61B-0C8F6924BCC8}"/>
              </a:ext>
            </a:extLst>
          </p:cNvPr>
          <p:cNvSpPr txBox="1"/>
          <p:nvPr/>
        </p:nvSpPr>
        <p:spPr>
          <a:xfrm>
            <a:off x="642152" y="2832785"/>
            <a:ext cx="2016955" cy="362228"/>
          </a:xfrm>
          <a:prstGeom prst="rect">
            <a:avLst/>
          </a:prstGeom>
        </p:spPr>
        <p:txBody>
          <a:bodyPr vert="horz" wrap="square" lIns="0" tIns="10745" rIns="0" bIns="0" rtlCol="0">
            <a:spAutoFit/>
          </a:bodyPr>
          <a:lstStyle/>
          <a:p>
            <a:pPr marL="8954" algn="ctr">
              <a:spcBef>
                <a:spcPts val="85"/>
              </a:spcBef>
            </a:pPr>
            <a:r>
              <a:rPr sz="1100" spc="-25" dirty="0">
                <a:solidFill>
                  <a:srgbClr val="231F20"/>
                </a:solidFill>
                <a:latin typeface="Montserrat ExtraBold" panose="00000900000000000000" pitchFamily="2" charset="-52"/>
                <a:cs typeface="Franklin Gothic Medium"/>
              </a:rPr>
              <a:t>ШКАФ</a:t>
            </a:r>
            <a:r>
              <a:rPr sz="1100" spc="-35" dirty="0">
                <a:solidFill>
                  <a:srgbClr val="231F20"/>
                </a:solidFill>
                <a:latin typeface="Montserrat ExtraBold" panose="00000900000000000000" pitchFamily="2" charset="-52"/>
                <a:cs typeface="Franklin Gothic Medium"/>
              </a:rPr>
              <a:t> </a:t>
            </a:r>
            <a:r>
              <a:rPr sz="1100" spc="4" dirty="0">
                <a:solidFill>
                  <a:srgbClr val="231F20"/>
                </a:solidFill>
                <a:latin typeface="Montserrat ExtraBold" panose="00000900000000000000" pitchFamily="2" charset="-52"/>
                <a:cs typeface="Franklin Gothic Medium"/>
              </a:rPr>
              <a:t>МЕТАЛЛИЧЕСКИЙ</a:t>
            </a:r>
            <a:endParaRPr lang="ru-RU" sz="1100" spc="4" dirty="0">
              <a:solidFill>
                <a:srgbClr val="231F20"/>
              </a:solidFill>
              <a:latin typeface="Montserrat ExtraBold" panose="00000900000000000000" pitchFamily="2" charset="-52"/>
              <a:cs typeface="Franklin Gothic Medium"/>
            </a:endParaRPr>
          </a:p>
          <a:p>
            <a:pPr marL="8954" algn="ctr">
              <a:spcBef>
                <a:spcPts val="85"/>
              </a:spcBef>
            </a:pPr>
            <a:r>
              <a:rPr lang="ru-RU" sz="1100" spc="4" dirty="0">
                <a:solidFill>
                  <a:srgbClr val="231F20"/>
                </a:solidFill>
                <a:latin typeface="Montserrat ExtraBold" panose="00000900000000000000" pitchFamily="2" charset="-52"/>
                <a:cs typeface="Franklin Gothic Medium"/>
              </a:rPr>
              <a:t>(С ЭЛ. ЗАМКОМ)</a:t>
            </a:r>
            <a:endParaRPr sz="1100" dirty="0">
              <a:latin typeface="Montserrat ExtraBold" panose="00000900000000000000" pitchFamily="2" charset="-52"/>
              <a:cs typeface="Franklin Gothic Medium"/>
            </a:endParaRPr>
          </a:p>
        </p:txBody>
      </p:sp>
      <p:sp>
        <p:nvSpPr>
          <p:cNvPr id="56" name="object 21">
            <a:extLst>
              <a:ext uri="{FF2B5EF4-FFF2-40B4-BE49-F238E27FC236}">
                <a16:creationId xmlns:a16="http://schemas.microsoft.com/office/drawing/2014/main" xmlns="" id="{F227A86F-2E5E-44EB-9167-6568763C20F9}"/>
              </a:ext>
            </a:extLst>
          </p:cNvPr>
          <p:cNvSpPr txBox="1"/>
          <p:nvPr/>
        </p:nvSpPr>
        <p:spPr>
          <a:xfrm>
            <a:off x="2897201" y="2823493"/>
            <a:ext cx="1824024" cy="349404"/>
          </a:xfrm>
          <a:prstGeom prst="rect">
            <a:avLst/>
          </a:prstGeom>
        </p:spPr>
        <p:txBody>
          <a:bodyPr vert="horz" wrap="square" lIns="0" tIns="10745" rIns="0" bIns="0" rtlCol="0">
            <a:spAutoFit/>
          </a:bodyPr>
          <a:lstStyle/>
          <a:p>
            <a:pPr marL="8954" algn="ctr">
              <a:spcBef>
                <a:spcPts val="85"/>
              </a:spcBef>
            </a:pPr>
            <a:r>
              <a:rPr sz="1100" spc="-4" dirty="0">
                <a:solidFill>
                  <a:srgbClr val="231F20"/>
                </a:solidFill>
                <a:latin typeface="Montserrat ExtraBold" panose="00000900000000000000" pitchFamily="2" charset="-52"/>
                <a:cs typeface="Franklin Gothic Medium"/>
              </a:rPr>
              <a:t>СТЕЛЛАЖ</a:t>
            </a:r>
            <a:r>
              <a:rPr sz="1100" spc="-25" dirty="0">
                <a:solidFill>
                  <a:srgbClr val="231F20"/>
                </a:solidFill>
                <a:latin typeface="Montserrat ExtraBold" panose="00000900000000000000" pitchFamily="2" charset="-52"/>
                <a:cs typeface="Franklin Gothic Medium"/>
              </a:rPr>
              <a:t> </a:t>
            </a:r>
            <a:r>
              <a:rPr sz="1100" spc="4" dirty="0">
                <a:solidFill>
                  <a:srgbClr val="231F20"/>
                </a:solidFill>
                <a:latin typeface="Montserrat ExtraBold" panose="00000900000000000000" pitchFamily="2" charset="-52"/>
                <a:cs typeface="Franklin Gothic Medium"/>
              </a:rPr>
              <a:t>МЕТАЛЛИЧЕСКИЙ</a:t>
            </a:r>
            <a:endParaRPr sz="1100" dirty="0">
              <a:latin typeface="Montserrat ExtraBold" panose="00000900000000000000" pitchFamily="2" charset="-52"/>
              <a:cs typeface="Franklin Gothic Medium"/>
            </a:endParaRPr>
          </a:p>
        </p:txBody>
      </p:sp>
      <p:sp>
        <p:nvSpPr>
          <p:cNvPr id="57" name="object 22">
            <a:extLst>
              <a:ext uri="{FF2B5EF4-FFF2-40B4-BE49-F238E27FC236}">
                <a16:creationId xmlns:a16="http://schemas.microsoft.com/office/drawing/2014/main" xmlns="" id="{286CC2C0-816F-46B1-B9C4-D068B59E5FB9}"/>
              </a:ext>
            </a:extLst>
          </p:cNvPr>
          <p:cNvSpPr txBox="1"/>
          <p:nvPr/>
        </p:nvSpPr>
        <p:spPr>
          <a:xfrm>
            <a:off x="759741" y="4816726"/>
            <a:ext cx="3806205" cy="180127"/>
          </a:xfrm>
          <a:prstGeom prst="rect">
            <a:avLst/>
          </a:prstGeom>
        </p:spPr>
        <p:txBody>
          <a:bodyPr vert="horz" wrap="square" lIns="0" tIns="10745" rIns="0" bIns="0" rtlCol="0">
            <a:spAutoFit/>
          </a:bodyPr>
          <a:lstStyle/>
          <a:p>
            <a:pPr marL="8954" algn="ctr">
              <a:spcBef>
                <a:spcPts val="85"/>
              </a:spcBef>
            </a:pPr>
            <a:r>
              <a:rPr sz="1100" spc="-21" dirty="0">
                <a:solidFill>
                  <a:srgbClr val="231F20"/>
                </a:solidFill>
                <a:latin typeface="Montserrat ExtraBold" panose="00000900000000000000" pitchFamily="2" charset="-52"/>
                <a:cs typeface="Franklin Gothic Medium"/>
              </a:rPr>
              <a:t>ПИРАМИДА</a:t>
            </a:r>
            <a:r>
              <a:rPr sz="1100" spc="-11" dirty="0">
                <a:solidFill>
                  <a:srgbClr val="231F20"/>
                </a:solidFill>
                <a:latin typeface="Montserrat ExtraBold" panose="00000900000000000000" pitchFamily="2" charset="-52"/>
                <a:cs typeface="Franklin Gothic Medium"/>
              </a:rPr>
              <a:t> </a:t>
            </a:r>
            <a:r>
              <a:rPr sz="1100" spc="-4" dirty="0">
                <a:solidFill>
                  <a:srgbClr val="231F20"/>
                </a:solidFill>
                <a:latin typeface="Montserrat ExtraBold" panose="00000900000000000000" pitchFamily="2" charset="-52"/>
                <a:cs typeface="Franklin Gothic Medium"/>
              </a:rPr>
              <a:t>МЕТАЛЛИЧЕСКАЯ</a:t>
            </a:r>
            <a:r>
              <a:rPr sz="1100" spc="-7" dirty="0">
                <a:solidFill>
                  <a:srgbClr val="231F20"/>
                </a:solidFill>
                <a:latin typeface="Montserrat ExtraBold" panose="00000900000000000000" pitchFamily="2" charset="-52"/>
                <a:cs typeface="Franklin Gothic Medium"/>
              </a:rPr>
              <a:t> </a:t>
            </a:r>
            <a:r>
              <a:rPr sz="1100" spc="7" dirty="0">
                <a:solidFill>
                  <a:srgbClr val="231F20"/>
                </a:solidFill>
                <a:latin typeface="Montserrat ExtraBold" panose="00000900000000000000" pitchFamily="2" charset="-52"/>
                <a:cs typeface="Franklin Gothic Medium"/>
              </a:rPr>
              <a:t>ДЛЯ</a:t>
            </a:r>
            <a:r>
              <a:rPr sz="1100" spc="-7" dirty="0">
                <a:solidFill>
                  <a:srgbClr val="231F20"/>
                </a:solidFill>
                <a:latin typeface="Montserrat ExtraBold" panose="00000900000000000000" pitchFamily="2" charset="-52"/>
                <a:cs typeface="Franklin Gothic Medium"/>
              </a:rPr>
              <a:t> </a:t>
            </a:r>
            <a:r>
              <a:rPr sz="1100" spc="-14" dirty="0">
                <a:solidFill>
                  <a:srgbClr val="231F20"/>
                </a:solidFill>
                <a:latin typeface="Montserrat ExtraBold" panose="00000900000000000000" pitchFamily="2" charset="-52"/>
                <a:cs typeface="Franklin Gothic Medium"/>
              </a:rPr>
              <a:t>ОРУЖИЯ</a:t>
            </a:r>
            <a:endParaRPr sz="1100" dirty="0">
              <a:latin typeface="Montserrat ExtraBold" panose="00000900000000000000" pitchFamily="2" charset="-52"/>
              <a:cs typeface="Franklin Gothic Medium"/>
            </a:endParaRPr>
          </a:p>
        </p:txBody>
      </p:sp>
      <p:sp>
        <p:nvSpPr>
          <p:cNvPr id="58" name="object 23">
            <a:extLst>
              <a:ext uri="{FF2B5EF4-FFF2-40B4-BE49-F238E27FC236}">
                <a16:creationId xmlns:a16="http://schemas.microsoft.com/office/drawing/2014/main" xmlns="" id="{35960AD5-9891-4C67-AD42-ABBBDBB46D89}"/>
              </a:ext>
            </a:extLst>
          </p:cNvPr>
          <p:cNvSpPr txBox="1"/>
          <p:nvPr/>
        </p:nvSpPr>
        <p:spPr>
          <a:xfrm>
            <a:off x="395064" y="6496420"/>
            <a:ext cx="2256864" cy="349404"/>
          </a:xfrm>
          <a:prstGeom prst="rect">
            <a:avLst/>
          </a:prstGeom>
        </p:spPr>
        <p:txBody>
          <a:bodyPr vert="horz" wrap="square" lIns="0" tIns="10745" rIns="0" bIns="0" rtlCol="0">
            <a:spAutoFit/>
          </a:bodyPr>
          <a:lstStyle/>
          <a:p>
            <a:pPr marL="8954" algn="ctr">
              <a:spcBef>
                <a:spcPts val="85"/>
              </a:spcBef>
            </a:pPr>
            <a:r>
              <a:rPr lang="ru-RU" sz="1100" spc="-7" dirty="0" smtClean="0">
                <a:solidFill>
                  <a:srgbClr val="231F20"/>
                </a:solidFill>
                <a:latin typeface="Montserrat ExtraBold" panose="00000900000000000000" pitchFamily="2" charset="-52"/>
                <a:cs typeface="Franklin Gothic Medium"/>
              </a:rPr>
              <a:t>ДВЕРЬ ДЛЯ ОРУЖЕЙНЫХ КОМНАТ</a:t>
            </a:r>
            <a:endParaRPr sz="1100" dirty="0">
              <a:latin typeface="Montserrat ExtraBold" panose="00000900000000000000" pitchFamily="2" charset="-52"/>
              <a:cs typeface="Franklin Gothic Medium"/>
            </a:endParaRPr>
          </a:p>
        </p:txBody>
      </p:sp>
      <p:sp>
        <p:nvSpPr>
          <p:cNvPr id="59" name="object 24">
            <a:extLst>
              <a:ext uri="{FF2B5EF4-FFF2-40B4-BE49-F238E27FC236}">
                <a16:creationId xmlns:a16="http://schemas.microsoft.com/office/drawing/2014/main" xmlns="" id="{F5C7115E-EDC0-4C10-A450-B140C7506DE7}"/>
              </a:ext>
            </a:extLst>
          </p:cNvPr>
          <p:cNvSpPr txBox="1"/>
          <p:nvPr/>
        </p:nvSpPr>
        <p:spPr>
          <a:xfrm>
            <a:off x="2980656" y="6496420"/>
            <a:ext cx="1543675" cy="349404"/>
          </a:xfrm>
          <a:prstGeom prst="rect">
            <a:avLst/>
          </a:prstGeom>
        </p:spPr>
        <p:txBody>
          <a:bodyPr vert="horz" wrap="square" lIns="0" tIns="10745" rIns="0" bIns="0" rtlCol="0">
            <a:spAutoFit/>
          </a:bodyPr>
          <a:lstStyle/>
          <a:p>
            <a:pPr marL="8954" algn="ctr">
              <a:spcBef>
                <a:spcPts val="85"/>
              </a:spcBef>
            </a:pPr>
            <a:r>
              <a:rPr sz="1100" dirty="0">
                <a:solidFill>
                  <a:srgbClr val="231F20"/>
                </a:solidFill>
                <a:latin typeface="Montserrat ExtraBold" panose="00000900000000000000" pitchFamily="2" charset="-52"/>
                <a:cs typeface="Franklin Gothic Medium"/>
              </a:rPr>
              <a:t>ПЕЧЬ</a:t>
            </a:r>
            <a:r>
              <a:rPr sz="1100" spc="-32" dirty="0">
                <a:solidFill>
                  <a:srgbClr val="231F20"/>
                </a:solidFill>
                <a:latin typeface="Montserrat ExtraBold" panose="00000900000000000000" pitchFamily="2" charset="-52"/>
                <a:cs typeface="Franklin Gothic Medium"/>
              </a:rPr>
              <a:t> </a:t>
            </a:r>
            <a:r>
              <a:rPr sz="1100" spc="-4" dirty="0">
                <a:solidFill>
                  <a:srgbClr val="231F20"/>
                </a:solidFill>
                <a:latin typeface="Montserrat ExtraBold" panose="00000900000000000000" pitchFamily="2" charset="-52"/>
                <a:cs typeface="Franklin Gothic Medium"/>
              </a:rPr>
              <a:t>МЕТАЛЛИЧЕСКАЯ</a:t>
            </a:r>
            <a:endParaRPr sz="1100" dirty="0">
              <a:latin typeface="Montserrat ExtraBold" panose="00000900000000000000" pitchFamily="2" charset="-52"/>
              <a:cs typeface="Franklin Gothic Medium"/>
            </a:endParaRPr>
          </a:p>
        </p:txBody>
      </p:sp>
      <p:pic>
        <p:nvPicPr>
          <p:cNvPr id="6146" name="Picture 2" descr="Двухсекционный металлический шкаф для одежды ШРМ - 24 купить в Новосибирске  — «Русский кабинет»">
            <a:extLst>
              <a:ext uri="{FF2B5EF4-FFF2-40B4-BE49-F238E27FC236}">
                <a16:creationId xmlns:a16="http://schemas.microsoft.com/office/drawing/2014/main" xmlns="" id="{79E44C98-CF2E-4952-BE50-410AA07F21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377" y="1036905"/>
            <a:ext cx="2394506" cy="1795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\\10.14.0.8\otao\ИНТЕРАКТИВНЫЙ КАТАЛОГ\2025\777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644" y="5075237"/>
            <a:ext cx="1177765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14367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object 2">
            <a:extLst>
              <a:ext uri="{FF2B5EF4-FFF2-40B4-BE49-F238E27FC236}">
                <a16:creationId xmlns:a16="http://schemas.microsoft.com/office/drawing/2014/main" xmlns="" id="{DE55ECCD-EEF9-470B-8F0D-C20E087BB717}"/>
              </a:ext>
            </a:extLst>
          </p:cNvPr>
          <p:cNvSpPr/>
          <p:nvPr/>
        </p:nvSpPr>
        <p:spPr>
          <a:xfrm>
            <a:off x="-15929" y="6904794"/>
            <a:ext cx="5353366" cy="196481"/>
          </a:xfrm>
          <a:custGeom>
            <a:avLst/>
            <a:gdLst/>
            <a:ahLst/>
            <a:cxnLst/>
            <a:rect l="l" t="t" r="r" b="b"/>
            <a:pathLst>
              <a:path w="7200265" h="186054">
                <a:moveTo>
                  <a:pt x="7200000" y="0"/>
                </a:moveTo>
                <a:lnTo>
                  <a:pt x="0" y="0"/>
                </a:lnTo>
                <a:lnTo>
                  <a:pt x="0" y="185591"/>
                </a:lnTo>
                <a:lnTo>
                  <a:pt x="7200000" y="185591"/>
                </a:lnTo>
                <a:lnTo>
                  <a:pt x="7200000" y="0"/>
                </a:lnTo>
                <a:close/>
              </a:path>
            </a:pathLst>
          </a:custGeom>
          <a:gradFill>
            <a:gsLst>
              <a:gs pos="0">
                <a:schemeClr val="bg1">
                  <a:lumMod val="85000"/>
                </a:schemeClr>
              </a:gs>
              <a:gs pos="40000">
                <a:schemeClr val="bg1"/>
              </a:gs>
              <a:gs pos="100000">
                <a:schemeClr val="bg1">
                  <a:lumMod val="85000"/>
                </a:schemeClr>
              </a:gs>
            </a:gsLst>
            <a:path path="circle">
              <a:fillToRect l="50000" t="130000" r="50000" b="-30000"/>
            </a:path>
          </a:gradFill>
        </p:spPr>
        <p:txBody>
          <a:bodyPr wrap="square" lIns="0" tIns="0" rIns="0" bIns="0" rtlCol="0"/>
          <a:lstStyle/>
          <a:p>
            <a:endParaRPr lang="ru-RU" sz="895"/>
          </a:p>
        </p:txBody>
      </p:sp>
      <p:sp>
        <p:nvSpPr>
          <p:cNvPr id="2" name="object 2"/>
          <p:cNvSpPr/>
          <p:nvPr/>
        </p:nvSpPr>
        <p:spPr>
          <a:xfrm>
            <a:off x="-6143" y="7101275"/>
            <a:ext cx="5333793" cy="236026"/>
          </a:xfrm>
          <a:custGeom>
            <a:avLst/>
            <a:gdLst/>
            <a:ahLst/>
            <a:cxnLst/>
            <a:rect l="l" t="t" r="r" b="b"/>
            <a:pathLst>
              <a:path w="7200265" h="186054">
                <a:moveTo>
                  <a:pt x="7200000" y="0"/>
                </a:moveTo>
                <a:lnTo>
                  <a:pt x="0" y="0"/>
                </a:lnTo>
                <a:lnTo>
                  <a:pt x="0" y="185591"/>
                </a:lnTo>
                <a:lnTo>
                  <a:pt x="7200000" y="185591"/>
                </a:lnTo>
                <a:lnTo>
                  <a:pt x="7200000" y="0"/>
                </a:lnTo>
                <a:close/>
              </a:path>
            </a:pathLst>
          </a:custGeom>
          <a:gradFill flip="none" rotWithShape="1">
            <a:gsLst>
              <a:gs pos="0">
                <a:srgbClr val="013BBB"/>
              </a:gs>
              <a:gs pos="50000">
                <a:srgbClr val="0165B6"/>
              </a:gs>
              <a:gs pos="100000">
                <a:srgbClr val="012C89"/>
              </a:gs>
            </a:gsLst>
            <a:path path="circle">
              <a:fillToRect l="50000" t="130000" r="50000" b="-30000"/>
            </a:path>
            <a:tileRect/>
          </a:gradFill>
        </p:spPr>
        <p:txBody>
          <a:bodyPr wrap="square" lIns="0" tIns="0" rIns="0" bIns="0" rtlCol="0"/>
          <a:lstStyle/>
          <a:p>
            <a:endParaRPr lang="ru-RU" sz="895"/>
          </a:p>
        </p:txBody>
      </p:sp>
      <p:pic>
        <p:nvPicPr>
          <p:cNvPr id="7" name="object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-9993" y="-3017"/>
            <a:ext cx="5337643" cy="901662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437725" y="265214"/>
            <a:ext cx="3232350" cy="421010"/>
          </a:xfrm>
          <a:prstGeom prst="rect">
            <a:avLst/>
          </a:prstGeom>
        </p:spPr>
        <p:txBody>
          <a:bodyPr vert="horz" wrap="square" lIns="0" tIns="8506" rIns="0" bIns="0" rtlCol="0">
            <a:spAutoFit/>
          </a:bodyPr>
          <a:lstStyle/>
          <a:p>
            <a:pPr marR="3581">
              <a:spcBef>
                <a:spcPts val="67"/>
              </a:spcBef>
            </a:pPr>
            <a:r>
              <a:rPr lang="ru-RU" sz="1340" b="1" dirty="0">
                <a:solidFill>
                  <a:srgbClr val="FFFFFF"/>
                </a:solidFill>
                <a:latin typeface="Montserrat ExtraLight" panose="00000300000000000000" pitchFamily="2" charset="-52"/>
                <a:cs typeface="Times New Roman"/>
              </a:rPr>
              <a:t>МЕТАЛЛООБРАБАТЫВАЮЩЕЕ ПРОИЗВОДСТВО</a:t>
            </a:r>
            <a:endParaRPr lang="ru-RU" sz="1340" dirty="0">
              <a:latin typeface="Montserrat ExtraLight" panose="00000300000000000000" pitchFamily="2" charset="-52"/>
              <a:cs typeface="Times New Roman"/>
            </a:endParaRPr>
          </a:p>
        </p:txBody>
      </p:sp>
      <p:grpSp>
        <p:nvGrpSpPr>
          <p:cNvPr id="9" name="object 9"/>
          <p:cNvGrpSpPr/>
          <p:nvPr/>
        </p:nvGrpSpPr>
        <p:grpSpPr>
          <a:xfrm flipH="1">
            <a:off x="3616087" y="-2578"/>
            <a:ext cx="1711564" cy="953157"/>
            <a:chOff x="179999" y="328582"/>
            <a:chExt cx="2427605" cy="1351915"/>
          </a:xfrm>
        </p:grpSpPr>
        <p:sp>
          <p:nvSpPr>
            <p:cNvPr id="10" name="object 10"/>
            <p:cNvSpPr/>
            <p:nvPr/>
          </p:nvSpPr>
          <p:spPr>
            <a:xfrm>
              <a:off x="179999" y="328582"/>
              <a:ext cx="2427605" cy="1351915"/>
            </a:xfrm>
            <a:custGeom>
              <a:avLst/>
              <a:gdLst/>
              <a:ahLst/>
              <a:cxnLst/>
              <a:rect l="l" t="t" r="r" b="b"/>
              <a:pathLst>
                <a:path w="2427605" h="1351914">
                  <a:moveTo>
                    <a:pt x="2427037" y="0"/>
                  </a:moveTo>
                  <a:lnTo>
                    <a:pt x="0" y="0"/>
                  </a:lnTo>
                  <a:lnTo>
                    <a:pt x="0" y="1351832"/>
                  </a:lnTo>
                  <a:lnTo>
                    <a:pt x="1081403" y="1351832"/>
                  </a:lnTo>
                  <a:lnTo>
                    <a:pt x="2427037" y="0"/>
                  </a:lnTo>
                  <a:close/>
                </a:path>
              </a:pathLst>
            </a:custGeom>
            <a:solidFill>
              <a:srgbClr val="BCBEC0"/>
            </a:solidFill>
          </p:spPr>
          <p:txBody>
            <a:bodyPr wrap="square" lIns="0" tIns="0" rIns="0" bIns="0" rtlCol="0"/>
            <a:lstStyle/>
            <a:p>
              <a:endParaRPr sz="895" dirty="0"/>
            </a:p>
          </p:txBody>
        </p:sp>
        <p:sp>
          <p:nvSpPr>
            <p:cNvPr id="11" name="object 11"/>
            <p:cNvSpPr/>
            <p:nvPr/>
          </p:nvSpPr>
          <p:spPr>
            <a:xfrm>
              <a:off x="179999" y="328582"/>
              <a:ext cx="2327910" cy="1278255"/>
            </a:xfrm>
            <a:custGeom>
              <a:avLst/>
              <a:gdLst/>
              <a:ahLst/>
              <a:cxnLst/>
              <a:rect l="l" t="t" r="r" b="b"/>
              <a:pathLst>
                <a:path w="2327910" h="1278255">
                  <a:moveTo>
                    <a:pt x="2327789" y="0"/>
                  </a:moveTo>
                  <a:lnTo>
                    <a:pt x="0" y="0"/>
                  </a:lnTo>
                  <a:lnTo>
                    <a:pt x="0" y="1278248"/>
                  </a:lnTo>
                  <a:lnTo>
                    <a:pt x="1052435" y="1278248"/>
                  </a:lnTo>
                  <a:lnTo>
                    <a:pt x="232778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895"/>
            </a:p>
          </p:txBody>
        </p:sp>
      </p:grpSp>
      <p:sp>
        <p:nvSpPr>
          <p:cNvPr id="16" name="object 2">
            <a:extLst>
              <a:ext uri="{FF2B5EF4-FFF2-40B4-BE49-F238E27FC236}">
                <a16:creationId xmlns:a16="http://schemas.microsoft.com/office/drawing/2014/main" xmlns="" id="{BBB9E1D5-A86E-49AC-BF5A-23F251BF0C7C}"/>
              </a:ext>
            </a:extLst>
          </p:cNvPr>
          <p:cNvSpPr/>
          <p:nvPr/>
        </p:nvSpPr>
        <p:spPr>
          <a:xfrm>
            <a:off x="-6143" y="7317821"/>
            <a:ext cx="5333793" cy="241854"/>
          </a:xfrm>
          <a:custGeom>
            <a:avLst/>
            <a:gdLst/>
            <a:ahLst/>
            <a:cxnLst/>
            <a:rect l="l" t="t" r="r" b="b"/>
            <a:pathLst>
              <a:path w="7200265" h="186054">
                <a:moveTo>
                  <a:pt x="7200000" y="0"/>
                </a:moveTo>
                <a:lnTo>
                  <a:pt x="0" y="0"/>
                </a:lnTo>
                <a:lnTo>
                  <a:pt x="0" y="185591"/>
                </a:lnTo>
                <a:lnTo>
                  <a:pt x="7200000" y="185591"/>
                </a:lnTo>
                <a:lnTo>
                  <a:pt x="7200000" y="0"/>
                </a:lnTo>
                <a:close/>
              </a:path>
            </a:pathLst>
          </a:custGeom>
          <a:gradFill>
            <a:gsLst>
              <a:gs pos="0">
                <a:srgbClr val="C00000"/>
              </a:gs>
              <a:gs pos="60000">
                <a:srgbClr val="FF1919"/>
              </a:gs>
              <a:gs pos="100000">
                <a:srgbClr val="C00000"/>
              </a:gs>
            </a:gsLst>
            <a:path path="circle">
              <a:fillToRect l="50000" t="130000" r="50000" b="-30000"/>
            </a:path>
          </a:gradFill>
        </p:spPr>
        <p:txBody>
          <a:bodyPr wrap="square" lIns="0" tIns="0" rIns="0" bIns="0" rtlCol="0"/>
          <a:lstStyle/>
          <a:p>
            <a:endParaRPr lang="ru-RU" sz="895"/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585257FC-8608-447D-9DD1-57603E1CA4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4524214" y="101102"/>
            <a:ext cx="643524" cy="693429"/>
          </a:xfrm>
          <a:prstGeom prst="rect">
            <a:avLst/>
          </a:prstGeom>
        </p:spPr>
      </p:pic>
      <p:grpSp>
        <p:nvGrpSpPr>
          <p:cNvPr id="21" name="object 9">
            <a:extLst>
              <a:ext uri="{FF2B5EF4-FFF2-40B4-BE49-F238E27FC236}">
                <a16:creationId xmlns:a16="http://schemas.microsoft.com/office/drawing/2014/main" xmlns="" id="{3DBA8D8C-D0B2-43A0-B030-EBAF2C333C3D}"/>
              </a:ext>
            </a:extLst>
          </p:cNvPr>
          <p:cNvGrpSpPr/>
          <p:nvPr/>
        </p:nvGrpSpPr>
        <p:grpSpPr>
          <a:xfrm flipH="1" flipV="1">
            <a:off x="4060657" y="6860723"/>
            <a:ext cx="1717500" cy="953156"/>
            <a:chOff x="179999" y="328582"/>
            <a:chExt cx="2427605" cy="1351915"/>
          </a:xfrm>
        </p:grpSpPr>
        <p:sp>
          <p:nvSpPr>
            <p:cNvPr id="23" name="object 10">
              <a:extLst>
                <a:ext uri="{FF2B5EF4-FFF2-40B4-BE49-F238E27FC236}">
                  <a16:creationId xmlns:a16="http://schemas.microsoft.com/office/drawing/2014/main" xmlns="" id="{A5050AE5-EA7E-45A2-9A21-53D0B1D2D38B}"/>
                </a:ext>
              </a:extLst>
            </p:cNvPr>
            <p:cNvSpPr/>
            <p:nvPr/>
          </p:nvSpPr>
          <p:spPr>
            <a:xfrm>
              <a:off x="179999" y="328582"/>
              <a:ext cx="2427605" cy="1351915"/>
            </a:xfrm>
            <a:custGeom>
              <a:avLst/>
              <a:gdLst/>
              <a:ahLst/>
              <a:cxnLst/>
              <a:rect l="l" t="t" r="r" b="b"/>
              <a:pathLst>
                <a:path w="2427605" h="1351914">
                  <a:moveTo>
                    <a:pt x="2427037" y="0"/>
                  </a:moveTo>
                  <a:lnTo>
                    <a:pt x="0" y="0"/>
                  </a:lnTo>
                  <a:lnTo>
                    <a:pt x="0" y="1351832"/>
                  </a:lnTo>
                  <a:lnTo>
                    <a:pt x="1081403" y="1351832"/>
                  </a:lnTo>
                  <a:lnTo>
                    <a:pt x="2427037" y="0"/>
                  </a:lnTo>
                  <a:close/>
                </a:path>
              </a:pathLst>
            </a:custGeom>
            <a:solidFill>
              <a:srgbClr val="BCBEC0"/>
            </a:solidFill>
          </p:spPr>
          <p:txBody>
            <a:bodyPr wrap="square" lIns="0" tIns="0" rIns="0" bIns="0" rtlCol="0"/>
            <a:lstStyle/>
            <a:p>
              <a:endParaRPr sz="895" dirty="0"/>
            </a:p>
          </p:txBody>
        </p:sp>
        <p:sp>
          <p:nvSpPr>
            <p:cNvPr id="25" name="object 11">
              <a:extLst>
                <a:ext uri="{FF2B5EF4-FFF2-40B4-BE49-F238E27FC236}">
                  <a16:creationId xmlns:a16="http://schemas.microsoft.com/office/drawing/2014/main" xmlns="" id="{43D60365-723B-4D78-A594-F4BC8C88E7F9}"/>
                </a:ext>
              </a:extLst>
            </p:cNvPr>
            <p:cNvSpPr/>
            <p:nvPr/>
          </p:nvSpPr>
          <p:spPr>
            <a:xfrm>
              <a:off x="179999" y="328582"/>
              <a:ext cx="2327910" cy="1278255"/>
            </a:xfrm>
            <a:custGeom>
              <a:avLst/>
              <a:gdLst/>
              <a:ahLst/>
              <a:cxnLst/>
              <a:rect l="l" t="t" r="r" b="b"/>
              <a:pathLst>
                <a:path w="2327910" h="1278255">
                  <a:moveTo>
                    <a:pt x="2327789" y="0"/>
                  </a:moveTo>
                  <a:lnTo>
                    <a:pt x="0" y="0"/>
                  </a:lnTo>
                  <a:lnTo>
                    <a:pt x="0" y="1278248"/>
                  </a:lnTo>
                  <a:lnTo>
                    <a:pt x="1052435" y="1278248"/>
                  </a:lnTo>
                  <a:lnTo>
                    <a:pt x="232778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895" dirty="0"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4854075" y="7237806"/>
            <a:ext cx="311596" cy="160039"/>
          </a:xfrm>
          <a:prstGeom prst="rect">
            <a:avLst/>
          </a:prstGeom>
        </p:spPr>
        <p:txBody>
          <a:bodyPr vert="horz" wrap="square" lIns="0" tIns="8059" rIns="0" bIns="0" rtlCol="0">
            <a:spAutoFit/>
          </a:bodyPr>
          <a:lstStyle/>
          <a:p>
            <a:pPr algn="ctr">
              <a:spcBef>
                <a:spcPts val="63"/>
              </a:spcBef>
            </a:pPr>
            <a:r>
              <a:rPr lang="ru-RU" sz="987" spc="-11" dirty="0">
                <a:solidFill>
                  <a:srgbClr val="231F20"/>
                </a:solidFill>
                <a:latin typeface="Montserrat ExtraBold" panose="00000900000000000000" pitchFamily="2" charset="-52"/>
                <a:cs typeface="Franklin Gothic Medium"/>
              </a:rPr>
              <a:t>17</a:t>
            </a:r>
            <a:endParaRPr sz="987" dirty="0">
              <a:latin typeface="Montserrat ExtraBold" panose="00000900000000000000" pitchFamily="2" charset="-52"/>
              <a:cs typeface="Franklin Gothic Medium"/>
            </a:endParaRPr>
          </a:p>
        </p:txBody>
      </p:sp>
      <p:pic>
        <p:nvPicPr>
          <p:cNvPr id="34" name="object 14">
            <a:extLst>
              <a:ext uri="{FF2B5EF4-FFF2-40B4-BE49-F238E27FC236}">
                <a16:creationId xmlns:a16="http://schemas.microsoft.com/office/drawing/2014/main" xmlns="" id="{F7C24009-72CC-4245-A434-D7E222E7DC07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161884" y="3084936"/>
            <a:ext cx="1854576" cy="1759604"/>
          </a:xfrm>
          <a:prstGeom prst="rect">
            <a:avLst/>
          </a:prstGeom>
        </p:spPr>
      </p:pic>
      <p:pic>
        <p:nvPicPr>
          <p:cNvPr id="35" name="object 15">
            <a:extLst>
              <a:ext uri="{FF2B5EF4-FFF2-40B4-BE49-F238E27FC236}">
                <a16:creationId xmlns:a16="http://schemas.microsoft.com/office/drawing/2014/main" xmlns="" id="{D0A4CE76-5D6E-40D6-8C9B-E7AAB4C113AB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966444" y="3081769"/>
            <a:ext cx="1065496" cy="1583530"/>
          </a:xfrm>
          <a:prstGeom prst="rect">
            <a:avLst/>
          </a:prstGeom>
        </p:spPr>
      </p:pic>
      <p:pic>
        <p:nvPicPr>
          <p:cNvPr id="36" name="object 16">
            <a:extLst>
              <a:ext uri="{FF2B5EF4-FFF2-40B4-BE49-F238E27FC236}">
                <a16:creationId xmlns:a16="http://schemas.microsoft.com/office/drawing/2014/main" xmlns="" id="{66377A35-193E-45E7-8529-057C091B2ED2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429923" y="1193511"/>
            <a:ext cx="4498843" cy="1542999"/>
          </a:xfrm>
          <a:prstGeom prst="rect">
            <a:avLst/>
          </a:prstGeom>
        </p:spPr>
      </p:pic>
      <p:pic>
        <p:nvPicPr>
          <p:cNvPr id="37" name="object 17">
            <a:extLst>
              <a:ext uri="{FF2B5EF4-FFF2-40B4-BE49-F238E27FC236}">
                <a16:creationId xmlns:a16="http://schemas.microsoft.com/office/drawing/2014/main" xmlns="" id="{E39720E8-B8D8-4AC5-90F8-E5AC9546BB63}"/>
              </a:ext>
            </a:extLst>
          </p:cNvPr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429923" y="4687334"/>
            <a:ext cx="2587198" cy="1982207"/>
          </a:xfrm>
          <a:prstGeom prst="rect">
            <a:avLst/>
          </a:prstGeom>
        </p:spPr>
      </p:pic>
      <p:pic>
        <p:nvPicPr>
          <p:cNvPr id="56" name="object 18">
            <a:extLst>
              <a:ext uri="{FF2B5EF4-FFF2-40B4-BE49-F238E27FC236}">
                <a16:creationId xmlns:a16="http://schemas.microsoft.com/office/drawing/2014/main" xmlns="" id="{5D1DA3E5-9576-4554-BF76-F302C0C53A4F}"/>
              </a:ext>
            </a:extLst>
          </p:cNvPr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398173" y="3170753"/>
            <a:ext cx="1350781" cy="1476574"/>
          </a:xfrm>
          <a:prstGeom prst="rect">
            <a:avLst/>
          </a:prstGeom>
        </p:spPr>
      </p:pic>
      <p:pic>
        <p:nvPicPr>
          <p:cNvPr id="57" name="object 19">
            <a:extLst>
              <a:ext uri="{FF2B5EF4-FFF2-40B4-BE49-F238E27FC236}">
                <a16:creationId xmlns:a16="http://schemas.microsoft.com/office/drawing/2014/main" xmlns="" id="{956D9B41-F4EC-4810-AF60-6822D67DDEA9}"/>
              </a:ext>
            </a:extLst>
          </p:cNvPr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3158877" y="5141296"/>
            <a:ext cx="1779753" cy="1455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25650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object 2">
            <a:extLst>
              <a:ext uri="{FF2B5EF4-FFF2-40B4-BE49-F238E27FC236}">
                <a16:creationId xmlns:a16="http://schemas.microsoft.com/office/drawing/2014/main" xmlns="" id="{DE55ECCD-EEF9-470B-8F0D-C20E087BB717}"/>
              </a:ext>
            </a:extLst>
          </p:cNvPr>
          <p:cNvSpPr/>
          <p:nvPr/>
        </p:nvSpPr>
        <p:spPr>
          <a:xfrm>
            <a:off x="-15929" y="6904794"/>
            <a:ext cx="5353366" cy="196481"/>
          </a:xfrm>
          <a:custGeom>
            <a:avLst/>
            <a:gdLst/>
            <a:ahLst/>
            <a:cxnLst/>
            <a:rect l="l" t="t" r="r" b="b"/>
            <a:pathLst>
              <a:path w="7200265" h="186054">
                <a:moveTo>
                  <a:pt x="7200000" y="0"/>
                </a:moveTo>
                <a:lnTo>
                  <a:pt x="0" y="0"/>
                </a:lnTo>
                <a:lnTo>
                  <a:pt x="0" y="185591"/>
                </a:lnTo>
                <a:lnTo>
                  <a:pt x="7200000" y="185591"/>
                </a:lnTo>
                <a:lnTo>
                  <a:pt x="7200000" y="0"/>
                </a:lnTo>
                <a:close/>
              </a:path>
            </a:pathLst>
          </a:custGeom>
          <a:gradFill>
            <a:gsLst>
              <a:gs pos="0">
                <a:schemeClr val="bg1">
                  <a:lumMod val="85000"/>
                </a:schemeClr>
              </a:gs>
              <a:gs pos="40000">
                <a:schemeClr val="bg1"/>
              </a:gs>
              <a:gs pos="100000">
                <a:schemeClr val="bg1">
                  <a:lumMod val="85000"/>
                </a:schemeClr>
              </a:gs>
            </a:gsLst>
            <a:path path="circle">
              <a:fillToRect l="50000" t="130000" r="50000" b="-30000"/>
            </a:path>
          </a:gradFill>
        </p:spPr>
        <p:txBody>
          <a:bodyPr wrap="square" lIns="0" tIns="0" rIns="0" bIns="0" rtlCol="0"/>
          <a:lstStyle/>
          <a:p>
            <a:endParaRPr lang="ru-RU" sz="895"/>
          </a:p>
        </p:txBody>
      </p:sp>
      <p:sp>
        <p:nvSpPr>
          <p:cNvPr id="2" name="object 2"/>
          <p:cNvSpPr/>
          <p:nvPr/>
        </p:nvSpPr>
        <p:spPr>
          <a:xfrm>
            <a:off x="-6143" y="7101275"/>
            <a:ext cx="5333793" cy="236026"/>
          </a:xfrm>
          <a:custGeom>
            <a:avLst/>
            <a:gdLst/>
            <a:ahLst/>
            <a:cxnLst/>
            <a:rect l="l" t="t" r="r" b="b"/>
            <a:pathLst>
              <a:path w="7200265" h="186054">
                <a:moveTo>
                  <a:pt x="7200000" y="0"/>
                </a:moveTo>
                <a:lnTo>
                  <a:pt x="0" y="0"/>
                </a:lnTo>
                <a:lnTo>
                  <a:pt x="0" y="185591"/>
                </a:lnTo>
                <a:lnTo>
                  <a:pt x="7200000" y="185591"/>
                </a:lnTo>
                <a:lnTo>
                  <a:pt x="7200000" y="0"/>
                </a:lnTo>
                <a:close/>
              </a:path>
            </a:pathLst>
          </a:custGeom>
          <a:gradFill flip="none" rotWithShape="1">
            <a:gsLst>
              <a:gs pos="0">
                <a:srgbClr val="013BBB"/>
              </a:gs>
              <a:gs pos="50000">
                <a:srgbClr val="0165B6"/>
              </a:gs>
              <a:gs pos="100000">
                <a:srgbClr val="012C89"/>
              </a:gs>
            </a:gsLst>
            <a:path path="circle">
              <a:fillToRect l="50000" t="130000" r="50000" b="-30000"/>
            </a:path>
            <a:tileRect/>
          </a:gradFill>
        </p:spPr>
        <p:txBody>
          <a:bodyPr wrap="square" lIns="0" tIns="0" rIns="0" bIns="0" rtlCol="0"/>
          <a:lstStyle/>
          <a:p>
            <a:endParaRPr lang="ru-RU" sz="895"/>
          </a:p>
        </p:txBody>
      </p:sp>
      <p:pic>
        <p:nvPicPr>
          <p:cNvPr id="7" name="object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-9993" y="-3017"/>
            <a:ext cx="5337643" cy="901662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1175218" y="236500"/>
            <a:ext cx="3733800" cy="421010"/>
          </a:xfrm>
          <a:prstGeom prst="rect">
            <a:avLst/>
          </a:prstGeom>
        </p:spPr>
        <p:txBody>
          <a:bodyPr vert="horz" wrap="square" lIns="0" tIns="8506" rIns="0" bIns="0" rtlCol="0">
            <a:spAutoFit/>
          </a:bodyPr>
          <a:lstStyle/>
          <a:p>
            <a:pPr marR="3581" algn="r">
              <a:spcBef>
                <a:spcPts val="67"/>
              </a:spcBef>
            </a:pPr>
            <a:r>
              <a:rPr lang="ru-RU" sz="1340" b="1" dirty="0">
                <a:solidFill>
                  <a:srgbClr val="FFFFFF"/>
                </a:solidFill>
                <a:latin typeface="Montserrat ExtraLight" panose="00000300000000000000" pitchFamily="2" charset="-52"/>
                <a:cs typeface="Times New Roman"/>
              </a:rPr>
              <a:t>МЕТАЛЛООБРАБАТЫВАЮЩЕЕ ПРОИЗВОДСТВО</a:t>
            </a:r>
            <a:endParaRPr lang="ru-RU" sz="1340" dirty="0">
              <a:latin typeface="Montserrat ExtraLight" panose="00000300000000000000" pitchFamily="2" charset="-52"/>
              <a:cs typeface="Times New Roman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-9993" y="-2578"/>
            <a:ext cx="1711564" cy="953157"/>
            <a:chOff x="179999" y="328582"/>
            <a:chExt cx="2427605" cy="1351915"/>
          </a:xfrm>
        </p:grpSpPr>
        <p:sp>
          <p:nvSpPr>
            <p:cNvPr id="10" name="object 10"/>
            <p:cNvSpPr/>
            <p:nvPr/>
          </p:nvSpPr>
          <p:spPr>
            <a:xfrm>
              <a:off x="179999" y="328582"/>
              <a:ext cx="2427605" cy="1351915"/>
            </a:xfrm>
            <a:custGeom>
              <a:avLst/>
              <a:gdLst/>
              <a:ahLst/>
              <a:cxnLst/>
              <a:rect l="l" t="t" r="r" b="b"/>
              <a:pathLst>
                <a:path w="2427605" h="1351914">
                  <a:moveTo>
                    <a:pt x="2427037" y="0"/>
                  </a:moveTo>
                  <a:lnTo>
                    <a:pt x="0" y="0"/>
                  </a:lnTo>
                  <a:lnTo>
                    <a:pt x="0" y="1351832"/>
                  </a:lnTo>
                  <a:lnTo>
                    <a:pt x="1081403" y="1351832"/>
                  </a:lnTo>
                  <a:lnTo>
                    <a:pt x="2427037" y="0"/>
                  </a:lnTo>
                  <a:close/>
                </a:path>
              </a:pathLst>
            </a:custGeom>
            <a:solidFill>
              <a:srgbClr val="BCBEC0"/>
            </a:solidFill>
          </p:spPr>
          <p:txBody>
            <a:bodyPr wrap="square" lIns="0" tIns="0" rIns="0" bIns="0" rtlCol="0"/>
            <a:lstStyle/>
            <a:p>
              <a:endParaRPr sz="895" dirty="0"/>
            </a:p>
          </p:txBody>
        </p:sp>
        <p:sp>
          <p:nvSpPr>
            <p:cNvPr id="11" name="object 11"/>
            <p:cNvSpPr/>
            <p:nvPr/>
          </p:nvSpPr>
          <p:spPr>
            <a:xfrm>
              <a:off x="179999" y="328582"/>
              <a:ext cx="2327910" cy="1278255"/>
            </a:xfrm>
            <a:custGeom>
              <a:avLst/>
              <a:gdLst/>
              <a:ahLst/>
              <a:cxnLst/>
              <a:rect l="l" t="t" r="r" b="b"/>
              <a:pathLst>
                <a:path w="2327910" h="1278255">
                  <a:moveTo>
                    <a:pt x="2327789" y="0"/>
                  </a:moveTo>
                  <a:lnTo>
                    <a:pt x="0" y="0"/>
                  </a:lnTo>
                  <a:lnTo>
                    <a:pt x="0" y="1278248"/>
                  </a:lnTo>
                  <a:lnTo>
                    <a:pt x="1052435" y="1278248"/>
                  </a:lnTo>
                  <a:lnTo>
                    <a:pt x="232778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895"/>
            </a:p>
          </p:txBody>
        </p:sp>
      </p:grpSp>
      <p:sp>
        <p:nvSpPr>
          <p:cNvPr id="16" name="object 2">
            <a:extLst>
              <a:ext uri="{FF2B5EF4-FFF2-40B4-BE49-F238E27FC236}">
                <a16:creationId xmlns:a16="http://schemas.microsoft.com/office/drawing/2014/main" xmlns="" id="{BBB9E1D5-A86E-49AC-BF5A-23F251BF0C7C}"/>
              </a:ext>
            </a:extLst>
          </p:cNvPr>
          <p:cNvSpPr/>
          <p:nvPr/>
        </p:nvSpPr>
        <p:spPr>
          <a:xfrm>
            <a:off x="-6143" y="7317821"/>
            <a:ext cx="5333793" cy="241854"/>
          </a:xfrm>
          <a:custGeom>
            <a:avLst/>
            <a:gdLst/>
            <a:ahLst/>
            <a:cxnLst/>
            <a:rect l="l" t="t" r="r" b="b"/>
            <a:pathLst>
              <a:path w="7200265" h="186054">
                <a:moveTo>
                  <a:pt x="7200000" y="0"/>
                </a:moveTo>
                <a:lnTo>
                  <a:pt x="0" y="0"/>
                </a:lnTo>
                <a:lnTo>
                  <a:pt x="0" y="185591"/>
                </a:lnTo>
                <a:lnTo>
                  <a:pt x="7200000" y="185591"/>
                </a:lnTo>
                <a:lnTo>
                  <a:pt x="7200000" y="0"/>
                </a:lnTo>
                <a:close/>
              </a:path>
            </a:pathLst>
          </a:custGeom>
          <a:gradFill>
            <a:gsLst>
              <a:gs pos="0">
                <a:srgbClr val="C00000"/>
              </a:gs>
              <a:gs pos="60000">
                <a:srgbClr val="FF1919"/>
              </a:gs>
              <a:gs pos="100000">
                <a:srgbClr val="C00000"/>
              </a:gs>
            </a:gsLst>
            <a:path path="circle">
              <a:fillToRect l="50000" t="130000" r="50000" b="-30000"/>
            </a:path>
          </a:gradFill>
        </p:spPr>
        <p:txBody>
          <a:bodyPr wrap="square" lIns="0" tIns="0" rIns="0" bIns="0" rtlCol="0"/>
          <a:lstStyle/>
          <a:p>
            <a:endParaRPr lang="ru-RU" sz="895"/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585257FC-8608-447D-9DD1-57603E1CA4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296" y="58573"/>
            <a:ext cx="643524" cy="693429"/>
          </a:xfrm>
          <a:prstGeom prst="rect">
            <a:avLst/>
          </a:prstGeom>
        </p:spPr>
      </p:pic>
      <p:grpSp>
        <p:nvGrpSpPr>
          <p:cNvPr id="21" name="object 9">
            <a:extLst>
              <a:ext uri="{FF2B5EF4-FFF2-40B4-BE49-F238E27FC236}">
                <a16:creationId xmlns:a16="http://schemas.microsoft.com/office/drawing/2014/main" xmlns="" id="{3DBA8D8C-D0B2-43A0-B030-EBAF2C333C3D}"/>
              </a:ext>
            </a:extLst>
          </p:cNvPr>
          <p:cNvGrpSpPr/>
          <p:nvPr/>
        </p:nvGrpSpPr>
        <p:grpSpPr>
          <a:xfrm flipV="1">
            <a:off x="-433721" y="6860723"/>
            <a:ext cx="1717500" cy="953156"/>
            <a:chOff x="179999" y="328582"/>
            <a:chExt cx="2427605" cy="1351915"/>
          </a:xfrm>
        </p:grpSpPr>
        <p:sp>
          <p:nvSpPr>
            <p:cNvPr id="23" name="object 10">
              <a:extLst>
                <a:ext uri="{FF2B5EF4-FFF2-40B4-BE49-F238E27FC236}">
                  <a16:creationId xmlns:a16="http://schemas.microsoft.com/office/drawing/2014/main" xmlns="" id="{A5050AE5-EA7E-45A2-9A21-53D0B1D2D38B}"/>
                </a:ext>
              </a:extLst>
            </p:cNvPr>
            <p:cNvSpPr/>
            <p:nvPr/>
          </p:nvSpPr>
          <p:spPr>
            <a:xfrm>
              <a:off x="179999" y="328582"/>
              <a:ext cx="2427605" cy="1351915"/>
            </a:xfrm>
            <a:custGeom>
              <a:avLst/>
              <a:gdLst/>
              <a:ahLst/>
              <a:cxnLst/>
              <a:rect l="l" t="t" r="r" b="b"/>
              <a:pathLst>
                <a:path w="2427605" h="1351914">
                  <a:moveTo>
                    <a:pt x="2427037" y="0"/>
                  </a:moveTo>
                  <a:lnTo>
                    <a:pt x="0" y="0"/>
                  </a:lnTo>
                  <a:lnTo>
                    <a:pt x="0" y="1351832"/>
                  </a:lnTo>
                  <a:lnTo>
                    <a:pt x="1081403" y="1351832"/>
                  </a:lnTo>
                  <a:lnTo>
                    <a:pt x="2427037" y="0"/>
                  </a:lnTo>
                  <a:close/>
                </a:path>
              </a:pathLst>
            </a:custGeom>
            <a:solidFill>
              <a:srgbClr val="BCBEC0"/>
            </a:solidFill>
          </p:spPr>
          <p:txBody>
            <a:bodyPr wrap="square" lIns="0" tIns="0" rIns="0" bIns="0" rtlCol="0"/>
            <a:lstStyle/>
            <a:p>
              <a:endParaRPr sz="895" dirty="0"/>
            </a:p>
          </p:txBody>
        </p:sp>
        <p:sp>
          <p:nvSpPr>
            <p:cNvPr id="25" name="object 11">
              <a:extLst>
                <a:ext uri="{FF2B5EF4-FFF2-40B4-BE49-F238E27FC236}">
                  <a16:creationId xmlns:a16="http://schemas.microsoft.com/office/drawing/2014/main" xmlns="" id="{43D60365-723B-4D78-A594-F4BC8C88E7F9}"/>
                </a:ext>
              </a:extLst>
            </p:cNvPr>
            <p:cNvSpPr/>
            <p:nvPr/>
          </p:nvSpPr>
          <p:spPr>
            <a:xfrm>
              <a:off x="179999" y="328582"/>
              <a:ext cx="2327910" cy="1278255"/>
            </a:xfrm>
            <a:custGeom>
              <a:avLst/>
              <a:gdLst/>
              <a:ahLst/>
              <a:cxnLst/>
              <a:rect l="l" t="t" r="r" b="b"/>
              <a:pathLst>
                <a:path w="2327910" h="1278255">
                  <a:moveTo>
                    <a:pt x="2327789" y="0"/>
                  </a:moveTo>
                  <a:lnTo>
                    <a:pt x="0" y="0"/>
                  </a:lnTo>
                  <a:lnTo>
                    <a:pt x="0" y="1278248"/>
                  </a:lnTo>
                  <a:lnTo>
                    <a:pt x="1052435" y="1278248"/>
                  </a:lnTo>
                  <a:lnTo>
                    <a:pt x="232778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895"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143367" y="7237804"/>
            <a:ext cx="311596" cy="160039"/>
          </a:xfrm>
          <a:prstGeom prst="rect">
            <a:avLst/>
          </a:prstGeom>
        </p:spPr>
        <p:txBody>
          <a:bodyPr vert="horz" wrap="square" lIns="0" tIns="8059" rIns="0" bIns="0" rtlCol="0">
            <a:spAutoFit/>
          </a:bodyPr>
          <a:lstStyle/>
          <a:p>
            <a:pPr algn="ctr">
              <a:spcBef>
                <a:spcPts val="63"/>
              </a:spcBef>
            </a:pPr>
            <a:r>
              <a:rPr lang="ru-RU" sz="987" spc="-11" dirty="0">
                <a:solidFill>
                  <a:srgbClr val="231F20"/>
                </a:solidFill>
                <a:latin typeface="Montserrat ExtraBold" panose="00000900000000000000" pitchFamily="2" charset="-52"/>
                <a:cs typeface="Franklin Gothic Medium"/>
              </a:rPr>
              <a:t>18</a:t>
            </a:r>
            <a:endParaRPr sz="987" dirty="0">
              <a:latin typeface="Montserrat ExtraBold" panose="00000900000000000000" pitchFamily="2" charset="-52"/>
              <a:cs typeface="Franklin Gothic Medium"/>
            </a:endParaRPr>
          </a:p>
        </p:txBody>
      </p:sp>
      <p:pic>
        <p:nvPicPr>
          <p:cNvPr id="27" name="object 14">
            <a:extLst>
              <a:ext uri="{FF2B5EF4-FFF2-40B4-BE49-F238E27FC236}">
                <a16:creationId xmlns:a16="http://schemas.microsoft.com/office/drawing/2014/main" xmlns="" id="{02E60CE4-0FD7-4332-8C07-1EED042B4C7B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14538" y="2973779"/>
            <a:ext cx="1340303" cy="1344122"/>
          </a:xfrm>
          <a:prstGeom prst="rect">
            <a:avLst/>
          </a:prstGeom>
        </p:spPr>
      </p:pic>
      <p:pic>
        <p:nvPicPr>
          <p:cNvPr id="29" name="object 16">
            <a:extLst>
              <a:ext uri="{FF2B5EF4-FFF2-40B4-BE49-F238E27FC236}">
                <a16:creationId xmlns:a16="http://schemas.microsoft.com/office/drawing/2014/main" xmlns="" id="{0DD0A6AA-6D9A-4DE3-8DBF-DD677CB1BD54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020509" y="4794934"/>
            <a:ext cx="1097053" cy="1656775"/>
          </a:xfrm>
          <a:prstGeom prst="rect">
            <a:avLst/>
          </a:prstGeom>
        </p:spPr>
      </p:pic>
      <p:pic>
        <p:nvPicPr>
          <p:cNvPr id="30" name="object 17">
            <a:extLst>
              <a:ext uri="{FF2B5EF4-FFF2-40B4-BE49-F238E27FC236}">
                <a16:creationId xmlns:a16="http://schemas.microsoft.com/office/drawing/2014/main" xmlns="" id="{2064CB07-E2AC-478A-AAC7-86242CDE1E59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201646" y="4779955"/>
            <a:ext cx="1483903" cy="1714888"/>
          </a:xfrm>
          <a:prstGeom prst="rect">
            <a:avLst/>
          </a:prstGeom>
        </p:spPr>
      </p:pic>
      <p:pic>
        <p:nvPicPr>
          <p:cNvPr id="31" name="object 18">
            <a:extLst>
              <a:ext uri="{FF2B5EF4-FFF2-40B4-BE49-F238E27FC236}">
                <a16:creationId xmlns:a16="http://schemas.microsoft.com/office/drawing/2014/main" xmlns="" id="{FD6B9ECD-8CEE-49D2-88AD-FA0DF1292E34}"/>
              </a:ext>
            </a:extLst>
          </p:cNvPr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3450403" y="2879306"/>
            <a:ext cx="1534853" cy="1546305"/>
          </a:xfrm>
          <a:prstGeom prst="rect">
            <a:avLst/>
          </a:prstGeom>
        </p:spPr>
      </p:pic>
      <p:pic>
        <p:nvPicPr>
          <p:cNvPr id="32" name="object 19">
            <a:extLst>
              <a:ext uri="{FF2B5EF4-FFF2-40B4-BE49-F238E27FC236}">
                <a16:creationId xmlns:a16="http://schemas.microsoft.com/office/drawing/2014/main" xmlns="" id="{2253BB66-7263-4602-90FB-B5C7FDC77C40}"/>
              </a:ext>
            </a:extLst>
          </p:cNvPr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772022" y="2904290"/>
            <a:ext cx="1583012" cy="1491020"/>
          </a:xfrm>
          <a:prstGeom prst="rect">
            <a:avLst/>
          </a:prstGeom>
        </p:spPr>
      </p:pic>
      <p:pic>
        <p:nvPicPr>
          <p:cNvPr id="33" name="object 20">
            <a:extLst>
              <a:ext uri="{FF2B5EF4-FFF2-40B4-BE49-F238E27FC236}">
                <a16:creationId xmlns:a16="http://schemas.microsoft.com/office/drawing/2014/main" xmlns="" id="{98ED55C0-63FD-4AF0-B006-82FE63C4DFD7}"/>
              </a:ext>
            </a:extLst>
          </p:cNvPr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3499512" y="4976654"/>
            <a:ext cx="1409506" cy="1565252"/>
          </a:xfrm>
          <a:prstGeom prst="rect">
            <a:avLst/>
          </a:prstGeom>
        </p:spPr>
      </p:pic>
      <p:sp>
        <p:nvSpPr>
          <p:cNvPr id="34" name="object 21">
            <a:extLst>
              <a:ext uri="{FF2B5EF4-FFF2-40B4-BE49-F238E27FC236}">
                <a16:creationId xmlns:a16="http://schemas.microsoft.com/office/drawing/2014/main" xmlns="" id="{679797C9-4BE7-43F2-8451-D8CFAE12A122}"/>
              </a:ext>
            </a:extLst>
          </p:cNvPr>
          <p:cNvSpPr txBox="1"/>
          <p:nvPr/>
        </p:nvSpPr>
        <p:spPr>
          <a:xfrm>
            <a:off x="166060" y="4430924"/>
            <a:ext cx="1583011" cy="258812"/>
          </a:xfrm>
          <a:prstGeom prst="rect">
            <a:avLst/>
          </a:prstGeom>
        </p:spPr>
        <p:txBody>
          <a:bodyPr vert="horz" wrap="square" lIns="0" tIns="12088" rIns="0" bIns="0" rtlCol="0">
            <a:spAutoFit/>
          </a:bodyPr>
          <a:lstStyle/>
          <a:p>
            <a:pPr algn="ctr">
              <a:lnSpc>
                <a:spcPts val="959"/>
              </a:lnSpc>
              <a:spcBef>
                <a:spcPts val="95"/>
              </a:spcBef>
            </a:pPr>
            <a:r>
              <a:rPr sz="700" spc="7" dirty="0">
                <a:solidFill>
                  <a:srgbClr val="231F20"/>
                </a:solidFill>
                <a:latin typeface="Montserrat ExtraBold" panose="00000900000000000000" pitchFamily="2" charset="-52"/>
                <a:cs typeface="Franklin Gothic Medium"/>
              </a:rPr>
              <a:t>КОНТЕЙНЕР</a:t>
            </a:r>
            <a:r>
              <a:rPr sz="700" spc="-14" dirty="0">
                <a:solidFill>
                  <a:srgbClr val="231F20"/>
                </a:solidFill>
                <a:latin typeface="Montserrat ExtraBold" panose="00000900000000000000" pitchFamily="2" charset="-52"/>
                <a:cs typeface="Franklin Gothic Medium"/>
              </a:rPr>
              <a:t> </a:t>
            </a:r>
            <a:r>
              <a:rPr sz="700" spc="11" dirty="0">
                <a:solidFill>
                  <a:srgbClr val="231F20"/>
                </a:solidFill>
                <a:latin typeface="Montserrat ExtraBold" panose="00000900000000000000" pitchFamily="2" charset="-52"/>
                <a:cs typeface="Franklin Gothic Medium"/>
              </a:rPr>
              <a:t>МЕТАЛЛИЧЕСКИЙ</a:t>
            </a:r>
            <a:endParaRPr sz="700" dirty="0">
              <a:latin typeface="Montserrat ExtraBold" panose="00000900000000000000" pitchFamily="2" charset="-52"/>
              <a:cs typeface="Franklin Gothic Medium"/>
            </a:endParaRPr>
          </a:p>
          <a:p>
            <a:pPr algn="ctr">
              <a:lnSpc>
                <a:spcPts val="959"/>
              </a:lnSpc>
            </a:pPr>
            <a:r>
              <a:rPr sz="700" spc="14" dirty="0">
                <a:solidFill>
                  <a:srgbClr val="231F20"/>
                </a:solidFill>
                <a:latin typeface="Montserrat ExtraBold" panose="00000900000000000000" pitchFamily="2" charset="-52"/>
                <a:cs typeface="Franklin Gothic Medium"/>
              </a:rPr>
              <a:t>0,75</a:t>
            </a:r>
            <a:r>
              <a:rPr sz="700" spc="-11" dirty="0">
                <a:solidFill>
                  <a:srgbClr val="231F20"/>
                </a:solidFill>
                <a:latin typeface="Montserrat ExtraBold" panose="00000900000000000000" pitchFamily="2" charset="-52"/>
                <a:cs typeface="Franklin Gothic Medium"/>
              </a:rPr>
              <a:t> </a:t>
            </a:r>
            <a:r>
              <a:rPr sz="700" dirty="0" err="1">
                <a:solidFill>
                  <a:srgbClr val="231F20"/>
                </a:solidFill>
                <a:latin typeface="Montserrat ExtraBold" panose="00000900000000000000" pitchFamily="2" charset="-52"/>
                <a:cs typeface="Franklin Gothic Medium"/>
              </a:rPr>
              <a:t>куб.м</a:t>
            </a:r>
            <a:r>
              <a:rPr sz="700" dirty="0">
                <a:solidFill>
                  <a:srgbClr val="231F20"/>
                </a:solidFill>
                <a:latin typeface="Montserrat ExtraBold" panose="00000900000000000000" pitchFamily="2" charset="-52"/>
                <a:cs typeface="Franklin Gothic Medium"/>
              </a:rPr>
              <a:t>.</a:t>
            </a:r>
            <a:r>
              <a:rPr lang="ru-RU" sz="700" dirty="0">
                <a:solidFill>
                  <a:srgbClr val="231F20"/>
                </a:solidFill>
                <a:latin typeface="Montserrat ExtraBold" panose="00000900000000000000" pitchFamily="2" charset="-52"/>
                <a:cs typeface="Franklin Gothic Medium"/>
              </a:rPr>
              <a:t> </a:t>
            </a:r>
            <a:r>
              <a:rPr sz="700" dirty="0" err="1">
                <a:solidFill>
                  <a:srgbClr val="231F20"/>
                </a:solidFill>
                <a:latin typeface="Montserrat ExtraBold" panose="00000900000000000000" pitchFamily="2" charset="-52"/>
                <a:cs typeface="Franklin Gothic Medium"/>
              </a:rPr>
              <a:t>для</a:t>
            </a:r>
            <a:r>
              <a:rPr sz="700" spc="-7" dirty="0">
                <a:solidFill>
                  <a:srgbClr val="231F20"/>
                </a:solidFill>
                <a:latin typeface="Montserrat ExtraBold" panose="00000900000000000000" pitchFamily="2" charset="-52"/>
                <a:cs typeface="Franklin Gothic Medium"/>
              </a:rPr>
              <a:t> </a:t>
            </a:r>
            <a:r>
              <a:rPr sz="700" spc="4" dirty="0">
                <a:solidFill>
                  <a:srgbClr val="231F20"/>
                </a:solidFill>
                <a:latin typeface="Montserrat ExtraBold" panose="00000900000000000000" pitchFamily="2" charset="-52"/>
                <a:cs typeface="Franklin Gothic Medium"/>
              </a:rPr>
              <a:t>ТБО</a:t>
            </a:r>
            <a:endParaRPr sz="700" dirty="0">
              <a:latin typeface="Montserrat ExtraBold" panose="00000900000000000000" pitchFamily="2" charset="-52"/>
              <a:cs typeface="Franklin Gothic Medium"/>
            </a:endParaRPr>
          </a:p>
        </p:txBody>
      </p:sp>
      <p:sp>
        <p:nvSpPr>
          <p:cNvPr id="35" name="object 22">
            <a:extLst>
              <a:ext uri="{FF2B5EF4-FFF2-40B4-BE49-F238E27FC236}">
                <a16:creationId xmlns:a16="http://schemas.microsoft.com/office/drawing/2014/main" xmlns="" id="{3A7941EB-5AFC-4427-B9F6-ED92FA9FAE76}"/>
              </a:ext>
            </a:extLst>
          </p:cNvPr>
          <p:cNvSpPr txBox="1"/>
          <p:nvPr/>
        </p:nvSpPr>
        <p:spPr>
          <a:xfrm>
            <a:off x="1834702" y="4378025"/>
            <a:ext cx="1362523" cy="364610"/>
          </a:xfrm>
          <a:prstGeom prst="rect">
            <a:avLst/>
          </a:prstGeom>
        </p:spPr>
        <p:txBody>
          <a:bodyPr vert="horz" wrap="square" lIns="0" tIns="12088" rIns="0" bIns="0" rtlCol="0">
            <a:spAutoFit/>
          </a:bodyPr>
          <a:lstStyle/>
          <a:p>
            <a:pPr algn="ctr">
              <a:lnSpc>
                <a:spcPts val="959"/>
              </a:lnSpc>
              <a:spcBef>
                <a:spcPts val="95"/>
              </a:spcBef>
            </a:pPr>
            <a:r>
              <a:rPr sz="700" spc="7" dirty="0">
                <a:solidFill>
                  <a:srgbClr val="231F20"/>
                </a:solidFill>
                <a:latin typeface="Montserrat ExtraBold" panose="00000900000000000000" pitchFamily="2" charset="-52"/>
                <a:cs typeface="Franklin Gothic Medium"/>
              </a:rPr>
              <a:t>КОНТЕЙНЕР</a:t>
            </a:r>
            <a:r>
              <a:rPr sz="700" spc="-7" dirty="0">
                <a:solidFill>
                  <a:srgbClr val="231F20"/>
                </a:solidFill>
                <a:latin typeface="Montserrat ExtraBold" panose="00000900000000000000" pitchFamily="2" charset="-52"/>
                <a:cs typeface="Franklin Gothic Medium"/>
              </a:rPr>
              <a:t> </a:t>
            </a:r>
            <a:r>
              <a:rPr sz="700" spc="11" dirty="0">
                <a:solidFill>
                  <a:srgbClr val="231F20"/>
                </a:solidFill>
                <a:latin typeface="Montserrat ExtraBold" panose="00000900000000000000" pitchFamily="2" charset="-52"/>
                <a:cs typeface="Franklin Gothic Medium"/>
              </a:rPr>
              <a:t>ДЛЯ</a:t>
            </a:r>
            <a:r>
              <a:rPr sz="700" spc="-4" dirty="0">
                <a:solidFill>
                  <a:srgbClr val="231F20"/>
                </a:solidFill>
                <a:latin typeface="Montserrat ExtraBold" panose="00000900000000000000" pitchFamily="2" charset="-52"/>
                <a:cs typeface="Franklin Gothic Medium"/>
              </a:rPr>
              <a:t> </a:t>
            </a:r>
            <a:r>
              <a:rPr sz="700" spc="4" dirty="0">
                <a:solidFill>
                  <a:srgbClr val="231F20"/>
                </a:solidFill>
                <a:latin typeface="Montserrat ExtraBold" panose="00000900000000000000" pitchFamily="2" charset="-52"/>
                <a:cs typeface="Franklin Gothic Medium"/>
              </a:rPr>
              <a:t>ТБО</a:t>
            </a:r>
            <a:endParaRPr sz="700" dirty="0">
              <a:latin typeface="Montserrat ExtraBold" panose="00000900000000000000" pitchFamily="2" charset="-52"/>
              <a:cs typeface="Franklin Gothic Medium"/>
            </a:endParaRPr>
          </a:p>
          <a:p>
            <a:pPr marL="8954" marR="3581" algn="ctr">
              <a:lnSpc>
                <a:spcPts val="945"/>
              </a:lnSpc>
              <a:spcBef>
                <a:spcPts val="42"/>
              </a:spcBef>
            </a:pPr>
            <a:r>
              <a:rPr sz="700" spc="7" dirty="0">
                <a:solidFill>
                  <a:srgbClr val="231F20"/>
                </a:solidFill>
                <a:latin typeface="Montserrat ExtraBold" panose="00000900000000000000" pitchFamily="2" charset="-52"/>
                <a:cs typeface="Franklin Gothic Medium"/>
              </a:rPr>
              <a:t>(с</a:t>
            </a:r>
            <a:r>
              <a:rPr sz="700" spc="-11" dirty="0">
                <a:solidFill>
                  <a:srgbClr val="231F20"/>
                </a:solidFill>
                <a:latin typeface="Montserrat ExtraBold" panose="00000900000000000000" pitchFamily="2" charset="-52"/>
                <a:cs typeface="Franklin Gothic Medium"/>
              </a:rPr>
              <a:t> </a:t>
            </a:r>
            <a:r>
              <a:rPr sz="700" spc="-7" dirty="0">
                <a:solidFill>
                  <a:srgbClr val="231F20"/>
                </a:solidFill>
                <a:latin typeface="Montserrat ExtraBold" panose="00000900000000000000" pitchFamily="2" charset="-52"/>
                <a:cs typeface="Franklin Gothic Medium"/>
              </a:rPr>
              <a:t>крышкой </a:t>
            </a:r>
            <a:r>
              <a:rPr sz="700" spc="-4" dirty="0">
                <a:solidFill>
                  <a:srgbClr val="231F20"/>
                </a:solidFill>
                <a:latin typeface="Montserrat ExtraBold" panose="00000900000000000000" pitchFamily="2" charset="-52"/>
                <a:cs typeface="Franklin Gothic Medium"/>
              </a:rPr>
              <a:t>и</a:t>
            </a:r>
            <a:r>
              <a:rPr sz="700" spc="-7" dirty="0">
                <a:solidFill>
                  <a:srgbClr val="231F20"/>
                </a:solidFill>
                <a:latin typeface="Montserrat ExtraBold" panose="00000900000000000000" pitchFamily="2" charset="-52"/>
                <a:cs typeface="Franklin Gothic Medium"/>
              </a:rPr>
              <a:t> </a:t>
            </a:r>
            <a:r>
              <a:rPr sz="700" dirty="0">
                <a:solidFill>
                  <a:srgbClr val="231F20"/>
                </a:solidFill>
                <a:latin typeface="Montserrat ExtraBold" panose="00000900000000000000" pitchFamily="2" charset="-52"/>
                <a:cs typeface="Franklin Gothic Medium"/>
              </a:rPr>
              <a:t>без</a:t>
            </a:r>
            <a:r>
              <a:rPr sz="700" spc="-7" dirty="0">
                <a:solidFill>
                  <a:srgbClr val="231F20"/>
                </a:solidFill>
                <a:latin typeface="Montserrat ExtraBold" panose="00000900000000000000" pitchFamily="2" charset="-52"/>
                <a:cs typeface="Franklin Gothic Medium"/>
              </a:rPr>
              <a:t> </a:t>
            </a:r>
            <a:r>
              <a:rPr sz="700" dirty="0">
                <a:solidFill>
                  <a:srgbClr val="231F20"/>
                </a:solidFill>
                <a:latin typeface="Montserrat ExtraBold" panose="00000900000000000000" pitchFamily="2" charset="-52"/>
                <a:cs typeface="Franklin Gothic Medium"/>
              </a:rPr>
              <a:t>колесного </a:t>
            </a:r>
            <a:r>
              <a:rPr sz="700" spc="-194" dirty="0">
                <a:solidFill>
                  <a:srgbClr val="231F20"/>
                </a:solidFill>
                <a:latin typeface="Montserrat ExtraBold" panose="00000900000000000000" pitchFamily="2" charset="-52"/>
                <a:cs typeface="Franklin Gothic Medium"/>
              </a:rPr>
              <a:t> </a:t>
            </a:r>
            <a:r>
              <a:rPr sz="700" dirty="0">
                <a:solidFill>
                  <a:srgbClr val="231F20"/>
                </a:solidFill>
                <a:latin typeface="Montserrat ExtraBold" panose="00000900000000000000" pitchFamily="2" charset="-52"/>
                <a:cs typeface="Franklin Gothic Medium"/>
              </a:rPr>
              <a:t>оснащения)</a:t>
            </a:r>
            <a:endParaRPr sz="700" dirty="0">
              <a:latin typeface="Montserrat ExtraBold" panose="00000900000000000000" pitchFamily="2" charset="-52"/>
              <a:cs typeface="Franklin Gothic Medium"/>
            </a:endParaRPr>
          </a:p>
        </p:txBody>
      </p:sp>
      <p:sp>
        <p:nvSpPr>
          <p:cNvPr id="36" name="object 23">
            <a:extLst>
              <a:ext uri="{FF2B5EF4-FFF2-40B4-BE49-F238E27FC236}">
                <a16:creationId xmlns:a16="http://schemas.microsoft.com/office/drawing/2014/main" xmlns="" id="{54BA1E46-5966-4F6C-B8FD-C1D255BFFB48}"/>
              </a:ext>
            </a:extLst>
          </p:cNvPr>
          <p:cNvSpPr txBox="1"/>
          <p:nvPr/>
        </p:nvSpPr>
        <p:spPr>
          <a:xfrm>
            <a:off x="1931570" y="6482791"/>
            <a:ext cx="1362523" cy="234430"/>
          </a:xfrm>
          <a:prstGeom prst="rect">
            <a:avLst/>
          </a:prstGeom>
        </p:spPr>
        <p:txBody>
          <a:bodyPr vert="horz" wrap="square" lIns="0" tIns="18803" rIns="0" bIns="0" rtlCol="0">
            <a:spAutoFit/>
          </a:bodyPr>
          <a:lstStyle/>
          <a:p>
            <a:pPr marR="3581" algn="ctr"/>
            <a:r>
              <a:rPr sz="700" spc="-11" dirty="0">
                <a:solidFill>
                  <a:srgbClr val="231F20"/>
                </a:solidFill>
                <a:latin typeface="Montserrat ExtraBold" panose="00000900000000000000" pitchFamily="2" charset="-52"/>
                <a:cs typeface="Franklin Gothic Medium"/>
              </a:rPr>
              <a:t>УРНА</a:t>
            </a:r>
            <a:r>
              <a:rPr sz="700" spc="-21" dirty="0">
                <a:solidFill>
                  <a:srgbClr val="231F20"/>
                </a:solidFill>
                <a:latin typeface="Montserrat ExtraBold" panose="00000900000000000000" pitchFamily="2" charset="-52"/>
                <a:cs typeface="Franklin Gothic Medium"/>
              </a:rPr>
              <a:t> </a:t>
            </a:r>
            <a:r>
              <a:rPr sz="700" spc="4" dirty="0">
                <a:solidFill>
                  <a:srgbClr val="231F20"/>
                </a:solidFill>
                <a:latin typeface="Montserrat ExtraBold" panose="00000900000000000000" pitchFamily="2" charset="-52"/>
                <a:cs typeface="Franklin Gothic Medium"/>
              </a:rPr>
              <a:t>МЕТАЛЛИЧЕСКАЯ </a:t>
            </a:r>
            <a:r>
              <a:rPr sz="700" spc="-190" dirty="0">
                <a:solidFill>
                  <a:srgbClr val="231F20"/>
                </a:solidFill>
                <a:latin typeface="Montserrat ExtraBold" panose="00000900000000000000" pitchFamily="2" charset="-52"/>
                <a:cs typeface="Franklin Gothic Medium"/>
              </a:rPr>
              <a:t> </a:t>
            </a:r>
            <a:r>
              <a:rPr sz="700" spc="11" dirty="0">
                <a:solidFill>
                  <a:srgbClr val="231F20"/>
                </a:solidFill>
                <a:latin typeface="Montserrat ExtraBold" panose="00000900000000000000" pitchFamily="2" charset="-52"/>
                <a:cs typeface="Franklin Gothic Medium"/>
              </a:rPr>
              <a:t>ДЛЯ</a:t>
            </a:r>
            <a:r>
              <a:rPr sz="700" spc="-4" dirty="0">
                <a:solidFill>
                  <a:srgbClr val="231F20"/>
                </a:solidFill>
                <a:latin typeface="Montserrat ExtraBold" panose="00000900000000000000" pitchFamily="2" charset="-52"/>
                <a:cs typeface="Franklin Gothic Medium"/>
              </a:rPr>
              <a:t> </a:t>
            </a:r>
            <a:r>
              <a:rPr sz="700" spc="-11" dirty="0">
                <a:solidFill>
                  <a:srgbClr val="231F20"/>
                </a:solidFill>
                <a:latin typeface="Montserrat ExtraBold" panose="00000900000000000000" pitchFamily="2" charset="-52"/>
                <a:cs typeface="Franklin Gothic Medium"/>
              </a:rPr>
              <a:t>МУСОРА</a:t>
            </a:r>
            <a:endParaRPr sz="700" dirty="0">
              <a:latin typeface="Montserrat ExtraBold" panose="00000900000000000000" pitchFamily="2" charset="-52"/>
              <a:cs typeface="Franklin Gothic Medium"/>
            </a:endParaRPr>
          </a:p>
        </p:txBody>
      </p:sp>
      <p:sp>
        <p:nvSpPr>
          <p:cNvPr id="37" name="object 24">
            <a:extLst>
              <a:ext uri="{FF2B5EF4-FFF2-40B4-BE49-F238E27FC236}">
                <a16:creationId xmlns:a16="http://schemas.microsoft.com/office/drawing/2014/main" xmlns="" id="{51D7EBFC-7B23-4993-976A-F092C5108815}"/>
              </a:ext>
            </a:extLst>
          </p:cNvPr>
          <p:cNvSpPr txBox="1"/>
          <p:nvPr/>
        </p:nvSpPr>
        <p:spPr>
          <a:xfrm>
            <a:off x="3495635" y="6486181"/>
            <a:ext cx="1481593" cy="227650"/>
          </a:xfrm>
          <a:prstGeom prst="rect">
            <a:avLst/>
          </a:prstGeom>
        </p:spPr>
        <p:txBody>
          <a:bodyPr vert="horz" wrap="square" lIns="0" tIns="12088" rIns="0" bIns="0" rtlCol="0">
            <a:spAutoFit/>
          </a:bodyPr>
          <a:lstStyle/>
          <a:p>
            <a:pPr algn="ctr">
              <a:spcBef>
                <a:spcPts val="95"/>
              </a:spcBef>
            </a:pPr>
            <a:r>
              <a:rPr sz="700" spc="7" dirty="0">
                <a:solidFill>
                  <a:srgbClr val="231F20"/>
                </a:solidFill>
                <a:latin typeface="Montserrat ExtraBold" panose="00000900000000000000" pitchFamily="2" charset="-52"/>
                <a:cs typeface="Franklin Gothic Medium"/>
              </a:rPr>
              <a:t>КОНТЕЙНЕР</a:t>
            </a:r>
            <a:r>
              <a:rPr sz="700" spc="-7" dirty="0">
                <a:solidFill>
                  <a:srgbClr val="231F20"/>
                </a:solidFill>
                <a:latin typeface="Montserrat ExtraBold" panose="00000900000000000000" pitchFamily="2" charset="-52"/>
                <a:cs typeface="Franklin Gothic Medium"/>
              </a:rPr>
              <a:t> </a:t>
            </a:r>
            <a:r>
              <a:rPr sz="700" spc="11" dirty="0">
                <a:solidFill>
                  <a:srgbClr val="231F20"/>
                </a:solidFill>
                <a:latin typeface="Montserrat ExtraBold" panose="00000900000000000000" pitchFamily="2" charset="-52"/>
                <a:cs typeface="Franklin Gothic Medium"/>
              </a:rPr>
              <a:t>ДЛЯ</a:t>
            </a:r>
            <a:r>
              <a:rPr sz="700" spc="-4" dirty="0">
                <a:solidFill>
                  <a:srgbClr val="231F20"/>
                </a:solidFill>
                <a:latin typeface="Montserrat ExtraBold" panose="00000900000000000000" pitchFamily="2" charset="-52"/>
                <a:cs typeface="Franklin Gothic Medium"/>
              </a:rPr>
              <a:t> </a:t>
            </a:r>
            <a:r>
              <a:rPr sz="700" spc="4" dirty="0">
                <a:solidFill>
                  <a:srgbClr val="231F20"/>
                </a:solidFill>
                <a:latin typeface="Montserrat ExtraBold" panose="00000900000000000000" pitchFamily="2" charset="-52"/>
                <a:cs typeface="Franklin Gothic Medium"/>
              </a:rPr>
              <a:t>ТБО</a:t>
            </a:r>
            <a:endParaRPr sz="700" dirty="0">
              <a:latin typeface="Montserrat ExtraBold" panose="00000900000000000000" pitchFamily="2" charset="-52"/>
              <a:cs typeface="Franklin Gothic Medium"/>
            </a:endParaRPr>
          </a:p>
          <a:p>
            <a:pPr algn="ctr"/>
            <a:r>
              <a:rPr sz="700" dirty="0">
                <a:solidFill>
                  <a:srgbClr val="231F20"/>
                </a:solidFill>
                <a:latin typeface="Montserrat ExtraBold" panose="00000900000000000000" pitchFamily="2" charset="-52"/>
                <a:cs typeface="Franklin Gothic Medium"/>
              </a:rPr>
              <a:t>(без</a:t>
            </a:r>
            <a:r>
              <a:rPr sz="700" spc="-4" dirty="0">
                <a:solidFill>
                  <a:srgbClr val="231F20"/>
                </a:solidFill>
                <a:latin typeface="Montserrat ExtraBold" panose="00000900000000000000" pitchFamily="2" charset="-52"/>
                <a:cs typeface="Franklin Gothic Medium"/>
              </a:rPr>
              <a:t> </a:t>
            </a:r>
            <a:r>
              <a:rPr sz="700" spc="-7" dirty="0">
                <a:solidFill>
                  <a:srgbClr val="231F20"/>
                </a:solidFill>
                <a:latin typeface="Montserrat ExtraBold" panose="00000900000000000000" pitchFamily="2" charset="-52"/>
                <a:cs typeface="Franklin Gothic Medium"/>
              </a:rPr>
              <a:t>крышки</a:t>
            </a:r>
            <a:r>
              <a:rPr sz="700" dirty="0">
                <a:solidFill>
                  <a:srgbClr val="231F20"/>
                </a:solidFill>
                <a:latin typeface="Montserrat ExtraBold" panose="00000900000000000000" pitchFamily="2" charset="-52"/>
                <a:cs typeface="Franklin Gothic Medium"/>
              </a:rPr>
              <a:t> </a:t>
            </a:r>
            <a:r>
              <a:rPr sz="700" spc="-4" dirty="0">
                <a:solidFill>
                  <a:srgbClr val="231F20"/>
                </a:solidFill>
                <a:latin typeface="Montserrat ExtraBold" panose="00000900000000000000" pitchFamily="2" charset="-52"/>
                <a:cs typeface="Franklin Gothic Medium"/>
              </a:rPr>
              <a:t>и </a:t>
            </a:r>
            <a:r>
              <a:rPr sz="700" dirty="0">
                <a:solidFill>
                  <a:srgbClr val="231F20"/>
                </a:solidFill>
                <a:latin typeface="Montserrat ExtraBold" panose="00000900000000000000" pitchFamily="2" charset="-52"/>
                <a:cs typeface="Franklin Gothic Medium"/>
              </a:rPr>
              <a:t>на колесах)</a:t>
            </a:r>
            <a:endParaRPr sz="700" dirty="0">
              <a:latin typeface="Montserrat ExtraBold" panose="00000900000000000000" pitchFamily="2" charset="-52"/>
              <a:cs typeface="Franklin Gothic Medium"/>
            </a:endParaRPr>
          </a:p>
        </p:txBody>
      </p:sp>
      <p:sp>
        <p:nvSpPr>
          <p:cNvPr id="38" name="object 25">
            <a:extLst>
              <a:ext uri="{FF2B5EF4-FFF2-40B4-BE49-F238E27FC236}">
                <a16:creationId xmlns:a16="http://schemas.microsoft.com/office/drawing/2014/main" xmlns="" id="{1651ED30-8EE6-4611-A728-DF9AFD01A843}"/>
              </a:ext>
            </a:extLst>
          </p:cNvPr>
          <p:cNvSpPr txBox="1"/>
          <p:nvPr/>
        </p:nvSpPr>
        <p:spPr>
          <a:xfrm>
            <a:off x="433874" y="6482791"/>
            <a:ext cx="1197408" cy="234430"/>
          </a:xfrm>
          <a:prstGeom prst="rect">
            <a:avLst/>
          </a:prstGeom>
        </p:spPr>
        <p:txBody>
          <a:bodyPr vert="horz" wrap="square" lIns="0" tIns="18803" rIns="0" bIns="0" rtlCol="0">
            <a:spAutoFit/>
          </a:bodyPr>
          <a:lstStyle/>
          <a:p>
            <a:pPr marR="3581" algn="ctr"/>
            <a:r>
              <a:rPr sz="700" spc="7" dirty="0">
                <a:solidFill>
                  <a:srgbClr val="231F20"/>
                </a:solidFill>
                <a:latin typeface="Montserrat ExtraBold" panose="00000900000000000000" pitchFamily="2" charset="-52"/>
                <a:cs typeface="Franklin Gothic Medium"/>
              </a:rPr>
              <a:t>БУНКЕР</a:t>
            </a:r>
            <a:r>
              <a:rPr sz="700" spc="-32" dirty="0">
                <a:solidFill>
                  <a:srgbClr val="231F20"/>
                </a:solidFill>
                <a:latin typeface="Montserrat ExtraBold" panose="00000900000000000000" pitchFamily="2" charset="-52"/>
                <a:cs typeface="Franklin Gothic Medium"/>
              </a:rPr>
              <a:t> </a:t>
            </a:r>
            <a:r>
              <a:rPr sz="700" spc="4" dirty="0">
                <a:solidFill>
                  <a:srgbClr val="231F20"/>
                </a:solidFill>
                <a:latin typeface="Montserrat ExtraBold" panose="00000900000000000000" pitchFamily="2" charset="-52"/>
                <a:cs typeface="Franklin Gothic Medium"/>
              </a:rPr>
              <a:t>НАКОПИТЕЛЬ </a:t>
            </a:r>
            <a:r>
              <a:rPr sz="700" spc="-190" dirty="0">
                <a:solidFill>
                  <a:srgbClr val="231F20"/>
                </a:solidFill>
                <a:latin typeface="Montserrat ExtraBold" panose="00000900000000000000" pitchFamily="2" charset="-52"/>
                <a:cs typeface="Franklin Gothic Medium"/>
              </a:rPr>
              <a:t> </a:t>
            </a:r>
            <a:r>
              <a:rPr sz="700" spc="11" dirty="0">
                <a:solidFill>
                  <a:srgbClr val="231F20"/>
                </a:solidFill>
                <a:latin typeface="Montserrat ExtraBold" panose="00000900000000000000" pitchFamily="2" charset="-52"/>
                <a:cs typeface="Franklin Gothic Medium"/>
              </a:rPr>
              <a:t>ДЛЯ</a:t>
            </a:r>
            <a:r>
              <a:rPr sz="700" spc="-4" dirty="0">
                <a:solidFill>
                  <a:srgbClr val="231F20"/>
                </a:solidFill>
                <a:latin typeface="Montserrat ExtraBold" panose="00000900000000000000" pitchFamily="2" charset="-52"/>
                <a:cs typeface="Franklin Gothic Medium"/>
              </a:rPr>
              <a:t> </a:t>
            </a:r>
            <a:r>
              <a:rPr sz="700" spc="4" dirty="0">
                <a:solidFill>
                  <a:srgbClr val="231F20"/>
                </a:solidFill>
                <a:latin typeface="Montserrat ExtraBold" panose="00000900000000000000" pitchFamily="2" charset="-52"/>
                <a:cs typeface="Franklin Gothic Medium"/>
              </a:rPr>
              <a:t>ТБО</a:t>
            </a:r>
            <a:endParaRPr sz="700" dirty="0">
              <a:latin typeface="Montserrat ExtraBold" panose="00000900000000000000" pitchFamily="2" charset="-52"/>
              <a:cs typeface="Franklin Gothic Medium"/>
            </a:endParaRPr>
          </a:p>
        </p:txBody>
      </p:sp>
      <p:sp>
        <p:nvSpPr>
          <p:cNvPr id="39" name="object 26">
            <a:extLst>
              <a:ext uri="{FF2B5EF4-FFF2-40B4-BE49-F238E27FC236}">
                <a16:creationId xmlns:a16="http://schemas.microsoft.com/office/drawing/2014/main" xmlns="" id="{BC8735ED-3364-4ED6-98BC-193CD7914037}"/>
              </a:ext>
            </a:extLst>
          </p:cNvPr>
          <p:cNvSpPr txBox="1"/>
          <p:nvPr/>
        </p:nvSpPr>
        <p:spPr>
          <a:xfrm>
            <a:off x="3614707" y="4430924"/>
            <a:ext cx="1362522" cy="258812"/>
          </a:xfrm>
          <a:prstGeom prst="rect">
            <a:avLst/>
          </a:prstGeom>
        </p:spPr>
        <p:txBody>
          <a:bodyPr vert="horz" wrap="square" lIns="0" tIns="12088" rIns="0" bIns="0" rtlCol="0">
            <a:spAutoFit/>
          </a:bodyPr>
          <a:lstStyle/>
          <a:p>
            <a:pPr algn="ctr">
              <a:lnSpc>
                <a:spcPts val="959"/>
              </a:lnSpc>
              <a:spcBef>
                <a:spcPts val="95"/>
              </a:spcBef>
            </a:pPr>
            <a:r>
              <a:rPr sz="700" spc="7" dirty="0">
                <a:solidFill>
                  <a:srgbClr val="231F20"/>
                </a:solidFill>
                <a:latin typeface="Montserrat ExtraBold" panose="00000900000000000000" pitchFamily="2" charset="-52"/>
                <a:cs typeface="Franklin Gothic Medium"/>
              </a:rPr>
              <a:t>КОНТЕЙНЕР</a:t>
            </a:r>
            <a:r>
              <a:rPr sz="700" spc="-7" dirty="0">
                <a:solidFill>
                  <a:srgbClr val="231F20"/>
                </a:solidFill>
                <a:latin typeface="Montserrat ExtraBold" panose="00000900000000000000" pitchFamily="2" charset="-52"/>
                <a:cs typeface="Franklin Gothic Medium"/>
              </a:rPr>
              <a:t> </a:t>
            </a:r>
            <a:r>
              <a:rPr sz="700" spc="11" dirty="0">
                <a:solidFill>
                  <a:srgbClr val="231F20"/>
                </a:solidFill>
                <a:latin typeface="Montserrat ExtraBold" panose="00000900000000000000" pitchFamily="2" charset="-52"/>
                <a:cs typeface="Franklin Gothic Medium"/>
              </a:rPr>
              <a:t>ДЛЯ</a:t>
            </a:r>
            <a:r>
              <a:rPr sz="700" spc="-4" dirty="0">
                <a:solidFill>
                  <a:srgbClr val="231F20"/>
                </a:solidFill>
                <a:latin typeface="Montserrat ExtraBold" panose="00000900000000000000" pitchFamily="2" charset="-52"/>
                <a:cs typeface="Franklin Gothic Medium"/>
              </a:rPr>
              <a:t> </a:t>
            </a:r>
            <a:r>
              <a:rPr sz="700" spc="4" dirty="0">
                <a:solidFill>
                  <a:srgbClr val="231F20"/>
                </a:solidFill>
                <a:latin typeface="Montserrat ExtraBold" panose="00000900000000000000" pitchFamily="2" charset="-52"/>
                <a:cs typeface="Franklin Gothic Medium"/>
              </a:rPr>
              <a:t>ТБО</a:t>
            </a:r>
            <a:endParaRPr sz="700" dirty="0">
              <a:latin typeface="Montserrat ExtraBold" panose="00000900000000000000" pitchFamily="2" charset="-52"/>
              <a:cs typeface="Franklin Gothic Medium"/>
            </a:endParaRPr>
          </a:p>
          <a:p>
            <a:pPr algn="ctr">
              <a:lnSpc>
                <a:spcPts val="959"/>
              </a:lnSpc>
            </a:pPr>
            <a:r>
              <a:rPr sz="700" spc="7" dirty="0">
                <a:solidFill>
                  <a:srgbClr val="231F20"/>
                </a:solidFill>
                <a:latin typeface="Montserrat ExtraBold" panose="00000900000000000000" pitchFamily="2" charset="-52"/>
                <a:cs typeface="Franklin Gothic Medium"/>
              </a:rPr>
              <a:t>(с</a:t>
            </a:r>
            <a:r>
              <a:rPr sz="700" spc="-4" dirty="0">
                <a:solidFill>
                  <a:srgbClr val="231F20"/>
                </a:solidFill>
                <a:latin typeface="Montserrat ExtraBold" panose="00000900000000000000" pitchFamily="2" charset="-52"/>
                <a:cs typeface="Franklin Gothic Medium"/>
              </a:rPr>
              <a:t> </a:t>
            </a:r>
            <a:r>
              <a:rPr sz="700" spc="-7" dirty="0">
                <a:solidFill>
                  <a:srgbClr val="231F20"/>
                </a:solidFill>
                <a:latin typeface="Montserrat ExtraBold" panose="00000900000000000000" pitchFamily="2" charset="-52"/>
                <a:cs typeface="Franklin Gothic Medium"/>
              </a:rPr>
              <a:t>крышкой</a:t>
            </a:r>
            <a:r>
              <a:rPr sz="700" spc="-4" dirty="0">
                <a:solidFill>
                  <a:srgbClr val="231F20"/>
                </a:solidFill>
                <a:latin typeface="Montserrat ExtraBold" panose="00000900000000000000" pitchFamily="2" charset="-52"/>
                <a:cs typeface="Franklin Gothic Medium"/>
              </a:rPr>
              <a:t> и</a:t>
            </a:r>
            <a:r>
              <a:rPr sz="700" dirty="0">
                <a:solidFill>
                  <a:srgbClr val="231F20"/>
                </a:solidFill>
                <a:latin typeface="Montserrat ExtraBold" panose="00000900000000000000" pitchFamily="2" charset="-52"/>
                <a:cs typeface="Franklin Gothic Medium"/>
              </a:rPr>
              <a:t> на</a:t>
            </a:r>
            <a:r>
              <a:rPr sz="700" spc="-4" dirty="0">
                <a:solidFill>
                  <a:srgbClr val="231F20"/>
                </a:solidFill>
                <a:latin typeface="Montserrat ExtraBold" panose="00000900000000000000" pitchFamily="2" charset="-52"/>
                <a:cs typeface="Franklin Gothic Medium"/>
              </a:rPr>
              <a:t> </a:t>
            </a:r>
            <a:r>
              <a:rPr sz="700" dirty="0">
                <a:solidFill>
                  <a:srgbClr val="231F20"/>
                </a:solidFill>
                <a:latin typeface="Montserrat ExtraBold" panose="00000900000000000000" pitchFamily="2" charset="-52"/>
                <a:cs typeface="Franklin Gothic Medium"/>
              </a:rPr>
              <a:t>колесах)</a:t>
            </a:r>
            <a:endParaRPr sz="700" dirty="0">
              <a:latin typeface="Montserrat ExtraBold" panose="00000900000000000000" pitchFamily="2" charset="-52"/>
              <a:cs typeface="Franklin Gothic Medium"/>
            </a:endParaRPr>
          </a:p>
        </p:txBody>
      </p:sp>
      <p:sp>
        <p:nvSpPr>
          <p:cNvPr id="40" name="object 27">
            <a:extLst>
              <a:ext uri="{FF2B5EF4-FFF2-40B4-BE49-F238E27FC236}">
                <a16:creationId xmlns:a16="http://schemas.microsoft.com/office/drawing/2014/main" xmlns="" id="{C338A535-81B2-4074-9A57-63D579F44991}"/>
              </a:ext>
            </a:extLst>
          </p:cNvPr>
          <p:cNvSpPr txBox="1"/>
          <p:nvPr/>
        </p:nvSpPr>
        <p:spPr>
          <a:xfrm>
            <a:off x="433875" y="2704379"/>
            <a:ext cx="2229950" cy="119928"/>
          </a:xfrm>
          <a:prstGeom prst="rect">
            <a:avLst/>
          </a:prstGeom>
        </p:spPr>
        <p:txBody>
          <a:bodyPr vert="horz" wrap="square" lIns="0" tIns="12088" rIns="0" bIns="0" rtlCol="0">
            <a:spAutoFit/>
          </a:bodyPr>
          <a:lstStyle/>
          <a:p>
            <a:pPr marL="8954" algn="ctr">
              <a:spcBef>
                <a:spcPts val="95"/>
              </a:spcBef>
            </a:pPr>
            <a:r>
              <a:rPr lang="ru-RU" sz="700" spc="-7" dirty="0">
                <a:solidFill>
                  <a:srgbClr val="231F20"/>
                </a:solidFill>
                <a:latin typeface="Montserrat ExtraBold" panose="00000900000000000000" pitchFamily="2" charset="-52"/>
                <a:cs typeface="Franklin Gothic Medium"/>
              </a:rPr>
              <a:t>СТАНЦИЯ</a:t>
            </a:r>
            <a:r>
              <a:rPr lang="ru-RU" sz="700" spc="-4" dirty="0">
                <a:solidFill>
                  <a:srgbClr val="231F20"/>
                </a:solidFill>
                <a:latin typeface="Montserrat ExtraBold" panose="00000900000000000000" pitchFamily="2" charset="-52"/>
                <a:cs typeface="Franklin Gothic Medium"/>
              </a:rPr>
              <a:t> РАЗДЕЛЬНОГО </a:t>
            </a:r>
            <a:r>
              <a:rPr lang="ru-RU" sz="700" spc="-18" dirty="0">
                <a:solidFill>
                  <a:srgbClr val="231F20"/>
                </a:solidFill>
                <a:latin typeface="Montserrat ExtraBold" panose="00000900000000000000" pitchFamily="2" charset="-52"/>
                <a:cs typeface="Franklin Gothic Medium"/>
              </a:rPr>
              <a:t>СБОРА</a:t>
            </a:r>
            <a:r>
              <a:rPr lang="ru-RU" sz="700" spc="-4" dirty="0">
                <a:solidFill>
                  <a:srgbClr val="231F20"/>
                </a:solidFill>
                <a:latin typeface="Montserrat ExtraBold" panose="00000900000000000000" pitchFamily="2" charset="-52"/>
                <a:cs typeface="Franklin Gothic Medium"/>
              </a:rPr>
              <a:t> </a:t>
            </a:r>
            <a:r>
              <a:rPr lang="ru-RU" sz="700" spc="-11" dirty="0">
                <a:solidFill>
                  <a:srgbClr val="231F20"/>
                </a:solidFill>
                <a:latin typeface="Montserrat ExtraBold" panose="00000900000000000000" pitchFamily="2" charset="-52"/>
                <a:cs typeface="Franklin Gothic Medium"/>
              </a:rPr>
              <a:t>МУСОРА</a:t>
            </a:r>
            <a:endParaRPr sz="700" dirty="0">
              <a:latin typeface="Montserrat ExtraBold" panose="00000900000000000000" pitchFamily="2" charset="-52"/>
              <a:cs typeface="Franklin Gothic Medium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AF29750B-51A4-4785-92C5-ED044D20B17E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8211" t="25982" r="17733" b="7842"/>
          <a:stretch/>
        </p:blipFill>
        <p:spPr>
          <a:xfrm>
            <a:off x="433874" y="992585"/>
            <a:ext cx="2192113" cy="1699563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440E1262-11A1-4E2F-A0EE-693DDE782EA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418653" y="1000959"/>
            <a:ext cx="1483903" cy="1584507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xmlns="" id="{52742AB3-FD98-4A13-8AA2-E168C71A8255}"/>
              </a:ext>
            </a:extLst>
          </p:cNvPr>
          <p:cNvSpPr txBox="1"/>
          <p:nvPr/>
        </p:nvSpPr>
        <p:spPr>
          <a:xfrm>
            <a:off x="2658828" y="2534799"/>
            <a:ext cx="2886074" cy="3421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959"/>
              </a:lnSpc>
              <a:spcBef>
                <a:spcPts val="95"/>
              </a:spcBef>
            </a:pPr>
            <a:r>
              <a:rPr lang="ru-RU" sz="700" spc="7" dirty="0">
                <a:solidFill>
                  <a:srgbClr val="231F20"/>
                </a:solidFill>
                <a:latin typeface="Montserrat ExtraBold" panose="00000900000000000000" pitchFamily="2" charset="-52"/>
                <a:cs typeface="Franklin Gothic Medium"/>
              </a:rPr>
              <a:t>КОНТЕЙНЕР</a:t>
            </a:r>
            <a:r>
              <a:rPr lang="ru-RU" sz="700" spc="-7" dirty="0">
                <a:solidFill>
                  <a:srgbClr val="231F20"/>
                </a:solidFill>
                <a:latin typeface="Montserrat ExtraBold" panose="00000900000000000000" pitchFamily="2" charset="-52"/>
                <a:cs typeface="Franklin Gothic Medium"/>
              </a:rPr>
              <a:t> </a:t>
            </a:r>
            <a:r>
              <a:rPr lang="ru-RU" sz="700" spc="11" dirty="0">
                <a:solidFill>
                  <a:srgbClr val="231F20"/>
                </a:solidFill>
                <a:latin typeface="Montserrat ExtraBold" panose="00000900000000000000" pitchFamily="2" charset="-52"/>
                <a:cs typeface="Franklin Gothic Medium"/>
              </a:rPr>
              <a:t>ДЛЯ</a:t>
            </a:r>
            <a:r>
              <a:rPr lang="ru-RU" sz="700" spc="-4" dirty="0">
                <a:solidFill>
                  <a:srgbClr val="231F20"/>
                </a:solidFill>
                <a:latin typeface="Montserrat ExtraBold" panose="00000900000000000000" pitchFamily="2" charset="-52"/>
                <a:cs typeface="Franklin Gothic Medium"/>
              </a:rPr>
              <a:t> </a:t>
            </a:r>
            <a:r>
              <a:rPr lang="ru-RU" sz="700" spc="4" dirty="0">
                <a:solidFill>
                  <a:srgbClr val="231F20"/>
                </a:solidFill>
                <a:latin typeface="Montserrat ExtraBold" panose="00000900000000000000" pitchFamily="2" charset="-52"/>
                <a:cs typeface="Franklin Gothic Medium"/>
              </a:rPr>
              <a:t>ТБО</a:t>
            </a:r>
            <a:endParaRPr lang="ru-RU" sz="700" dirty="0">
              <a:latin typeface="Montserrat ExtraBold" panose="00000900000000000000" pitchFamily="2" charset="-52"/>
              <a:cs typeface="Franklin Gothic Medium"/>
            </a:endParaRPr>
          </a:p>
          <a:p>
            <a:pPr algn="ctr">
              <a:lnSpc>
                <a:spcPts val="959"/>
              </a:lnSpc>
            </a:pPr>
            <a:r>
              <a:rPr lang="ru-RU" sz="700" spc="7" dirty="0">
                <a:solidFill>
                  <a:srgbClr val="231F20"/>
                </a:solidFill>
                <a:latin typeface="Montserrat ExtraBold" panose="00000900000000000000" pitchFamily="2" charset="-52"/>
                <a:cs typeface="Franklin Gothic Medium"/>
              </a:rPr>
              <a:t>(с</a:t>
            </a:r>
            <a:r>
              <a:rPr lang="ru-RU" sz="700" spc="-4" dirty="0">
                <a:solidFill>
                  <a:srgbClr val="231F20"/>
                </a:solidFill>
                <a:latin typeface="Montserrat ExtraBold" panose="00000900000000000000" pitchFamily="2" charset="-52"/>
                <a:cs typeface="Franklin Gothic Medium"/>
              </a:rPr>
              <a:t> </a:t>
            </a:r>
            <a:r>
              <a:rPr lang="ru-RU" sz="700" spc="-7" dirty="0">
                <a:solidFill>
                  <a:srgbClr val="231F20"/>
                </a:solidFill>
                <a:latin typeface="Montserrat ExtraBold" panose="00000900000000000000" pitchFamily="2" charset="-52"/>
                <a:cs typeface="Franklin Gothic Medium"/>
              </a:rPr>
              <a:t>крышкой</a:t>
            </a:r>
            <a:r>
              <a:rPr lang="ru-RU" sz="700" spc="-4" dirty="0">
                <a:solidFill>
                  <a:srgbClr val="231F20"/>
                </a:solidFill>
                <a:latin typeface="Montserrat ExtraBold" panose="00000900000000000000" pitchFamily="2" charset="-52"/>
                <a:cs typeface="Franklin Gothic Medium"/>
              </a:rPr>
              <a:t> и</a:t>
            </a:r>
            <a:r>
              <a:rPr lang="ru-RU" sz="700" dirty="0">
                <a:solidFill>
                  <a:srgbClr val="231F20"/>
                </a:solidFill>
                <a:latin typeface="Montserrat ExtraBold" panose="00000900000000000000" pitchFamily="2" charset="-52"/>
                <a:cs typeface="Franklin Gothic Medium"/>
              </a:rPr>
              <a:t> на</a:t>
            </a:r>
            <a:r>
              <a:rPr lang="ru-RU" sz="700" spc="-4" dirty="0">
                <a:solidFill>
                  <a:srgbClr val="231F20"/>
                </a:solidFill>
                <a:latin typeface="Montserrat ExtraBold" panose="00000900000000000000" pitchFamily="2" charset="-52"/>
                <a:cs typeface="Franklin Gothic Medium"/>
              </a:rPr>
              <a:t> </a:t>
            </a:r>
            <a:r>
              <a:rPr lang="ru-RU" sz="700" dirty="0">
                <a:solidFill>
                  <a:srgbClr val="231F20"/>
                </a:solidFill>
                <a:latin typeface="Montserrat ExtraBold" panose="00000900000000000000" pitchFamily="2" charset="-52"/>
                <a:cs typeface="Franklin Gothic Medium"/>
              </a:rPr>
              <a:t>колесах, </a:t>
            </a:r>
            <a:r>
              <a:rPr lang="ru-RU" sz="700" dirty="0" err="1">
                <a:solidFill>
                  <a:srgbClr val="231F20"/>
                </a:solidFill>
                <a:latin typeface="Montserrat ExtraBold" panose="00000900000000000000" pitchFamily="2" charset="-52"/>
                <a:cs typeface="Franklin Gothic Medium"/>
              </a:rPr>
              <a:t>цв</a:t>
            </a:r>
            <a:r>
              <a:rPr lang="ru-RU" sz="700" dirty="0">
                <a:solidFill>
                  <a:srgbClr val="231F20"/>
                </a:solidFill>
                <a:latin typeface="Montserrat ExtraBold" panose="00000900000000000000" pitchFamily="2" charset="-52"/>
                <a:cs typeface="Franklin Gothic Medium"/>
              </a:rPr>
              <a:t>. серый)</a:t>
            </a:r>
            <a:endParaRPr lang="ru-RU" sz="700" dirty="0">
              <a:latin typeface="Montserrat ExtraBold" panose="00000900000000000000" pitchFamily="2" charset="-52"/>
              <a:cs typeface="Franklin Gothic Medium"/>
            </a:endParaRPr>
          </a:p>
        </p:txBody>
      </p:sp>
    </p:spTree>
    <p:extLst>
      <p:ext uri="{BB962C8B-B14F-4D97-AF65-F5344CB8AC3E}">
        <p14:creationId xmlns:p14="http://schemas.microsoft.com/office/powerpoint/2010/main" val="427730189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object 2">
            <a:extLst>
              <a:ext uri="{FF2B5EF4-FFF2-40B4-BE49-F238E27FC236}">
                <a16:creationId xmlns:a16="http://schemas.microsoft.com/office/drawing/2014/main" xmlns="" id="{DE55ECCD-EEF9-470B-8F0D-C20E087BB717}"/>
              </a:ext>
            </a:extLst>
          </p:cNvPr>
          <p:cNvSpPr/>
          <p:nvPr/>
        </p:nvSpPr>
        <p:spPr>
          <a:xfrm>
            <a:off x="-15929" y="6904794"/>
            <a:ext cx="5353366" cy="196481"/>
          </a:xfrm>
          <a:custGeom>
            <a:avLst/>
            <a:gdLst/>
            <a:ahLst/>
            <a:cxnLst/>
            <a:rect l="l" t="t" r="r" b="b"/>
            <a:pathLst>
              <a:path w="7200265" h="186054">
                <a:moveTo>
                  <a:pt x="7200000" y="0"/>
                </a:moveTo>
                <a:lnTo>
                  <a:pt x="0" y="0"/>
                </a:lnTo>
                <a:lnTo>
                  <a:pt x="0" y="185591"/>
                </a:lnTo>
                <a:lnTo>
                  <a:pt x="7200000" y="185591"/>
                </a:lnTo>
                <a:lnTo>
                  <a:pt x="7200000" y="0"/>
                </a:lnTo>
                <a:close/>
              </a:path>
            </a:pathLst>
          </a:custGeom>
          <a:gradFill>
            <a:gsLst>
              <a:gs pos="0">
                <a:schemeClr val="bg1">
                  <a:lumMod val="85000"/>
                </a:schemeClr>
              </a:gs>
              <a:gs pos="40000">
                <a:schemeClr val="bg1"/>
              </a:gs>
              <a:gs pos="100000">
                <a:schemeClr val="bg1">
                  <a:lumMod val="85000"/>
                </a:schemeClr>
              </a:gs>
            </a:gsLst>
            <a:path path="circle">
              <a:fillToRect l="50000" t="130000" r="50000" b="-30000"/>
            </a:path>
          </a:gradFill>
        </p:spPr>
        <p:txBody>
          <a:bodyPr wrap="square" lIns="0" tIns="0" rIns="0" bIns="0" rtlCol="0"/>
          <a:lstStyle/>
          <a:p>
            <a:endParaRPr lang="ru-RU" sz="895"/>
          </a:p>
        </p:txBody>
      </p:sp>
      <p:sp>
        <p:nvSpPr>
          <p:cNvPr id="2" name="object 2"/>
          <p:cNvSpPr/>
          <p:nvPr/>
        </p:nvSpPr>
        <p:spPr>
          <a:xfrm>
            <a:off x="-6143" y="7101275"/>
            <a:ext cx="5333793" cy="236026"/>
          </a:xfrm>
          <a:custGeom>
            <a:avLst/>
            <a:gdLst/>
            <a:ahLst/>
            <a:cxnLst/>
            <a:rect l="l" t="t" r="r" b="b"/>
            <a:pathLst>
              <a:path w="7200265" h="186054">
                <a:moveTo>
                  <a:pt x="7200000" y="0"/>
                </a:moveTo>
                <a:lnTo>
                  <a:pt x="0" y="0"/>
                </a:lnTo>
                <a:lnTo>
                  <a:pt x="0" y="185591"/>
                </a:lnTo>
                <a:lnTo>
                  <a:pt x="7200000" y="185591"/>
                </a:lnTo>
                <a:lnTo>
                  <a:pt x="7200000" y="0"/>
                </a:lnTo>
                <a:close/>
              </a:path>
            </a:pathLst>
          </a:custGeom>
          <a:gradFill flip="none" rotWithShape="1">
            <a:gsLst>
              <a:gs pos="0">
                <a:srgbClr val="013BBB"/>
              </a:gs>
              <a:gs pos="50000">
                <a:srgbClr val="0165B6"/>
              </a:gs>
              <a:gs pos="100000">
                <a:srgbClr val="012C89"/>
              </a:gs>
            </a:gsLst>
            <a:path path="circle">
              <a:fillToRect l="50000" t="130000" r="50000" b="-30000"/>
            </a:path>
            <a:tileRect/>
          </a:gradFill>
        </p:spPr>
        <p:txBody>
          <a:bodyPr wrap="square" lIns="0" tIns="0" rIns="0" bIns="0" rtlCol="0"/>
          <a:lstStyle/>
          <a:p>
            <a:endParaRPr lang="ru-RU" sz="895"/>
          </a:p>
        </p:txBody>
      </p:sp>
      <p:pic>
        <p:nvPicPr>
          <p:cNvPr id="7" name="object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-9993" y="-3017"/>
            <a:ext cx="5337643" cy="901662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418882" y="340414"/>
            <a:ext cx="3232350" cy="214799"/>
          </a:xfrm>
          <a:prstGeom prst="rect">
            <a:avLst/>
          </a:prstGeom>
        </p:spPr>
        <p:txBody>
          <a:bodyPr vert="horz" wrap="square" lIns="0" tIns="8506" rIns="0" bIns="0" rtlCol="0">
            <a:spAutoFit/>
          </a:bodyPr>
          <a:lstStyle/>
          <a:p>
            <a:pPr marR="3581">
              <a:spcBef>
                <a:spcPts val="67"/>
              </a:spcBef>
            </a:pPr>
            <a:r>
              <a:rPr lang="ru-RU" sz="1340" b="1" dirty="0">
                <a:solidFill>
                  <a:srgbClr val="FFFFFF"/>
                </a:solidFill>
                <a:latin typeface="Montserrat ExtraLight" panose="00000300000000000000" pitchFamily="2" charset="-52"/>
                <a:cs typeface="Times New Roman"/>
              </a:rPr>
              <a:t>УСЛУГИ РАБОЧЕЙ СИЛЫ</a:t>
            </a:r>
            <a:endParaRPr lang="ru-RU" sz="1340" dirty="0">
              <a:latin typeface="Montserrat ExtraLight" panose="00000300000000000000" pitchFamily="2" charset="-52"/>
              <a:cs typeface="Times New Roman"/>
            </a:endParaRPr>
          </a:p>
        </p:txBody>
      </p:sp>
      <p:grpSp>
        <p:nvGrpSpPr>
          <p:cNvPr id="9" name="object 9"/>
          <p:cNvGrpSpPr/>
          <p:nvPr/>
        </p:nvGrpSpPr>
        <p:grpSpPr>
          <a:xfrm flipH="1">
            <a:off x="3616087" y="-2578"/>
            <a:ext cx="1711564" cy="953157"/>
            <a:chOff x="179999" y="328582"/>
            <a:chExt cx="2427605" cy="1351915"/>
          </a:xfrm>
        </p:grpSpPr>
        <p:sp>
          <p:nvSpPr>
            <p:cNvPr id="10" name="object 10"/>
            <p:cNvSpPr/>
            <p:nvPr/>
          </p:nvSpPr>
          <p:spPr>
            <a:xfrm>
              <a:off x="179999" y="328582"/>
              <a:ext cx="2427605" cy="1351915"/>
            </a:xfrm>
            <a:custGeom>
              <a:avLst/>
              <a:gdLst/>
              <a:ahLst/>
              <a:cxnLst/>
              <a:rect l="l" t="t" r="r" b="b"/>
              <a:pathLst>
                <a:path w="2427605" h="1351914">
                  <a:moveTo>
                    <a:pt x="2427037" y="0"/>
                  </a:moveTo>
                  <a:lnTo>
                    <a:pt x="0" y="0"/>
                  </a:lnTo>
                  <a:lnTo>
                    <a:pt x="0" y="1351832"/>
                  </a:lnTo>
                  <a:lnTo>
                    <a:pt x="1081403" y="1351832"/>
                  </a:lnTo>
                  <a:lnTo>
                    <a:pt x="2427037" y="0"/>
                  </a:lnTo>
                  <a:close/>
                </a:path>
              </a:pathLst>
            </a:custGeom>
            <a:solidFill>
              <a:srgbClr val="BCBEC0"/>
            </a:solidFill>
          </p:spPr>
          <p:txBody>
            <a:bodyPr wrap="square" lIns="0" tIns="0" rIns="0" bIns="0" rtlCol="0"/>
            <a:lstStyle/>
            <a:p>
              <a:endParaRPr sz="895" dirty="0"/>
            </a:p>
          </p:txBody>
        </p:sp>
        <p:sp>
          <p:nvSpPr>
            <p:cNvPr id="11" name="object 11"/>
            <p:cNvSpPr/>
            <p:nvPr/>
          </p:nvSpPr>
          <p:spPr>
            <a:xfrm>
              <a:off x="179999" y="328582"/>
              <a:ext cx="2327910" cy="1278255"/>
            </a:xfrm>
            <a:custGeom>
              <a:avLst/>
              <a:gdLst/>
              <a:ahLst/>
              <a:cxnLst/>
              <a:rect l="l" t="t" r="r" b="b"/>
              <a:pathLst>
                <a:path w="2327910" h="1278255">
                  <a:moveTo>
                    <a:pt x="2327789" y="0"/>
                  </a:moveTo>
                  <a:lnTo>
                    <a:pt x="0" y="0"/>
                  </a:lnTo>
                  <a:lnTo>
                    <a:pt x="0" y="1278248"/>
                  </a:lnTo>
                  <a:lnTo>
                    <a:pt x="1052435" y="1278248"/>
                  </a:lnTo>
                  <a:lnTo>
                    <a:pt x="232778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895"/>
            </a:p>
          </p:txBody>
        </p:sp>
      </p:grpSp>
      <p:sp>
        <p:nvSpPr>
          <p:cNvPr id="16" name="object 2">
            <a:extLst>
              <a:ext uri="{FF2B5EF4-FFF2-40B4-BE49-F238E27FC236}">
                <a16:creationId xmlns:a16="http://schemas.microsoft.com/office/drawing/2014/main" xmlns="" id="{BBB9E1D5-A86E-49AC-BF5A-23F251BF0C7C}"/>
              </a:ext>
            </a:extLst>
          </p:cNvPr>
          <p:cNvSpPr/>
          <p:nvPr/>
        </p:nvSpPr>
        <p:spPr>
          <a:xfrm>
            <a:off x="-6143" y="7317821"/>
            <a:ext cx="5333793" cy="241854"/>
          </a:xfrm>
          <a:custGeom>
            <a:avLst/>
            <a:gdLst/>
            <a:ahLst/>
            <a:cxnLst/>
            <a:rect l="l" t="t" r="r" b="b"/>
            <a:pathLst>
              <a:path w="7200265" h="186054">
                <a:moveTo>
                  <a:pt x="7200000" y="0"/>
                </a:moveTo>
                <a:lnTo>
                  <a:pt x="0" y="0"/>
                </a:lnTo>
                <a:lnTo>
                  <a:pt x="0" y="185591"/>
                </a:lnTo>
                <a:lnTo>
                  <a:pt x="7200000" y="185591"/>
                </a:lnTo>
                <a:lnTo>
                  <a:pt x="7200000" y="0"/>
                </a:lnTo>
                <a:close/>
              </a:path>
            </a:pathLst>
          </a:custGeom>
          <a:gradFill>
            <a:gsLst>
              <a:gs pos="0">
                <a:srgbClr val="C00000"/>
              </a:gs>
              <a:gs pos="60000">
                <a:srgbClr val="FF1919"/>
              </a:gs>
              <a:gs pos="100000">
                <a:srgbClr val="C00000"/>
              </a:gs>
            </a:gsLst>
            <a:path path="circle">
              <a:fillToRect l="50000" t="130000" r="50000" b="-30000"/>
            </a:path>
          </a:gradFill>
        </p:spPr>
        <p:txBody>
          <a:bodyPr wrap="square" lIns="0" tIns="0" rIns="0" bIns="0" rtlCol="0"/>
          <a:lstStyle/>
          <a:p>
            <a:endParaRPr lang="ru-RU" sz="895"/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585257FC-8608-447D-9DD1-57603E1CA4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4524214" y="101102"/>
            <a:ext cx="643524" cy="693429"/>
          </a:xfrm>
          <a:prstGeom prst="rect">
            <a:avLst/>
          </a:prstGeom>
        </p:spPr>
      </p:pic>
      <p:grpSp>
        <p:nvGrpSpPr>
          <p:cNvPr id="21" name="object 9">
            <a:extLst>
              <a:ext uri="{FF2B5EF4-FFF2-40B4-BE49-F238E27FC236}">
                <a16:creationId xmlns:a16="http://schemas.microsoft.com/office/drawing/2014/main" xmlns="" id="{3DBA8D8C-D0B2-43A0-B030-EBAF2C333C3D}"/>
              </a:ext>
            </a:extLst>
          </p:cNvPr>
          <p:cNvGrpSpPr/>
          <p:nvPr/>
        </p:nvGrpSpPr>
        <p:grpSpPr>
          <a:xfrm flipH="1" flipV="1">
            <a:off x="4060657" y="6860723"/>
            <a:ext cx="1717500" cy="953156"/>
            <a:chOff x="179999" y="328582"/>
            <a:chExt cx="2427605" cy="1351915"/>
          </a:xfrm>
        </p:grpSpPr>
        <p:sp>
          <p:nvSpPr>
            <p:cNvPr id="23" name="object 10">
              <a:extLst>
                <a:ext uri="{FF2B5EF4-FFF2-40B4-BE49-F238E27FC236}">
                  <a16:creationId xmlns:a16="http://schemas.microsoft.com/office/drawing/2014/main" xmlns="" id="{A5050AE5-EA7E-45A2-9A21-53D0B1D2D38B}"/>
                </a:ext>
              </a:extLst>
            </p:cNvPr>
            <p:cNvSpPr/>
            <p:nvPr/>
          </p:nvSpPr>
          <p:spPr>
            <a:xfrm>
              <a:off x="179999" y="328582"/>
              <a:ext cx="2427605" cy="1351915"/>
            </a:xfrm>
            <a:custGeom>
              <a:avLst/>
              <a:gdLst/>
              <a:ahLst/>
              <a:cxnLst/>
              <a:rect l="l" t="t" r="r" b="b"/>
              <a:pathLst>
                <a:path w="2427605" h="1351914">
                  <a:moveTo>
                    <a:pt x="2427037" y="0"/>
                  </a:moveTo>
                  <a:lnTo>
                    <a:pt x="0" y="0"/>
                  </a:lnTo>
                  <a:lnTo>
                    <a:pt x="0" y="1351832"/>
                  </a:lnTo>
                  <a:lnTo>
                    <a:pt x="1081403" y="1351832"/>
                  </a:lnTo>
                  <a:lnTo>
                    <a:pt x="2427037" y="0"/>
                  </a:lnTo>
                  <a:close/>
                </a:path>
              </a:pathLst>
            </a:custGeom>
            <a:solidFill>
              <a:srgbClr val="BCBEC0"/>
            </a:solidFill>
          </p:spPr>
          <p:txBody>
            <a:bodyPr wrap="square" lIns="0" tIns="0" rIns="0" bIns="0" rtlCol="0"/>
            <a:lstStyle/>
            <a:p>
              <a:endParaRPr sz="895" dirty="0"/>
            </a:p>
          </p:txBody>
        </p:sp>
        <p:sp>
          <p:nvSpPr>
            <p:cNvPr id="25" name="object 11">
              <a:extLst>
                <a:ext uri="{FF2B5EF4-FFF2-40B4-BE49-F238E27FC236}">
                  <a16:creationId xmlns:a16="http://schemas.microsoft.com/office/drawing/2014/main" xmlns="" id="{43D60365-723B-4D78-A594-F4BC8C88E7F9}"/>
                </a:ext>
              </a:extLst>
            </p:cNvPr>
            <p:cNvSpPr/>
            <p:nvPr/>
          </p:nvSpPr>
          <p:spPr>
            <a:xfrm>
              <a:off x="179999" y="328582"/>
              <a:ext cx="2327910" cy="1278255"/>
            </a:xfrm>
            <a:custGeom>
              <a:avLst/>
              <a:gdLst/>
              <a:ahLst/>
              <a:cxnLst/>
              <a:rect l="l" t="t" r="r" b="b"/>
              <a:pathLst>
                <a:path w="2327910" h="1278255">
                  <a:moveTo>
                    <a:pt x="2327789" y="0"/>
                  </a:moveTo>
                  <a:lnTo>
                    <a:pt x="0" y="0"/>
                  </a:lnTo>
                  <a:lnTo>
                    <a:pt x="0" y="1278248"/>
                  </a:lnTo>
                  <a:lnTo>
                    <a:pt x="1052435" y="1278248"/>
                  </a:lnTo>
                  <a:lnTo>
                    <a:pt x="232778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895" dirty="0"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4854075" y="7237806"/>
            <a:ext cx="311596" cy="160039"/>
          </a:xfrm>
          <a:prstGeom prst="rect">
            <a:avLst/>
          </a:prstGeom>
        </p:spPr>
        <p:txBody>
          <a:bodyPr vert="horz" wrap="square" lIns="0" tIns="8059" rIns="0" bIns="0" rtlCol="0">
            <a:spAutoFit/>
          </a:bodyPr>
          <a:lstStyle/>
          <a:p>
            <a:pPr algn="ctr">
              <a:spcBef>
                <a:spcPts val="63"/>
              </a:spcBef>
            </a:pPr>
            <a:r>
              <a:rPr lang="ru-RU" sz="987" spc="-11" dirty="0">
                <a:solidFill>
                  <a:srgbClr val="231F20"/>
                </a:solidFill>
                <a:latin typeface="Montserrat ExtraBold" panose="00000900000000000000" pitchFamily="2" charset="-52"/>
                <a:cs typeface="Franklin Gothic Medium"/>
              </a:rPr>
              <a:t>19</a:t>
            </a:r>
            <a:endParaRPr sz="987" dirty="0">
              <a:latin typeface="Montserrat ExtraBold" panose="00000900000000000000" pitchFamily="2" charset="-52"/>
              <a:cs typeface="Franklin Gothic Medium"/>
            </a:endParaRPr>
          </a:p>
        </p:txBody>
      </p:sp>
      <p:pic>
        <p:nvPicPr>
          <p:cNvPr id="22" name="object 12">
            <a:extLst>
              <a:ext uri="{FF2B5EF4-FFF2-40B4-BE49-F238E27FC236}">
                <a16:creationId xmlns:a16="http://schemas.microsoft.com/office/drawing/2014/main" xmlns="" id="{930DF720-0DE8-41DF-B764-2F01C8CAA917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05164" y="1737278"/>
            <a:ext cx="2090833" cy="2090833"/>
          </a:xfrm>
          <a:prstGeom prst="rect">
            <a:avLst/>
          </a:prstGeom>
        </p:spPr>
      </p:pic>
      <p:pic>
        <p:nvPicPr>
          <p:cNvPr id="24" name="object 13">
            <a:extLst>
              <a:ext uri="{FF2B5EF4-FFF2-40B4-BE49-F238E27FC236}">
                <a16:creationId xmlns:a16="http://schemas.microsoft.com/office/drawing/2014/main" xmlns="" id="{3BD44739-F09B-46C7-AFB4-77322A697CDD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968625" y="1737277"/>
            <a:ext cx="2098092" cy="2090854"/>
          </a:xfrm>
          <a:prstGeom prst="rect">
            <a:avLst/>
          </a:prstGeom>
        </p:spPr>
      </p:pic>
      <p:pic>
        <p:nvPicPr>
          <p:cNvPr id="26" name="object 14">
            <a:extLst>
              <a:ext uri="{FF2B5EF4-FFF2-40B4-BE49-F238E27FC236}">
                <a16:creationId xmlns:a16="http://schemas.microsoft.com/office/drawing/2014/main" xmlns="" id="{9087BDEB-E763-4627-9012-8C799399EB8E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697909" y="3991182"/>
            <a:ext cx="2098092" cy="2090854"/>
          </a:xfrm>
          <a:prstGeom prst="rect">
            <a:avLst/>
          </a:prstGeom>
        </p:spPr>
      </p:pic>
      <p:pic>
        <p:nvPicPr>
          <p:cNvPr id="27" name="object 15">
            <a:extLst>
              <a:ext uri="{FF2B5EF4-FFF2-40B4-BE49-F238E27FC236}">
                <a16:creationId xmlns:a16="http://schemas.microsoft.com/office/drawing/2014/main" xmlns="" id="{37F5749F-046A-4E7D-B7E5-9DE2EF6B65A4}"/>
              </a:ext>
            </a:extLst>
          </p:cNvPr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2968623" y="3991206"/>
            <a:ext cx="2090833" cy="2076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48383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object 6">
            <a:extLst>
              <a:ext uri="{FF2B5EF4-FFF2-40B4-BE49-F238E27FC236}">
                <a16:creationId xmlns:a16="http://schemas.microsoft.com/office/drawing/2014/main" xmlns="" id="{63D09FB7-D9DE-4077-8645-BB4CFC57A319}"/>
              </a:ext>
            </a:extLst>
          </p:cNvPr>
          <p:cNvGrpSpPr/>
          <p:nvPr/>
        </p:nvGrpSpPr>
        <p:grpSpPr>
          <a:xfrm>
            <a:off x="-25716" y="656404"/>
            <a:ext cx="5429276" cy="6660433"/>
            <a:chOff x="179999" y="916562"/>
            <a:chExt cx="7200000" cy="9446860"/>
          </a:xfrm>
        </p:grpSpPr>
        <p:sp>
          <p:nvSpPr>
            <p:cNvPr id="30" name="object 7">
              <a:extLst>
                <a:ext uri="{FF2B5EF4-FFF2-40B4-BE49-F238E27FC236}">
                  <a16:creationId xmlns:a16="http://schemas.microsoft.com/office/drawing/2014/main" xmlns="" id="{A63E0B9D-EBF3-4AB8-896C-D435313F1772}"/>
                </a:ext>
              </a:extLst>
            </p:cNvPr>
            <p:cNvSpPr/>
            <p:nvPr/>
          </p:nvSpPr>
          <p:spPr>
            <a:xfrm>
              <a:off x="4243377" y="1798462"/>
              <a:ext cx="53340" cy="66040"/>
            </a:xfrm>
            <a:custGeom>
              <a:avLst/>
              <a:gdLst/>
              <a:ahLst/>
              <a:cxnLst/>
              <a:rect l="l" t="t" r="r" b="b"/>
              <a:pathLst>
                <a:path w="53339" h="66039">
                  <a:moveTo>
                    <a:pt x="46408" y="0"/>
                  </a:moveTo>
                  <a:lnTo>
                    <a:pt x="37524" y="1630"/>
                  </a:lnTo>
                  <a:lnTo>
                    <a:pt x="28292" y="12166"/>
                  </a:lnTo>
                  <a:lnTo>
                    <a:pt x="20960" y="24072"/>
                  </a:lnTo>
                  <a:lnTo>
                    <a:pt x="15644" y="31311"/>
                  </a:lnTo>
                  <a:lnTo>
                    <a:pt x="8240" y="40411"/>
                  </a:lnTo>
                  <a:lnTo>
                    <a:pt x="1955" y="49430"/>
                  </a:lnTo>
                  <a:lnTo>
                    <a:pt x="0" y="56425"/>
                  </a:lnTo>
                  <a:lnTo>
                    <a:pt x="8069" y="65681"/>
                  </a:lnTo>
                  <a:lnTo>
                    <a:pt x="19503" y="58398"/>
                  </a:lnTo>
                  <a:lnTo>
                    <a:pt x="30647" y="45426"/>
                  </a:lnTo>
                  <a:lnTo>
                    <a:pt x="37843" y="37619"/>
                  </a:lnTo>
                  <a:lnTo>
                    <a:pt x="45084" y="34249"/>
                  </a:lnTo>
                  <a:lnTo>
                    <a:pt x="50241" y="29960"/>
                  </a:lnTo>
                  <a:lnTo>
                    <a:pt x="52912" y="23798"/>
                  </a:lnTo>
                  <a:lnTo>
                    <a:pt x="52693" y="14806"/>
                  </a:lnTo>
                  <a:lnTo>
                    <a:pt x="46408" y="0"/>
                  </a:lnTo>
                  <a:close/>
                </a:path>
              </a:pathLst>
            </a:custGeom>
            <a:solidFill>
              <a:srgbClr val="E6E7E8"/>
            </a:solidFill>
          </p:spPr>
          <p:txBody>
            <a:bodyPr wrap="square" lIns="0" tIns="0" rIns="0" bIns="0" rtlCol="0"/>
            <a:lstStyle/>
            <a:p>
              <a:endParaRPr sz="895"/>
            </a:p>
          </p:txBody>
        </p:sp>
        <p:pic>
          <p:nvPicPr>
            <p:cNvPr id="31" name="object 8">
              <a:extLst>
                <a:ext uri="{FF2B5EF4-FFF2-40B4-BE49-F238E27FC236}">
                  <a16:creationId xmlns:a16="http://schemas.microsoft.com/office/drawing/2014/main" xmlns="" id="{66FFCF85-BE62-4EAE-B1BF-AE4F92FF53A6}"/>
                </a:ext>
              </a:extLst>
            </p:cNvPr>
            <p:cNvPicPr/>
            <p:nvPr/>
          </p:nvPicPr>
          <p:blipFill>
            <a:blip r:embed="rId2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179999" y="916562"/>
              <a:ext cx="7200000" cy="9446860"/>
            </a:xfrm>
            <a:prstGeom prst="rect">
              <a:avLst/>
            </a:prstGeom>
            <a:noFill/>
          </p:spPr>
        </p:pic>
      </p:grpSp>
      <p:sp>
        <p:nvSpPr>
          <p:cNvPr id="17" name="object 2">
            <a:extLst>
              <a:ext uri="{FF2B5EF4-FFF2-40B4-BE49-F238E27FC236}">
                <a16:creationId xmlns:a16="http://schemas.microsoft.com/office/drawing/2014/main" xmlns="" id="{DE55ECCD-EEF9-470B-8F0D-C20E087BB717}"/>
              </a:ext>
            </a:extLst>
          </p:cNvPr>
          <p:cNvSpPr/>
          <p:nvPr/>
        </p:nvSpPr>
        <p:spPr>
          <a:xfrm>
            <a:off x="-15929" y="6904794"/>
            <a:ext cx="5353366" cy="196481"/>
          </a:xfrm>
          <a:custGeom>
            <a:avLst/>
            <a:gdLst/>
            <a:ahLst/>
            <a:cxnLst/>
            <a:rect l="l" t="t" r="r" b="b"/>
            <a:pathLst>
              <a:path w="7200265" h="186054">
                <a:moveTo>
                  <a:pt x="7200000" y="0"/>
                </a:moveTo>
                <a:lnTo>
                  <a:pt x="0" y="0"/>
                </a:lnTo>
                <a:lnTo>
                  <a:pt x="0" y="185591"/>
                </a:lnTo>
                <a:lnTo>
                  <a:pt x="7200000" y="185591"/>
                </a:lnTo>
                <a:lnTo>
                  <a:pt x="7200000" y="0"/>
                </a:lnTo>
                <a:close/>
              </a:path>
            </a:pathLst>
          </a:custGeom>
          <a:gradFill>
            <a:gsLst>
              <a:gs pos="0">
                <a:schemeClr val="bg1">
                  <a:lumMod val="85000"/>
                </a:schemeClr>
              </a:gs>
              <a:gs pos="40000">
                <a:schemeClr val="bg1"/>
              </a:gs>
              <a:gs pos="100000">
                <a:schemeClr val="bg1">
                  <a:lumMod val="85000"/>
                </a:schemeClr>
              </a:gs>
            </a:gsLst>
            <a:path path="circle">
              <a:fillToRect l="50000" t="130000" r="50000" b="-30000"/>
            </a:path>
          </a:gradFill>
        </p:spPr>
        <p:txBody>
          <a:bodyPr wrap="square" lIns="0" tIns="0" rIns="0" bIns="0" rtlCol="0"/>
          <a:lstStyle/>
          <a:p>
            <a:endParaRPr lang="ru-RU" sz="895"/>
          </a:p>
        </p:txBody>
      </p:sp>
      <p:sp>
        <p:nvSpPr>
          <p:cNvPr id="2" name="object 2"/>
          <p:cNvSpPr/>
          <p:nvPr/>
        </p:nvSpPr>
        <p:spPr>
          <a:xfrm>
            <a:off x="-6143" y="7101275"/>
            <a:ext cx="5333793" cy="236026"/>
          </a:xfrm>
          <a:custGeom>
            <a:avLst/>
            <a:gdLst/>
            <a:ahLst/>
            <a:cxnLst/>
            <a:rect l="l" t="t" r="r" b="b"/>
            <a:pathLst>
              <a:path w="7200265" h="186054">
                <a:moveTo>
                  <a:pt x="7200000" y="0"/>
                </a:moveTo>
                <a:lnTo>
                  <a:pt x="0" y="0"/>
                </a:lnTo>
                <a:lnTo>
                  <a:pt x="0" y="185591"/>
                </a:lnTo>
                <a:lnTo>
                  <a:pt x="7200000" y="185591"/>
                </a:lnTo>
                <a:lnTo>
                  <a:pt x="7200000" y="0"/>
                </a:lnTo>
                <a:close/>
              </a:path>
            </a:pathLst>
          </a:custGeom>
          <a:gradFill flip="none" rotWithShape="1">
            <a:gsLst>
              <a:gs pos="0">
                <a:srgbClr val="013BBB"/>
              </a:gs>
              <a:gs pos="50000">
                <a:srgbClr val="0165B6"/>
              </a:gs>
              <a:gs pos="100000">
                <a:srgbClr val="012C89"/>
              </a:gs>
            </a:gsLst>
            <a:path path="circle">
              <a:fillToRect l="50000" t="130000" r="50000" b="-30000"/>
            </a:path>
            <a:tileRect/>
          </a:gradFill>
        </p:spPr>
        <p:txBody>
          <a:bodyPr wrap="square" lIns="0" tIns="0" rIns="0" bIns="0" rtlCol="0"/>
          <a:lstStyle/>
          <a:p>
            <a:endParaRPr lang="ru-RU" sz="895"/>
          </a:p>
        </p:txBody>
      </p:sp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-9993" y="-3017"/>
            <a:ext cx="5337643" cy="901662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901803" y="138536"/>
            <a:ext cx="4026531" cy="621577"/>
          </a:xfrm>
          <a:prstGeom prst="rect">
            <a:avLst/>
          </a:prstGeom>
        </p:spPr>
        <p:txBody>
          <a:bodyPr vert="horz" wrap="square" lIns="0" tIns="8506" rIns="0" bIns="0" rtlCol="0">
            <a:spAutoFit/>
          </a:bodyPr>
          <a:lstStyle/>
          <a:p>
            <a:pPr marR="3581" algn="r">
              <a:spcBef>
                <a:spcPts val="67"/>
              </a:spcBef>
            </a:pPr>
            <a:r>
              <a:rPr lang="ru-RU" sz="1300" b="1" dirty="0">
                <a:solidFill>
                  <a:srgbClr val="FFFFFF"/>
                </a:solidFill>
                <a:latin typeface="Montserrat ExtraLight" panose="00000300000000000000" pitchFamily="2" charset="-52"/>
                <a:cs typeface="Times New Roman"/>
              </a:rPr>
              <a:t>ДИСЛОКАЦИЯ</a:t>
            </a:r>
          </a:p>
          <a:p>
            <a:pPr marR="3581" algn="r">
              <a:spcBef>
                <a:spcPts val="67"/>
              </a:spcBef>
            </a:pPr>
            <a:r>
              <a:rPr lang="ru-RU" sz="1300" b="1" dirty="0">
                <a:solidFill>
                  <a:srgbClr val="FFFFFF"/>
                </a:solidFill>
                <a:latin typeface="Montserrat ExtraLight" panose="00000300000000000000" pitchFamily="2" charset="-52"/>
                <a:cs typeface="Times New Roman"/>
              </a:rPr>
              <a:t>УЧРЕЖДЕНИЙ УФСИН РОССИИ</a:t>
            </a:r>
            <a:br>
              <a:rPr lang="ru-RU" sz="1300" b="1" dirty="0">
                <a:solidFill>
                  <a:srgbClr val="FFFFFF"/>
                </a:solidFill>
                <a:latin typeface="Montserrat ExtraLight" panose="00000300000000000000" pitchFamily="2" charset="-52"/>
                <a:cs typeface="Times New Roman"/>
              </a:rPr>
            </a:br>
            <a:r>
              <a:rPr lang="ru-RU" sz="1300" b="1" dirty="0">
                <a:solidFill>
                  <a:srgbClr val="FFFFFF"/>
                </a:solidFill>
                <a:latin typeface="Montserrat ExtraLight" panose="00000300000000000000" pitchFamily="2" charset="-52"/>
                <a:cs typeface="Times New Roman"/>
              </a:rPr>
              <a:t>ПО РЕСПУБЛИКЕ САХА (ЯКУТИЯ)</a:t>
            </a:r>
          </a:p>
        </p:txBody>
      </p:sp>
      <p:grpSp>
        <p:nvGrpSpPr>
          <p:cNvPr id="9" name="object 9"/>
          <p:cNvGrpSpPr/>
          <p:nvPr/>
        </p:nvGrpSpPr>
        <p:grpSpPr>
          <a:xfrm>
            <a:off x="-9993" y="-2578"/>
            <a:ext cx="1711564" cy="953157"/>
            <a:chOff x="179999" y="328582"/>
            <a:chExt cx="2427605" cy="1351915"/>
          </a:xfrm>
        </p:grpSpPr>
        <p:sp>
          <p:nvSpPr>
            <p:cNvPr id="10" name="object 10"/>
            <p:cNvSpPr/>
            <p:nvPr/>
          </p:nvSpPr>
          <p:spPr>
            <a:xfrm>
              <a:off x="179999" y="328582"/>
              <a:ext cx="2427605" cy="1351915"/>
            </a:xfrm>
            <a:custGeom>
              <a:avLst/>
              <a:gdLst/>
              <a:ahLst/>
              <a:cxnLst/>
              <a:rect l="l" t="t" r="r" b="b"/>
              <a:pathLst>
                <a:path w="2427605" h="1351914">
                  <a:moveTo>
                    <a:pt x="2427037" y="0"/>
                  </a:moveTo>
                  <a:lnTo>
                    <a:pt x="0" y="0"/>
                  </a:lnTo>
                  <a:lnTo>
                    <a:pt x="0" y="1351832"/>
                  </a:lnTo>
                  <a:lnTo>
                    <a:pt x="1081403" y="1351832"/>
                  </a:lnTo>
                  <a:lnTo>
                    <a:pt x="2427037" y="0"/>
                  </a:lnTo>
                  <a:close/>
                </a:path>
              </a:pathLst>
            </a:custGeom>
            <a:solidFill>
              <a:srgbClr val="BCBEC0"/>
            </a:solidFill>
          </p:spPr>
          <p:txBody>
            <a:bodyPr wrap="square" lIns="0" tIns="0" rIns="0" bIns="0" rtlCol="0"/>
            <a:lstStyle/>
            <a:p>
              <a:endParaRPr sz="895" dirty="0"/>
            </a:p>
          </p:txBody>
        </p:sp>
        <p:sp>
          <p:nvSpPr>
            <p:cNvPr id="11" name="object 11"/>
            <p:cNvSpPr/>
            <p:nvPr/>
          </p:nvSpPr>
          <p:spPr>
            <a:xfrm>
              <a:off x="179999" y="328582"/>
              <a:ext cx="2327910" cy="1278255"/>
            </a:xfrm>
            <a:custGeom>
              <a:avLst/>
              <a:gdLst/>
              <a:ahLst/>
              <a:cxnLst/>
              <a:rect l="l" t="t" r="r" b="b"/>
              <a:pathLst>
                <a:path w="2327910" h="1278255">
                  <a:moveTo>
                    <a:pt x="2327789" y="0"/>
                  </a:moveTo>
                  <a:lnTo>
                    <a:pt x="0" y="0"/>
                  </a:lnTo>
                  <a:lnTo>
                    <a:pt x="0" y="1278248"/>
                  </a:lnTo>
                  <a:lnTo>
                    <a:pt x="1052435" y="1278248"/>
                  </a:lnTo>
                  <a:lnTo>
                    <a:pt x="232778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895"/>
            </a:p>
          </p:txBody>
        </p:sp>
      </p:grpSp>
      <p:sp>
        <p:nvSpPr>
          <p:cNvPr id="16" name="object 2">
            <a:extLst>
              <a:ext uri="{FF2B5EF4-FFF2-40B4-BE49-F238E27FC236}">
                <a16:creationId xmlns:a16="http://schemas.microsoft.com/office/drawing/2014/main" xmlns="" id="{BBB9E1D5-A86E-49AC-BF5A-23F251BF0C7C}"/>
              </a:ext>
            </a:extLst>
          </p:cNvPr>
          <p:cNvSpPr/>
          <p:nvPr/>
        </p:nvSpPr>
        <p:spPr>
          <a:xfrm>
            <a:off x="-6143" y="7317821"/>
            <a:ext cx="5333793" cy="250014"/>
          </a:xfrm>
          <a:custGeom>
            <a:avLst/>
            <a:gdLst/>
            <a:ahLst/>
            <a:cxnLst/>
            <a:rect l="l" t="t" r="r" b="b"/>
            <a:pathLst>
              <a:path w="7200265" h="186054">
                <a:moveTo>
                  <a:pt x="7200000" y="0"/>
                </a:moveTo>
                <a:lnTo>
                  <a:pt x="0" y="0"/>
                </a:lnTo>
                <a:lnTo>
                  <a:pt x="0" y="185591"/>
                </a:lnTo>
                <a:lnTo>
                  <a:pt x="7200000" y="185591"/>
                </a:lnTo>
                <a:lnTo>
                  <a:pt x="7200000" y="0"/>
                </a:lnTo>
                <a:close/>
              </a:path>
            </a:pathLst>
          </a:custGeom>
          <a:gradFill>
            <a:gsLst>
              <a:gs pos="0">
                <a:srgbClr val="C00000"/>
              </a:gs>
              <a:gs pos="60000">
                <a:srgbClr val="FF1919"/>
              </a:gs>
              <a:gs pos="100000">
                <a:srgbClr val="C00000"/>
              </a:gs>
            </a:gsLst>
            <a:path path="circle">
              <a:fillToRect l="50000" t="130000" r="50000" b="-30000"/>
            </a:path>
          </a:gradFill>
        </p:spPr>
        <p:txBody>
          <a:bodyPr wrap="square" lIns="0" tIns="0" rIns="0" bIns="0" rtlCol="0"/>
          <a:lstStyle/>
          <a:p>
            <a:endParaRPr lang="ru-RU" sz="895"/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585257FC-8608-447D-9DD1-57603E1CA4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5296" y="58573"/>
            <a:ext cx="643524" cy="693429"/>
          </a:xfrm>
          <a:prstGeom prst="rect">
            <a:avLst/>
          </a:prstGeom>
        </p:spPr>
      </p:pic>
      <p:grpSp>
        <p:nvGrpSpPr>
          <p:cNvPr id="21" name="object 9">
            <a:extLst>
              <a:ext uri="{FF2B5EF4-FFF2-40B4-BE49-F238E27FC236}">
                <a16:creationId xmlns:a16="http://schemas.microsoft.com/office/drawing/2014/main" xmlns="" id="{3DBA8D8C-D0B2-43A0-B030-EBAF2C333C3D}"/>
              </a:ext>
            </a:extLst>
          </p:cNvPr>
          <p:cNvGrpSpPr/>
          <p:nvPr/>
        </p:nvGrpSpPr>
        <p:grpSpPr>
          <a:xfrm flipV="1">
            <a:off x="-433721" y="6860723"/>
            <a:ext cx="1717500" cy="953156"/>
            <a:chOff x="179999" y="328582"/>
            <a:chExt cx="2427605" cy="1351915"/>
          </a:xfrm>
        </p:grpSpPr>
        <p:sp>
          <p:nvSpPr>
            <p:cNvPr id="23" name="object 10">
              <a:extLst>
                <a:ext uri="{FF2B5EF4-FFF2-40B4-BE49-F238E27FC236}">
                  <a16:creationId xmlns:a16="http://schemas.microsoft.com/office/drawing/2014/main" xmlns="" id="{A5050AE5-EA7E-45A2-9A21-53D0B1D2D38B}"/>
                </a:ext>
              </a:extLst>
            </p:cNvPr>
            <p:cNvSpPr/>
            <p:nvPr/>
          </p:nvSpPr>
          <p:spPr>
            <a:xfrm>
              <a:off x="179999" y="328582"/>
              <a:ext cx="2427605" cy="1351915"/>
            </a:xfrm>
            <a:custGeom>
              <a:avLst/>
              <a:gdLst/>
              <a:ahLst/>
              <a:cxnLst/>
              <a:rect l="l" t="t" r="r" b="b"/>
              <a:pathLst>
                <a:path w="2427605" h="1351914">
                  <a:moveTo>
                    <a:pt x="2427037" y="0"/>
                  </a:moveTo>
                  <a:lnTo>
                    <a:pt x="0" y="0"/>
                  </a:lnTo>
                  <a:lnTo>
                    <a:pt x="0" y="1351832"/>
                  </a:lnTo>
                  <a:lnTo>
                    <a:pt x="1081403" y="1351832"/>
                  </a:lnTo>
                  <a:lnTo>
                    <a:pt x="2427037" y="0"/>
                  </a:lnTo>
                  <a:close/>
                </a:path>
              </a:pathLst>
            </a:custGeom>
            <a:solidFill>
              <a:srgbClr val="BCBEC0"/>
            </a:solidFill>
          </p:spPr>
          <p:txBody>
            <a:bodyPr wrap="square" lIns="0" tIns="0" rIns="0" bIns="0" rtlCol="0"/>
            <a:lstStyle/>
            <a:p>
              <a:endParaRPr sz="895" dirty="0"/>
            </a:p>
          </p:txBody>
        </p:sp>
        <p:sp>
          <p:nvSpPr>
            <p:cNvPr id="25" name="object 11">
              <a:extLst>
                <a:ext uri="{FF2B5EF4-FFF2-40B4-BE49-F238E27FC236}">
                  <a16:creationId xmlns:a16="http://schemas.microsoft.com/office/drawing/2014/main" xmlns="" id="{43D60365-723B-4D78-A594-F4BC8C88E7F9}"/>
                </a:ext>
              </a:extLst>
            </p:cNvPr>
            <p:cNvSpPr/>
            <p:nvPr/>
          </p:nvSpPr>
          <p:spPr>
            <a:xfrm>
              <a:off x="179999" y="328582"/>
              <a:ext cx="2327910" cy="1278255"/>
            </a:xfrm>
            <a:custGeom>
              <a:avLst/>
              <a:gdLst/>
              <a:ahLst/>
              <a:cxnLst/>
              <a:rect l="l" t="t" r="r" b="b"/>
              <a:pathLst>
                <a:path w="2327910" h="1278255">
                  <a:moveTo>
                    <a:pt x="2327789" y="0"/>
                  </a:moveTo>
                  <a:lnTo>
                    <a:pt x="0" y="0"/>
                  </a:lnTo>
                  <a:lnTo>
                    <a:pt x="0" y="1278248"/>
                  </a:lnTo>
                  <a:lnTo>
                    <a:pt x="1052435" y="1278248"/>
                  </a:lnTo>
                  <a:lnTo>
                    <a:pt x="232778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895"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143367" y="7237804"/>
            <a:ext cx="311596" cy="160039"/>
          </a:xfrm>
          <a:prstGeom prst="rect">
            <a:avLst/>
          </a:prstGeom>
        </p:spPr>
        <p:txBody>
          <a:bodyPr vert="horz" wrap="square" lIns="0" tIns="8059" rIns="0" bIns="0" rtlCol="0">
            <a:spAutoFit/>
          </a:bodyPr>
          <a:lstStyle/>
          <a:p>
            <a:pPr algn="ctr">
              <a:spcBef>
                <a:spcPts val="63"/>
              </a:spcBef>
            </a:pPr>
            <a:r>
              <a:rPr lang="ru-RU" sz="987" spc="-11" dirty="0">
                <a:solidFill>
                  <a:srgbClr val="231F20"/>
                </a:solidFill>
                <a:latin typeface="Montserrat ExtraBold" panose="00000900000000000000" pitchFamily="2" charset="-52"/>
                <a:cs typeface="Franklin Gothic Medium"/>
              </a:rPr>
              <a:t>2</a:t>
            </a:r>
            <a:endParaRPr sz="987" dirty="0">
              <a:latin typeface="Montserrat ExtraBold" panose="00000900000000000000" pitchFamily="2" charset="-52"/>
              <a:cs typeface="Franklin Gothic Medium"/>
            </a:endParaRPr>
          </a:p>
        </p:txBody>
      </p:sp>
      <p:pic>
        <p:nvPicPr>
          <p:cNvPr id="26" name="object 3">
            <a:extLst>
              <a:ext uri="{FF2B5EF4-FFF2-40B4-BE49-F238E27FC236}">
                <a16:creationId xmlns:a16="http://schemas.microsoft.com/office/drawing/2014/main" xmlns="" id="{8753E98C-D2D6-4100-BE0A-15E0486A7BC4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503362" y="1704094"/>
            <a:ext cx="45420" cy="94637"/>
          </a:xfrm>
          <a:prstGeom prst="rect">
            <a:avLst/>
          </a:prstGeom>
        </p:spPr>
      </p:pic>
      <p:sp>
        <p:nvSpPr>
          <p:cNvPr id="27" name="object 4">
            <a:extLst>
              <a:ext uri="{FF2B5EF4-FFF2-40B4-BE49-F238E27FC236}">
                <a16:creationId xmlns:a16="http://schemas.microsoft.com/office/drawing/2014/main" xmlns="" id="{B4203244-BE6D-496D-9F62-F2C137E7EC93}"/>
              </a:ext>
            </a:extLst>
          </p:cNvPr>
          <p:cNvSpPr/>
          <p:nvPr/>
        </p:nvSpPr>
        <p:spPr>
          <a:xfrm>
            <a:off x="2583870" y="1555449"/>
            <a:ext cx="390396" cy="306676"/>
          </a:xfrm>
          <a:custGeom>
            <a:avLst/>
            <a:gdLst/>
            <a:ahLst/>
            <a:cxnLst/>
            <a:rect l="l" t="t" r="r" b="b"/>
            <a:pathLst>
              <a:path w="553720" h="434975">
                <a:moveTo>
                  <a:pt x="254145" y="0"/>
                </a:moveTo>
                <a:lnTo>
                  <a:pt x="228579" y="142"/>
                </a:lnTo>
                <a:lnTo>
                  <a:pt x="212245" y="28133"/>
                </a:lnTo>
                <a:lnTo>
                  <a:pt x="212015" y="41581"/>
                </a:lnTo>
                <a:lnTo>
                  <a:pt x="216256" y="52166"/>
                </a:lnTo>
                <a:lnTo>
                  <a:pt x="222847" y="61826"/>
                </a:lnTo>
                <a:lnTo>
                  <a:pt x="229669" y="72496"/>
                </a:lnTo>
                <a:lnTo>
                  <a:pt x="232344" y="77521"/>
                </a:lnTo>
                <a:lnTo>
                  <a:pt x="230141" y="85232"/>
                </a:lnTo>
                <a:lnTo>
                  <a:pt x="232683" y="90132"/>
                </a:lnTo>
                <a:lnTo>
                  <a:pt x="236774" y="95460"/>
                </a:lnTo>
                <a:lnTo>
                  <a:pt x="247301" y="106041"/>
                </a:lnTo>
                <a:lnTo>
                  <a:pt x="250416" y="111411"/>
                </a:lnTo>
                <a:lnTo>
                  <a:pt x="250858" y="125115"/>
                </a:lnTo>
                <a:lnTo>
                  <a:pt x="245763" y="138471"/>
                </a:lnTo>
                <a:lnTo>
                  <a:pt x="235919" y="146453"/>
                </a:lnTo>
                <a:lnTo>
                  <a:pt x="222113" y="144038"/>
                </a:lnTo>
                <a:lnTo>
                  <a:pt x="212992" y="133915"/>
                </a:lnTo>
                <a:lnTo>
                  <a:pt x="208787" y="122126"/>
                </a:lnTo>
                <a:lnTo>
                  <a:pt x="203076" y="111810"/>
                </a:lnTo>
                <a:lnTo>
                  <a:pt x="189440" y="106105"/>
                </a:lnTo>
                <a:lnTo>
                  <a:pt x="183336" y="107474"/>
                </a:lnTo>
                <a:lnTo>
                  <a:pt x="179256" y="111211"/>
                </a:lnTo>
                <a:lnTo>
                  <a:pt x="174486" y="113942"/>
                </a:lnTo>
                <a:lnTo>
                  <a:pt x="166313" y="112294"/>
                </a:lnTo>
                <a:lnTo>
                  <a:pt x="160279" y="107138"/>
                </a:lnTo>
                <a:lnTo>
                  <a:pt x="156552" y="99873"/>
                </a:lnTo>
                <a:lnTo>
                  <a:pt x="153445" y="92109"/>
                </a:lnTo>
                <a:lnTo>
                  <a:pt x="149275" y="85456"/>
                </a:lnTo>
                <a:lnTo>
                  <a:pt x="137107" y="77208"/>
                </a:lnTo>
                <a:lnTo>
                  <a:pt x="123230" y="73365"/>
                </a:lnTo>
                <a:lnTo>
                  <a:pt x="108843" y="70573"/>
                </a:lnTo>
                <a:lnTo>
                  <a:pt x="95145" y="65479"/>
                </a:lnTo>
                <a:lnTo>
                  <a:pt x="69352" y="45435"/>
                </a:lnTo>
                <a:lnTo>
                  <a:pt x="58102" y="44188"/>
                </a:lnTo>
                <a:lnTo>
                  <a:pt x="47758" y="59244"/>
                </a:lnTo>
                <a:lnTo>
                  <a:pt x="45895" y="66737"/>
                </a:lnTo>
                <a:lnTo>
                  <a:pt x="44948" y="74458"/>
                </a:lnTo>
                <a:lnTo>
                  <a:pt x="43556" y="82084"/>
                </a:lnTo>
                <a:lnTo>
                  <a:pt x="40357" y="89290"/>
                </a:lnTo>
                <a:lnTo>
                  <a:pt x="35485" y="94924"/>
                </a:lnTo>
                <a:lnTo>
                  <a:pt x="23358" y="104544"/>
                </a:lnTo>
                <a:lnTo>
                  <a:pt x="17852" y="109759"/>
                </a:lnTo>
                <a:lnTo>
                  <a:pt x="10220" y="119810"/>
                </a:lnTo>
                <a:lnTo>
                  <a:pt x="3772" y="131393"/>
                </a:lnTo>
                <a:lnTo>
                  <a:pt x="0" y="143627"/>
                </a:lnTo>
                <a:lnTo>
                  <a:pt x="392" y="155630"/>
                </a:lnTo>
                <a:lnTo>
                  <a:pt x="2441" y="163439"/>
                </a:lnTo>
                <a:lnTo>
                  <a:pt x="12499" y="167050"/>
                </a:lnTo>
                <a:lnTo>
                  <a:pt x="14350" y="175960"/>
                </a:lnTo>
                <a:lnTo>
                  <a:pt x="14289" y="182212"/>
                </a:lnTo>
                <a:lnTo>
                  <a:pt x="12513" y="189072"/>
                </a:lnTo>
                <a:lnTo>
                  <a:pt x="10286" y="195865"/>
                </a:lnTo>
                <a:lnTo>
                  <a:pt x="8877" y="201919"/>
                </a:lnTo>
                <a:lnTo>
                  <a:pt x="10394" y="222100"/>
                </a:lnTo>
                <a:lnTo>
                  <a:pt x="17922" y="237383"/>
                </a:lnTo>
                <a:lnTo>
                  <a:pt x="28320" y="251290"/>
                </a:lnTo>
                <a:lnTo>
                  <a:pt x="38444" y="267341"/>
                </a:lnTo>
                <a:lnTo>
                  <a:pt x="43009" y="283937"/>
                </a:lnTo>
                <a:lnTo>
                  <a:pt x="38652" y="293942"/>
                </a:lnTo>
                <a:lnTo>
                  <a:pt x="30092" y="302810"/>
                </a:lnTo>
                <a:lnTo>
                  <a:pt x="22047" y="315993"/>
                </a:lnTo>
                <a:lnTo>
                  <a:pt x="26078" y="343433"/>
                </a:lnTo>
                <a:lnTo>
                  <a:pt x="51426" y="363875"/>
                </a:lnTo>
                <a:lnTo>
                  <a:pt x="83524" y="379683"/>
                </a:lnTo>
                <a:lnTo>
                  <a:pt x="107803" y="393220"/>
                </a:lnTo>
                <a:lnTo>
                  <a:pt x="114651" y="400811"/>
                </a:lnTo>
                <a:lnTo>
                  <a:pt x="120034" y="409000"/>
                </a:lnTo>
                <a:lnTo>
                  <a:pt x="125846" y="416918"/>
                </a:lnTo>
                <a:lnTo>
                  <a:pt x="162329" y="430642"/>
                </a:lnTo>
                <a:lnTo>
                  <a:pt x="171968" y="431337"/>
                </a:lnTo>
                <a:lnTo>
                  <a:pt x="201418" y="434345"/>
                </a:lnTo>
                <a:lnTo>
                  <a:pt x="216975" y="434542"/>
                </a:lnTo>
                <a:lnTo>
                  <a:pt x="230757" y="432067"/>
                </a:lnTo>
                <a:lnTo>
                  <a:pt x="247162" y="420780"/>
                </a:lnTo>
                <a:lnTo>
                  <a:pt x="248797" y="406097"/>
                </a:lnTo>
                <a:lnTo>
                  <a:pt x="244336" y="389231"/>
                </a:lnTo>
                <a:lnTo>
                  <a:pt x="242453" y="371393"/>
                </a:lnTo>
                <a:lnTo>
                  <a:pt x="247567" y="356148"/>
                </a:lnTo>
                <a:lnTo>
                  <a:pt x="256181" y="353631"/>
                </a:lnTo>
                <a:lnTo>
                  <a:pt x="267470" y="357151"/>
                </a:lnTo>
                <a:lnTo>
                  <a:pt x="280609" y="360020"/>
                </a:lnTo>
                <a:lnTo>
                  <a:pt x="312029" y="351739"/>
                </a:lnTo>
                <a:lnTo>
                  <a:pt x="338623" y="331179"/>
                </a:lnTo>
                <a:lnTo>
                  <a:pt x="363783" y="306972"/>
                </a:lnTo>
                <a:lnTo>
                  <a:pt x="390906" y="287750"/>
                </a:lnTo>
                <a:lnTo>
                  <a:pt x="403934" y="285539"/>
                </a:lnTo>
                <a:lnTo>
                  <a:pt x="411536" y="291351"/>
                </a:lnTo>
                <a:lnTo>
                  <a:pt x="418711" y="299130"/>
                </a:lnTo>
                <a:lnTo>
                  <a:pt x="430459" y="302824"/>
                </a:lnTo>
                <a:lnTo>
                  <a:pt x="440300" y="299754"/>
                </a:lnTo>
                <a:lnTo>
                  <a:pt x="448957" y="292743"/>
                </a:lnTo>
                <a:lnTo>
                  <a:pt x="456850" y="284348"/>
                </a:lnTo>
                <a:lnTo>
                  <a:pt x="464400" y="277123"/>
                </a:lnTo>
                <a:lnTo>
                  <a:pt x="471240" y="272717"/>
                </a:lnTo>
                <a:lnTo>
                  <a:pt x="485499" y="265881"/>
                </a:lnTo>
                <a:lnTo>
                  <a:pt x="492455" y="262032"/>
                </a:lnTo>
                <a:lnTo>
                  <a:pt x="502633" y="253202"/>
                </a:lnTo>
                <a:lnTo>
                  <a:pt x="506758" y="243636"/>
                </a:lnTo>
                <a:lnTo>
                  <a:pt x="502674" y="234696"/>
                </a:lnTo>
                <a:lnTo>
                  <a:pt x="488221" y="227745"/>
                </a:lnTo>
                <a:lnTo>
                  <a:pt x="466358" y="225641"/>
                </a:lnTo>
                <a:lnTo>
                  <a:pt x="447109" y="227453"/>
                </a:lnTo>
                <a:lnTo>
                  <a:pt x="428225" y="226001"/>
                </a:lnTo>
                <a:lnTo>
                  <a:pt x="407459" y="214102"/>
                </a:lnTo>
                <a:lnTo>
                  <a:pt x="393261" y="199774"/>
                </a:lnTo>
                <a:lnTo>
                  <a:pt x="380260" y="183956"/>
                </a:lnTo>
                <a:lnTo>
                  <a:pt x="367515" y="167868"/>
                </a:lnTo>
                <a:lnTo>
                  <a:pt x="354089" y="152729"/>
                </a:lnTo>
                <a:lnTo>
                  <a:pt x="340595" y="138835"/>
                </a:lnTo>
                <a:lnTo>
                  <a:pt x="328924" y="123133"/>
                </a:lnTo>
                <a:lnTo>
                  <a:pt x="324075" y="105849"/>
                </a:lnTo>
                <a:lnTo>
                  <a:pt x="331046" y="87212"/>
                </a:lnTo>
                <a:lnTo>
                  <a:pt x="340646" y="79258"/>
                </a:lnTo>
                <a:lnTo>
                  <a:pt x="355328" y="72194"/>
                </a:lnTo>
                <a:lnTo>
                  <a:pt x="370920" y="68706"/>
                </a:lnTo>
                <a:lnTo>
                  <a:pt x="383249" y="71481"/>
                </a:lnTo>
                <a:lnTo>
                  <a:pt x="391661" y="85073"/>
                </a:lnTo>
                <a:lnTo>
                  <a:pt x="391049" y="102403"/>
                </a:lnTo>
                <a:lnTo>
                  <a:pt x="382090" y="135326"/>
                </a:lnTo>
                <a:lnTo>
                  <a:pt x="385049" y="161706"/>
                </a:lnTo>
                <a:lnTo>
                  <a:pt x="400227" y="184980"/>
                </a:lnTo>
                <a:lnTo>
                  <a:pt x="422964" y="203018"/>
                </a:lnTo>
                <a:lnTo>
                  <a:pt x="448603" y="213688"/>
                </a:lnTo>
                <a:lnTo>
                  <a:pt x="469525" y="215516"/>
                </a:lnTo>
                <a:lnTo>
                  <a:pt x="489486" y="211716"/>
                </a:lnTo>
                <a:lnTo>
                  <a:pt x="527713" y="195100"/>
                </a:lnTo>
                <a:lnTo>
                  <a:pt x="552766" y="155094"/>
                </a:lnTo>
                <a:lnTo>
                  <a:pt x="553492" y="137969"/>
                </a:lnTo>
                <a:lnTo>
                  <a:pt x="550387" y="125068"/>
                </a:lnTo>
                <a:lnTo>
                  <a:pt x="543966" y="113269"/>
                </a:lnTo>
                <a:lnTo>
                  <a:pt x="530409" y="92685"/>
                </a:lnTo>
                <a:lnTo>
                  <a:pt x="527126" y="86185"/>
                </a:lnTo>
                <a:lnTo>
                  <a:pt x="525472" y="79209"/>
                </a:lnTo>
                <a:lnTo>
                  <a:pt x="526021" y="71016"/>
                </a:lnTo>
                <a:lnTo>
                  <a:pt x="527832" y="62131"/>
                </a:lnTo>
                <a:lnTo>
                  <a:pt x="537484" y="57743"/>
                </a:lnTo>
                <a:lnTo>
                  <a:pt x="539266" y="50986"/>
                </a:lnTo>
                <a:lnTo>
                  <a:pt x="542961" y="41115"/>
                </a:lnTo>
                <a:lnTo>
                  <a:pt x="541582" y="38511"/>
                </a:lnTo>
                <a:lnTo>
                  <a:pt x="536192" y="33292"/>
                </a:lnTo>
                <a:lnTo>
                  <a:pt x="528523" y="28997"/>
                </a:lnTo>
                <a:lnTo>
                  <a:pt x="517586" y="25762"/>
                </a:lnTo>
                <a:lnTo>
                  <a:pt x="497333" y="21454"/>
                </a:lnTo>
                <a:lnTo>
                  <a:pt x="478307" y="16939"/>
                </a:lnTo>
                <a:lnTo>
                  <a:pt x="458539" y="13064"/>
                </a:lnTo>
                <a:lnTo>
                  <a:pt x="438597" y="10600"/>
                </a:lnTo>
                <a:lnTo>
                  <a:pt x="419051" y="10316"/>
                </a:lnTo>
                <a:lnTo>
                  <a:pt x="390359" y="16508"/>
                </a:lnTo>
                <a:lnTo>
                  <a:pt x="364152" y="26537"/>
                </a:lnTo>
                <a:lnTo>
                  <a:pt x="337301" y="32618"/>
                </a:lnTo>
                <a:lnTo>
                  <a:pt x="306677" y="26962"/>
                </a:lnTo>
                <a:lnTo>
                  <a:pt x="282369" y="13631"/>
                </a:lnTo>
                <a:lnTo>
                  <a:pt x="254145" y="0"/>
                </a:lnTo>
                <a:close/>
              </a:path>
            </a:pathLst>
          </a:custGeom>
          <a:solidFill>
            <a:srgbClr val="E6E7E8"/>
          </a:solidFill>
        </p:spPr>
        <p:txBody>
          <a:bodyPr wrap="square" lIns="0" tIns="0" rIns="0" bIns="0" rtlCol="0"/>
          <a:lstStyle/>
          <a:p>
            <a:endParaRPr sz="895"/>
          </a:p>
        </p:txBody>
      </p:sp>
      <p:sp>
        <p:nvSpPr>
          <p:cNvPr id="28" name="object 5">
            <a:extLst>
              <a:ext uri="{FF2B5EF4-FFF2-40B4-BE49-F238E27FC236}">
                <a16:creationId xmlns:a16="http://schemas.microsoft.com/office/drawing/2014/main" xmlns="" id="{9A472572-38F4-4E7E-A664-120A9E2FC1AA}"/>
              </a:ext>
            </a:extLst>
          </p:cNvPr>
          <p:cNvSpPr/>
          <p:nvPr/>
        </p:nvSpPr>
        <p:spPr>
          <a:xfrm>
            <a:off x="3015357" y="1518550"/>
            <a:ext cx="249818" cy="126252"/>
          </a:xfrm>
          <a:custGeom>
            <a:avLst/>
            <a:gdLst/>
            <a:ahLst/>
            <a:cxnLst/>
            <a:rect l="l" t="t" r="r" b="b"/>
            <a:pathLst>
              <a:path w="354329" h="179069">
                <a:moveTo>
                  <a:pt x="263260" y="0"/>
                </a:moveTo>
                <a:lnTo>
                  <a:pt x="221669" y="19434"/>
                </a:lnTo>
                <a:lnTo>
                  <a:pt x="185485" y="48938"/>
                </a:lnTo>
                <a:lnTo>
                  <a:pt x="172815" y="51850"/>
                </a:lnTo>
                <a:lnTo>
                  <a:pt x="159764" y="38844"/>
                </a:lnTo>
                <a:lnTo>
                  <a:pt x="153263" y="24791"/>
                </a:lnTo>
                <a:lnTo>
                  <a:pt x="149615" y="17871"/>
                </a:lnTo>
                <a:lnTo>
                  <a:pt x="142609" y="17977"/>
                </a:lnTo>
                <a:lnTo>
                  <a:pt x="126036" y="25002"/>
                </a:lnTo>
                <a:lnTo>
                  <a:pt x="118625" y="27273"/>
                </a:lnTo>
                <a:lnTo>
                  <a:pt x="83451" y="51422"/>
                </a:lnTo>
                <a:lnTo>
                  <a:pt x="80222" y="57712"/>
                </a:lnTo>
                <a:lnTo>
                  <a:pt x="71216" y="65576"/>
                </a:lnTo>
                <a:lnTo>
                  <a:pt x="59343" y="70168"/>
                </a:lnTo>
                <a:lnTo>
                  <a:pt x="46406" y="70753"/>
                </a:lnTo>
                <a:lnTo>
                  <a:pt x="34207" y="66597"/>
                </a:lnTo>
                <a:lnTo>
                  <a:pt x="28141" y="60154"/>
                </a:lnTo>
                <a:lnTo>
                  <a:pt x="16359" y="49004"/>
                </a:lnTo>
                <a:lnTo>
                  <a:pt x="4950" y="43179"/>
                </a:lnTo>
                <a:lnTo>
                  <a:pt x="0" y="52711"/>
                </a:lnTo>
                <a:lnTo>
                  <a:pt x="975" y="68614"/>
                </a:lnTo>
                <a:lnTo>
                  <a:pt x="7223" y="106648"/>
                </a:lnTo>
                <a:lnTo>
                  <a:pt x="32827" y="141298"/>
                </a:lnTo>
                <a:lnTo>
                  <a:pt x="61675" y="144961"/>
                </a:lnTo>
                <a:lnTo>
                  <a:pt x="78030" y="149716"/>
                </a:lnTo>
                <a:lnTo>
                  <a:pt x="93079" y="155852"/>
                </a:lnTo>
                <a:lnTo>
                  <a:pt x="108416" y="160674"/>
                </a:lnTo>
                <a:lnTo>
                  <a:pt x="125636" y="161489"/>
                </a:lnTo>
                <a:lnTo>
                  <a:pt x="146104" y="161796"/>
                </a:lnTo>
                <a:lnTo>
                  <a:pt x="163050" y="166294"/>
                </a:lnTo>
                <a:lnTo>
                  <a:pt x="179730" y="172380"/>
                </a:lnTo>
                <a:lnTo>
                  <a:pt x="199400" y="177455"/>
                </a:lnTo>
                <a:lnTo>
                  <a:pt x="217127" y="178574"/>
                </a:lnTo>
                <a:lnTo>
                  <a:pt x="237237" y="176884"/>
                </a:lnTo>
                <a:lnTo>
                  <a:pt x="257036" y="172568"/>
                </a:lnTo>
                <a:lnTo>
                  <a:pt x="273829" y="165809"/>
                </a:lnTo>
                <a:lnTo>
                  <a:pt x="280288" y="161104"/>
                </a:lnTo>
                <a:lnTo>
                  <a:pt x="291019" y="149820"/>
                </a:lnTo>
                <a:lnTo>
                  <a:pt x="297136" y="144814"/>
                </a:lnTo>
                <a:lnTo>
                  <a:pt x="304065" y="141606"/>
                </a:lnTo>
                <a:lnTo>
                  <a:pt x="310222" y="139823"/>
                </a:lnTo>
                <a:lnTo>
                  <a:pt x="315696" y="137059"/>
                </a:lnTo>
                <a:lnTo>
                  <a:pt x="320575" y="130907"/>
                </a:lnTo>
                <a:lnTo>
                  <a:pt x="322376" y="124158"/>
                </a:lnTo>
                <a:lnTo>
                  <a:pt x="322792" y="109188"/>
                </a:lnTo>
                <a:lnTo>
                  <a:pt x="325076" y="102673"/>
                </a:lnTo>
                <a:lnTo>
                  <a:pt x="329454" y="98698"/>
                </a:lnTo>
                <a:lnTo>
                  <a:pt x="334365" y="97264"/>
                </a:lnTo>
                <a:lnTo>
                  <a:pt x="339431" y="96226"/>
                </a:lnTo>
                <a:lnTo>
                  <a:pt x="344275" y="93438"/>
                </a:lnTo>
                <a:lnTo>
                  <a:pt x="352978" y="78434"/>
                </a:lnTo>
                <a:lnTo>
                  <a:pt x="353768" y="60888"/>
                </a:lnTo>
                <a:lnTo>
                  <a:pt x="350183" y="42707"/>
                </a:lnTo>
                <a:lnTo>
                  <a:pt x="345765" y="25797"/>
                </a:lnTo>
                <a:lnTo>
                  <a:pt x="341127" y="9606"/>
                </a:lnTo>
                <a:lnTo>
                  <a:pt x="335450" y="1698"/>
                </a:lnTo>
                <a:lnTo>
                  <a:pt x="326371" y="692"/>
                </a:lnTo>
                <a:lnTo>
                  <a:pt x="311529" y="5201"/>
                </a:lnTo>
                <a:lnTo>
                  <a:pt x="302216" y="8629"/>
                </a:lnTo>
                <a:lnTo>
                  <a:pt x="300474" y="13619"/>
                </a:lnTo>
                <a:lnTo>
                  <a:pt x="289843" y="12092"/>
                </a:lnTo>
                <a:lnTo>
                  <a:pt x="282846" y="9388"/>
                </a:lnTo>
                <a:lnTo>
                  <a:pt x="277162" y="5031"/>
                </a:lnTo>
                <a:lnTo>
                  <a:pt x="271172" y="1182"/>
                </a:lnTo>
                <a:lnTo>
                  <a:pt x="263260" y="0"/>
                </a:lnTo>
                <a:close/>
              </a:path>
            </a:pathLst>
          </a:custGeom>
          <a:solidFill>
            <a:srgbClr val="E6E7E8"/>
          </a:solidFill>
        </p:spPr>
        <p:txBody>
          <a:bodyPr wrap="square" lIns="0" tIns="0" rIns="0" bIns="0" rtlCol="0"/>
          <a:lstStyle/>
          <a:p>
            <a:endParaRPr sz="895"/>
          </a:p>
        </p:txBody>
      </p:sp>
      <p:sp>
        <p:nvSpPr>
          <p:cNvPr id="32" name="object 12">
            <a:extLst>
              <a:ext uri="{FF2B5EF4-FFF2-40B4-BE49-F238E27FC236}">
                <a16:creationId xmlns:a16="http://schemas.microsoft.com/office/drawing/2014/main" xmlns="" id="{60A489C2-D9BD-4C1E-B39E-EE2D74CC31C0}"/>
              </a:ext>
            </a:extLst>
          </p:cNvPr>
          <p:cNvSpPr txBox="1"/>
          <p:nvPr/>
        </p:nvSpPr>
        <p:spPr>
          <a:xfrm>
            <a:off x="2339694" y="4300923"/>
            <a:ext cx="407409" cy="129789"/>
          </a:xfrm>
          <a:prstGeom prst="rect">
            <a:avLst/>
          </a:prstGeom>
        </p:spPr>
        <p:txBody>
          <a:bodyPr vert="horz" wrap="square" lIns="0" tIns="10297" rIns="0" bIns="0" rtlCol="0">
            <a:spAutoFit/>
          </a:bodyPr>
          <a:lstStyle/>
          <a:p>
            <a:pPr marL="8954">
              <a:spcBef>
                <a:spcPts val="81"/>
              </a:spcBef>
            </a:pPr>
            <a:r>
              <a:rPr sz="776" b="1" spc="-49" dirty="0">
                <a:solidFill>
                  <a:srgbClr val="231F20"/>
                </a:solidFill>
                <a:latin typeface="Arial"/>
                <a:cs typeface="Arial"/>
              </a:rPr>
              <a:t>Т</a:t>
            </a:r>
            <a:r>
              <a:rPr sz="776" b="1" spc="7" dirty="0">
                <a:solidFill>
                  <a:srgbClr val="231F20"/>
                </a:solidFill>
                <a:latin typeface="Arial"/>
                <a:cs typeface="Arial"/>
              </a:rPr>
              <a:t>А</a:t>
            </a:r>
            <a:r>
              <a:rPr sz="776" b="1" spc="-25" dirty="0">
                <a:solidFill>
                  <a:srgbClr val="231F20"/>
                </a:solidFill>
                <a:latin typeface="Arial"/>
                <a:cs typeface="Arial"/>
              </a:rPr>
              <a:t>Б</a:t>
            </a:r>
            <a:r>
              <a:rPr sz="776" b="1" spc="7" dirty="0">
                <a:solidFill>
                  <a:srgbClr val="231F20"/>
                </a:solidFill>
                <a:latin typeface="Arial"/>
                <a:cs typeface="Arial"/>
              </a:rPr>
              <a:t>А</a:t>
            </a:r>
            <a:r>
              <a:rPr sz="776" b="1" spc="-49" dirty="0">
                <a:solidFill>
                  <a:srgbClr val="231F20"/>
                </a:solidFill>
                <a:latin typeface="Arial"/>
                <a:cs typeface="Arial"/>
              </a:rPr>
              <a:t>Г</a:t>
            </a:r>
            <a:r>
              <a:rPr sz="776" b="1" spc="7" dirty="0">
                <a:solidFill>
                  <a:srgbClr val="231F20"/>
                </a:solidFill>
                <a:latin typeface="Arial"/>
                <a:cs typeface="Arial"/>
              </a:rPr>
              <a:t>А</a:t>
            </a:r>
            <a:endParaRPr sz="776" dirty="0">
              <a:latin typeface="Arial"/>
              <a:cs typeface="Arial"/>
            </a:endParaRPr>
          </a:p>
        </p:txBody>
      </p:sp>
      <p:sp>
        <p:nvSpPr>
          <p:cNvPr id="33" name="object 13">
            <a:extLst>
              <a:ext uri="{FF2B5EF4-FFF2-40B4-BE49-F238E27FC236}">
                <a16:creationId xmlns:a16="http://schemas.microsoft.com/office/drawing/2014/main" xmlns="" id="{D2B09850-6E2D-49E2-AAEB-CA704E012FDF}"/>
              </a:ext>
            </a:extLst>
          </p:cNvPr>
          <p:cNvSpPr txBox="1"/>
          <p:nvPr/>
        </p:nvSpPr>
        <p:spPr>
          <a:xfrm>
            <a:off x="2539009" y="3838544"/>
            <a:ext cx="409199" cy="442539"/>
          </a:xfrm>
          <a:prstGeom prst="rect">
            <a:avLst/>
          </a:prstGeom>
        </p:spPr>
        <p:txBody>
          <a:bodyPr vert="horz" wrap="square" lIns="0" tIns="15222" rIns="0" bIns="0" rtlCol="0">
            <a:spAutoFit/>
          </a:bodyPr>
          <a:lstStyle/>
          <a:p>
            <a:pPr marL="168759" marR="3581" indent="94005" algn="r">
              <a:lnSpc>
                <a:spcPts val="550"/>
              </a:lnSpc>
              <a:spcBef>
                <a:spcPts val="120"/>
              </a:spcBef>
            </a:pPr>
            <a:r>
              <a:rPr sz="493" spc="-11" dirty="0">
                <a:solidFill>
                  <a:srgbClr val="231F20"/>
                </a:solidFill>
                <a:latin typeface="Microsoft Sans Serif"/>
                <a:cs typeface="Microsoft Sans Serif"/>
              </a:rPr>
              <a:t>ИК-1  </a:t>
            </a:r>
            <a:r>
              <a:rPr sz="493" spc="-14" dirty="0">
                <a:solidFill>
                  <a:srgbClr val="231F20"/>
                </a:solidFill>
                <a:latin typeface="Microsoft Sans Serif"/>
                <a:cs typeface="Microsoft Sans Serif"/>
              </a:rPr>
              <a:t>КП-2 </a:t>
            </a:r>
            <a:r>
              <a:rPr sz="493" spc="-11" dirty="0">
                <a:solidFill>
                  <a:srgbClr val="231F20"/>
                </a:solidFill>
                <a:latin typeface="Microsoft Sans Serif"/>
                <a:cs typeface="Microsoft Sans Serif"/>
              </a:rPr>
              <a:t> СИ</a:t>
            </a:r>
            <a:r>
              <a:rPr sz="493" spc="-14" dirty="0">
                <a:solidFill>
                  <a:srgbClr val="231F20"/>
                </a:solidFill>
                <a:latin typeface="Microsoft Sans Serif"/>
                <a:cs typeface="Microsoft Sans Serif"/>
              </a:rPr>
              <a:t>З</a:t>
            </a:r>
            <a:r>
              <a:rPr sz="493" spc="-4" dirty="0">
                <a:solidFill>
                  <a:srgbClr val="231F20"/>
                </a:solidFill>
                <a:latin typeface="Microsoft Sans Serif"/>
                <a:cs typeface="Microsoft Sans Serif"/>
              </a:rPr>
              <a:t>О-1  </a:t>
            </a:r>
            <a:r>
              <a:rPr sz="493" spc="-7" dirty="0">
                <a:solidFill>
                  <a:srgbClr val="231F20"/>
                </a:solidFill>
                <a:latin typeface="Microsoft Sans Serif"/>
                <a:cs typeface="Microsoft Sans Serif"/>
              </a:rPr>
              <a:t>ЛИУ-5</a:t>
            </a:r>
            <a:endParaRPr sz="493" dirty="0">
              <a:latin typeface="Microsoft Sans Serif"/>
              <a:cs typeface="Microsoft Sans Serif"/>
            </a:endParaRPr>
          </a:p>
          <a:p>
            <a:pPr marL="8954">
              <a:spcBef>
                <a:spcPts val="4"/>
              </a:spcBef>
            </a:pPr>
            <a:r>
              <a:rPr sz="776" b="1" spc="7" dirty="0">
                <a:solidFill>
                  <a:srgbClr val="231F20"/>
                </a:solidFill>
                <a:latin typeface="Arial"/>
                <a:cs typeface="Arial"/>
              </a:rPr>
              <a:t>Я</a:t>
            </a:r>
            <a:r>
              <a:rPr sz="776" b="1" spc="21" dirty="0">
                <a:solidFill>
                  <a:srgbClr val="231F20"/>
                </a:solidFill>
                <a:latin typeface="Arial"/>
                <a:cs typeface="Arial"/>
              </a:rPr>
              <a:t>К</a:t>
            </a:r>
            <a:r>
              <a:rPr sz="776" b="1" spc="4" dirty="0">
                <a:solidFill>
                  <a:srgbClr val="231F20"/>
                </a:solidFill>
                <a:latin typeface="Arial"/>
                <a:cs typeface="Arial"/>
              </a:rPr>
              <a:t>УТСК</a:t>
            </a:r>
            <a:endParaRPr sz="776" dirty="0">
              <a:latin typeface="Arial"/>
              <a:cs typeface="Arial"/>
            </a:endParaRPr>
          </a:p>
        </p:txBody>
      </p:sp>
      <p:sp>
        <p:nvSpPr>
          <p:cNvPr id="34" name="object 14">
            <a:extLst>
              <a:ext uri="{FF2B5EF4-FFF2-40B4-BE49-F238E27FC236}">
                <a16:creationId xmlns:a16="http://schemas.microsoft.com/office/drawing/2014/main" xmlns="" id="{81028FD5-0983-4A18-AF66-5084533B5B0E}"/>
              </a:ext>
            </a:extLst>
          </p:cNvPr>
          <p:cNvSpPr txBox="1"/>
          <p:nvPr/>
        </p:nvSpPr>
        <p:spPr>
          <a:xfrm>
            <a:off x="1945485" y="4380005"/>
            <a:ext cx="874809" cy="351386"/>
          </a:xfrm>
          <a:prstGeom prst="rect">
            <a:avLst/>
          </a:prstGeom>
        </p:spPr>
        <p:txBody>
          <a:bodyPr vert="horz" wrap="square" lIns="0" tIns="36711" rIns="0" bIns="0" rtlCol="0">
            <a:spAutoFit/>
          </a:bodyPr>
          <a:lstStyle/>
          <a:p>
            <a:pPr marL="75650" algn="ctr">
              <a:spcBef>
                <a:spcPts val="288"/>
              </a:spcBef>
            </a:pPr>
            <a:r>
              <a:rPr sz="493" spc="-14" dirty="0">
                <a:solidFill>
                  <a:srgbClr val="231F20"/>
                </a:solidFill>
                <a:latin typeface="Microsoft Sans Serif"/>
                <a:cs typeface="Microsoft Sans Serif"/>
              </a:rPr>
              <a:t>ИК-7</a:t>
            </a:r>
            <a:endParaRPr sz="493">
              <a:latin typeface="Microsoft Sans Serif"/>
              <a:cs typeface="Microsoft Sans Serif"/>
            </a:endParaRPr>
          </a:p>
          <a:p>
            <a:pPr marL="8954">
              <a:lnSpc>
                <a:spcPts val="909"/>
              </a:lnSpc>
              <a:spcBef>
                <a:spcPts val="367"/>
              </a:spcBef>
            </a:pPr>
            <a:r>
              <a:rPr sz="776" b="1" spc="-7" dirty="0">
                <a:solidFill>
                  <a:srgbClr val="231F20"/>
                </a:solidFill>
                <a:latin typeface="Arial"/>
                <a:cs typeface="Arial"/>
              </a:rPr>
              <a:t>МОХСОГОЛЛООХ</a:t>
            </a:r>
            <a:endParaRPr sz="776">
              <a:latin typeface="Arial"/>
              <a:cs typeface="Arial"/>
            </a:endParaRPr>
          </a:p>
          <a:p>
            <a:pPr marR="3581" algn="r">
              <a:lnSpc>
                <a:spcPts val="571"/>
              </a:lnSpc>
            </a:pPr>
            <a:r>
              <a:rPr sz="493" spc="-14" dirty="0">
                <a:solidFill>
                  <a:srgbClr val="231F20"/>
                </a:solidFill>
                <a:latin typeface="Microsoft Sans Serif"/>
                <a:cs typeface="Microsoft Sans Serif"/>
              </a:rPr>
              <a:t>ИК-6</a:t>
            </a:r>
            <a:endParaRPr sz="493">
              <a:latin typeface="Microsoft Sans Serif"/>
              <a:cs typeface="Microsoft Sans Serif"/>
            </a:endParaRPr>
          </a:p>
        </p:txBody>
      </p:sp>
      <p:sp>
        <p:nvSpPr>
          <p:cNvPr id="35" name="object 15">
            <a:extLst>
              <a:ext uri="{FF2B5EF4-FFF2-40B4-BE49-F238E27FC236}">
                <a16:creationId xmlns:a16="http://schemas.microsoft.com/office/drawing/2014/main" xmlns="" id="{F40DA067-0783-4DFF-9B07-A6BC0D48BD8D}"/>
              </a:ext>
            </a:extLst>
          </p:cNvPr>
          <p:cNvSpPr txBox="1"/>
          <p:nvPr/>
        </p:nvSpPr>
        <p:spPr>
          <a:xfrm>
            <a:off x="3116126" y="4241575"/>
            <a:ext cx="901671" cy="129789"/>
          </a:xfrm>
          <a:prstGeom prst="rect">
            <a:avLst/>
          </a:prstGeom>
        </p:spPr>
        <p:txBody>
          <a:bodyPr vert="horz" wrap="square" lIns="0" tIns="10297" rIns="0" bIns="0" rtlCol="0">
            <a:spAutoFit/>
          </a:bodyPr>
          <a:lstStyle/>
          <a:p>
            <a:pPr marL="8954">
              <a:spcBef>
                <a:spcPts val="81"/>
              </a:spcBef>
            </a:pPr>
            <a:r>
              <a:rPr sz="776" b="1" spc="7" dirty="0">
                <a:solidFill>
                  <a:srgbClr val="231F20"/>
                </a:solidFill>
                <a:latin typeface="Arial"/>
                <a:cs typeface="Arial"/>
              </a:rPr>
              <a:t>НИЖНИЙ</a:t>
            </a:r>
            <a:r>
              <a:rPr sz="776" b="1" spc="-42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776" b="1" dirty="0">
                <a:solidFill>
                  <a:srgbClr val="231F20"/>
                </a:solidFill>
                <a:latin typeface="Arial"/>
                <a:cs typeface="Arial"/>
              </a:rPr>
              <a:t>БЕСТЯХ</a:t>
            </a:r>
            <a:endParaRPr sz="776" dirty="0">
              <a:latin typeface="Arial"/>
              <a:cs typeface="Arial"/>
            </a:endParaRPr>
          </a:p>
        </p:txBody>
      </p:sp>
      <p:sp>
        <p:nvSpPr>
          <p:cNvPr id="36" name="object 16">
            <a:extLst>
              <a:ext uri="{FF2B5EF4-FFF2-40B4-BE49-F238E27FC236}">
                <a16:creationId xmlns:a16="http://schemas.microsoft.com/office/drawing/2014/main" xmlns="" id="{48A0EA73-DFB8-4501-B49D-F99301F86B6F}"/>
              </a:ext>
            </a:extLst>
          </p:cNvPr>
          <p:cNvSpPr txBox="1"/>
          <p:nvPr/>
        </p:nvSpPr>
        <p:spPr>
          <a:xfrm>
            <a:off x="3119880" y="4369138"/>
            <a:ext cx="334433" cy="84444"/>
          </a:xfrm>
          <a:prstGeom prst="rect">
            <a:avLst/>
          </a:prstGeom>
        </p:spPr>
        <p:txBody>
          <a:bodyPr vert="horz" wrap="square" lIns="0" tIns="8506" rIns="0" bIns="0" rtlCol="0">
            <a:spAutoFit/>
          </a:bodyPr>
          <a:lstStyle/>
          <a:p>
            <a:pPr marL="8954">
              <a:spcBef>
                <a:spcPts val="67"/>
              </a:spcBef>
            </a:pPr>
            <a:r>
              <a:rPr sz="493" spc="-18" dirty="0">
                <a:solidFill>
                  <a:srgbClr val="231F20"/>
                </a:solidFill>
                <a:latin typeface="Microsoft Sans Serif"/>
                <a:cs typeface="Microsoft Sans Serif"/>
              </a:rPr>
              <a:t>УКП</a:t>
            </a:r>
            <a:r>
              <a:rPr sz="493" spc="4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493" spc="-11" dirty="0">
                <a:solidFill>
                  <a:srgbClr val="231F20"/>
                </a:solidFill>
                <a:latin typeface="Microsoft Sans Serif"/>
                <a:cs typeface="Microsoft Sans Serif"/>
              </a:rPr>
              <a:t>(КП-2)</a:t>
            </a:r>
            <a:endParaRPr sz="493" dirty="0">
              <a:latin typeface="Microsoft Sans Serif"/>
              <a:cs typeface="Microsoft Sans Serif"/>
            </a:endParaRPr>
          </a:p>
        </p:txBody>
      </p:sp>
      <p:sp>
        <p:nvSpPr>
          <p:cNvPr id="37" name="object 17">
            <a:extLst>
              <a:ext uri="{FF2B5EF4-FFF2-40B4-BE49-F238E27FC236}">
                <a16:creationId xmlns:a16="http://schemas.microsoft.com/office/drawing/2014/main" xmlns="" id="{5E58E114-37D5-4E71-80D0-CEF4CAB2690C}"/>
              </a:ext>
            </a:extLst>
          </p:cNvPr>
          <p:cNvSpPr txBox="1"/>
          <p:nvPr/>
        </p:nvSpPr>
        <p:spPr>
          <a:xfrm>
            <a:off x="1190860" y="4659816"/>
            <a:ext cx="321450" cy="145044"/>
          </a:xfrm>
          <a:prstGeom prst="rect">
            <a:avLst/>
          </a:prstGeom>
        </p:spPr>
        <p:txBody>
          <a:bodyPr vert="horz" wrap="square" lIns="0" tIns="9402" rIns="0" bIns="0" rtlCol="0">
            <a:spAutoFit/>
          </a:bodyPr>
          <a:lstStyle/>
          <a:p>
            <a:pPr marL="8954">
              <a:spcBef>
                <a:spcPts val="74"/>
              </a:spcBef>
            </a:pPr>
            <a:r>
              <a:rPr sz="881" spc="-21" dirty="0">
                <a:solidFill>
                  <a:srgbClr val="231F20"/>
                </a:solidFill>
                <a:latin typeface="Microsoft Sans Serif"/>
                <a:cs typeface="Microsoft Sans Serif"/>
              </a:rPr>
              <a:t>Ленск</a:t>
            </a:r>
            <a:endParaRPr sz="881" dirty="0">
              <a:latin typeface="Microsoft Sans Serif"/>
              <a:cs typeface="Microsoft Sans Serif"/>
            </a:endParaRPr>
          </a:p>
        </p:txBody>
      </p:sp>
      <p:sp>
        <p:nvSpPr>
          <p:cNvPr id="38" name="object 18">
            <a:extLst>
              <a:ext uri="{FF2B5EF4-FFF2-40B4-BE49-F238E27FC236}">
                <a16:creationId xmlns:a16="http://schemas.microsoft.com/office/drawing/2014/main" xmlns="" id="{F660F939-C154-43E2-A63E-7C3E0967A945}"/>
              </a:ext>
            </a:extLst>
          </p:cNvPr>
          <p:cNvSpPr txBox="1"/>
          <p:nvPr/>
        </p:nvSpPr>
        <p:spPr>
          <a:xfrm>
            <a:off x="2646896" y="4931554"/>
            <a:ext cx="536347" cy="524635"/>
          </a:xfrm>
          <a:prstGeom prst="rect">
            <a:avLst/>
          </a:prstGeom>
        </p:spPr>
        <p:txBody>
          <a:bodyPr vert="horz" wrap="square" lIns="0" tIns="9402" rIns="0" bIns="0" rtlCol="0">
            <a:spAutoFit/>
          </a:bodyPr>
          <a:lstStyle/>
          <a:p>
            <a:pPr marL="23725">
              <a:spcBef>
                <a:spcPts val="74"/>
              </a:spcBef>
            </a:pPr>
            <a:r>
              <a:rPr sz="881" spc="4" dirty="0">
                <a:solidFill>
                  <a:srgbClr val="231F20"/>
                </a:solidFill>
                <a:latin typeface="Microsoft Sans Serif"/>
                <a:cs typeface="Microsoft Sans Serif"/>
              </a:rPr>
              <a:t>Алдан</a:t>
            </a:r>
            <a:endParaRPr sz="881" dirty="0">
              <a:latin typeface="Microsoft Sans Serif"/>
              <a:cs typeface="Microsoft Sans Serif"/>
            </a:endParaRPr>
          </a:p>
          <a:p>
            <a:pPr>
              <a:spcBef>
                <a:spcPts val="14"/>
              </a:spcBef>
            </a:pPr>
            <a:endParaRPr sz="1586" dirty="0">
              <a:latin typeface="Microsoft Sans Serif"/>
              <a:cs typeface="Microsoft Sans Serif"/>
            </a:endParaRPr>
          </a:p>
          <a:p>
            <a:pPr marL="8954"/>
            <a:r>
              <a:rPr sz="881" spc="-4" dirty="0">
                <a:solidFill>
                  <a:srgbClr val="231F20"/>
                </a:solidFill>
                <a:latin typeface="Microsoft Sans Serif"/>
                <a:cs typeface="Microsoft Sans Serif"/>
              </a:rPr>
              <a:t>Нерюнгри</a:t>
            </a:r>
            <a:endParaRPr sz="881" dirty="0">
              <a:latin typeface="Microsoft Sans Serif"/>
              <a:cs typeface="Microsoft Sans Serif"/>
            </a:endParaRPr>
          </a:p>
        </p:txBody>
      </p:sp>
      <p:pic>
        <p:nvPicPr>
          <p:cNvPr id="40" name="object 20">
            <a:extLst>
              <a:ext uri="{FF2B5EF4-FFF2-40B4-BE49-F238E27FC236}">
                <a16:creationId xmlns:a16="http://schemas.microsoft.com/office/drawing/2014/main" xmlns="" id="{6A61471C-3A0B-4534-960E-06BB875E6C6F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3069443" y="5992795"/>
            <a:ext cx="631457" cy="711860"/>
          </a:xfrm>
          <a:prstGeom prst="rect">
            <a:avLst/>
          </a:prstGeom>
        </p:spPr>
      </p:pic>
      <p:grpSp>
        <p:nvGrpSpPr>
          <p:cNvPr id="41" name="object 21">
            <a:extLst>
              <a:ext uri="{FF2B5EF4-FFF2-40B4-BE49-F238E27FC236}">
                <a16:creationId xmlns:a16="http://schemas.microsoft.com/office/drawing/2014/main" xmlns="" id="{AA6E7541-72E4-4098-A15E-63B0EEA90BFF}"/>
              </a:ext>
            </a:extLst>
          </p:cNvPr>
          <p:cNvGrpSpPr/>
          <p:nvPr/>
        </p:nvGrpSpPr>
        <p:grpSpPr>
          <a:xfrm>
            <a:off x="1797655" y="5990257"/>
            <a:ext cx="726065" cy="691326"/>
            <a:chOff x="2381983" y="8061124"/>
            <a:chExt cx="1263015" cy="1263015"/>
          </a:xfrm>
        </p:grpSpPr>
        <p:pic>
          <p:nvPicPr>
            <p:cNvPr id="42" name="object 22">
              <a:extLst>
                <a:ext uri="{FF2B5EF4-FFF2-40B4-BE49-F238E27FC236}">
                  <a16:creationId xmlns:a16="http://schemas.microsoft.com/office/drawing/2014/main" xmlns="" id="{4B45E73A-9A47-4FF8-A116-0E121AED06B5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385583" y="8064721"/>
              <a:ext cx="1255479" cy="1255479"/>
            </a:xfrm>
            <a:prstGeom prst="rect">
              <a:avLst/>
            </a:prstGeom>
          </p:spPr>
        </p:pic>
        <p:sp>
          <p:nvSpPr>
            <p:cNvPr id="43" name="object 23">
              <a:extLst>
                <a:ext uri="{FF2B5EF4-FFF2-40B4-BE49-F238E27FC236}">
                  <a16:creationId xmlns:a16="http://schemas.microsoft.com/office/drawing/2014/main" xmlns="" id="{FF9620F3-7276-4EAE-84B3-9A7FF45AC5B7}"/>
                </a:ext>
              </a:extLst>
            </p:cNvPr>
            <p:cNvSpPr/>
            <p:nvPr/>
          </p:nvSpPr>
          <p:spPr>
            <a:xfrm>
              <a:off x="2385583" y="8064724"/>
              <a:ext cx="1256030" cy="1256030"/>
            </a:xfrm>
            <a:custGeom>
              <a:avLst/>
              <a:gdLst/>
              <a:ahLst/>
              <a:cxnLst/>
              <a:rect l="l" t="t" r="r" b="b"/>
              <a:pathLst>
                <a:path w="1256029" h="1256029">
                  <a:moveTo>
                    <a:pt x="0" y="0"/>
                  </a:moveTo>
                  <a:lnTo>
                    <a:pt x="1255478" y="0"/>
                  </a:lnTo>
                  <a:lnTo>
                    <a:pt x="1255478" y="1255477"/>
                  </a:lnTo>
                  <a:lnTo>
                    <a:pt x="0" y="1255477"/>
                  </a:lnTo>
                  <a:lnTo>
                    <a:pt x="0" y="0"/>
                  </a:lnTo>
                  <a:close/>
                </a:path>
              </a:pathLst>
            </a:custGeom>
            <a:ln w="7199">
              <a:solidFill>
                <a:srgbClr val="939598"/>
              </a:solidFill>
            </a:ln>
          </p:spPr>
          <p:txBody>
            <a:bodyPr wrap="square" lIns="0" tIns="0" rIns="0" bIns="0" rtlCol="0"/>
            <a:lstStyle/>
            <a:p>
              <a:endParaRPr sz="895"/>
            </a:p>
          </p:txBody>
        </p:sp>
      </p:grpSp>
      <p:pic>
        <p:nvPicPr>
          <p:cNvPr id="51" name="object 37">
            <a:extLst>
              <a:ext uri="{FF2B5EF4-FFF2-40B4-BE49-F238E27FC236}">
                <a16:creationId xmlns:a16="http://schemas.microsoft.com/office/drawing/2014/main" xmlns="" id="{F06AEFE4-A75C-4882-897B-3982B71BBD8D}"/>
              </a:ext>
            </a:extLst>
          </p:cNvPr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4221827" y="5987273"/>
            <a:ext cx="555514" cy="724978"/>
          </a:xfrm>
          <a:prstGeom prst="rect">
            <a:avLst/>
          </a:prstGeom>
        </p:spPr>
      </p:pic>
      <p:pic>
        <p:nvPicPr>
          <p:cNvPr id="52" name="object 25">
            <a:extLst>
              <a:ext uri="{FF2B5EF4-FFF2-40B4-BE49-F238E27FC236}">
                <a16:creationId xmlns:a16="http://schemas.microsoft.com/office/drawing/2014/main" xmlns="" id="{2DE895ED-B95A-4606-B53A-8110C04585C7}"/>
              </a:ext>
            </a:extLst>
          </p:cNvPr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582925" y="5974460"/>
            <a:ext cx="643720" cy="764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679261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object 2">
            <a:extLst>
              <a:ext uri="{FF2B5EF4-FFF2-40B4-BE49-F238E27FC236}">
                <a16:creationId xmlns:a16="http://schemas.microsoft.com/office/drawing/2014/main" xmlns="" id="{DE55ECCD-EEF9-470B-8F0D-C20E087BB717}"/>
              </a:ext>
            </a:extLst>
          </p:cNvPr>
          <p:cNvSpPr/>
          <p:nvPr/>
        </p:nvSpPr>
        <p:spPr>
          <a:xfrm>
            <a:off x="-15929" y="6904794"/>
            <a:ext cx="5353366" cy="196481"/>
          </a:xfrm>
          <a:custGeom>
            <a:avLst/>
            <a:gdLst/>
            <a:ahLst/>
            <a:cxnLst/>
            <a:rect l="l" t="t" r="r" b="b"/>
            <a:pathLst>
              <a:path w="7200265" h="186054">
                <a:moveTo>
                  <a:pt x="7200000" y="0"/>
                </a:moveTo>
                <a:lnTo>
                  <a:pt x="0" y="0"/>
                </a:lnTo>
                <a:lnTo>
                  <a:pt x="0" y="185591"/>
                </a:lnTo>
                <a:lnTo>
                  <a:pt x="7200000" y="185591"/>
                </a:lnTo>
                <a:lnTo>
                  <a:pt x="7200000" y="0"/>
                </a:lnTo>
                <a:close/>
              </a:path>
            </a:pathLst>
          </a:custGeom>
          <a:gradFill>
            <a:gsLst>
              <a:gs pos="0">
                <a:schemeClr val="bg1">
                  <a:lumMod val="85000"/>
                </a:schemeClr>
              </a:gs>
              <a:gs pos="40000">
                <a:schemeClr val="bg1"/>
              </a:gs>
              <a:gs pos="100000">
                <a:schemeClr val="bg1">
                  <a:lumMod val="85000"/>
                </a:schemeClr>
              </a:gs>
            </a:gsLst>
            <a:path path="circle">
              <a:fillToRect l="50000" t="130000" r="50000" b="-30000"/>
            </a:path>
          </a:gradFill>
        </p:spPr>
        <p:txBody>
          <a:bodyPr wrap="square" lIns="0" tIns="0" rIns="0" bIns="0" rtlCol="0"/>
          <a:lstStyle/>
          <a:p>
            <a:endParaRPr lang="ru-RU" sz="895"/>
          </a:p>
        </p:txBody>
      </p:sp>
      <p:sp>
        <p:nvSpPr>
          <p:cNvPr id="2" name="object 2"/>
          <p:cNvSpPr/>
          <p:nvPr/>
        </p:nvSpPr>
        <p:spPr>
          <a:xfrm>
            <a:off x="-6143" y="7101275"/>
            <a:ext cx="5333793" cy="236026"/>
          </a:xfrm>
          <a:custGeom>
            <a:avLst/>
            <a:gdLst/>
            <a:ahLst/>
            <a:cxnLst/>
            <a:rect l="l" t="t" r="r" b="b"/>
            <a:pathLst>
              <a:path w="7200265" h="186054">
                <a:moveTo>
                  <a:pt x="7200000" y="0"/>
                </a:moveTo>
                <a:lnTo>
                  <a:pt x="0" y="0"/>
                </a:lnTo>
                <a:lnTo>
                  <a:pt x="0" y="185591"/>
                </a:lnTo>
                <a:lnTo>
                  <a:pt x="7200000" y="185591"/>
                </a:lnTo>
                <a:lnTo>
                  <a:pt x="7200000" y="0"/>
                </a:lnTo>
                <a:close/>
              </a:path>
            </a:pathLst>
          </a:custGeom>
          <a:gradFill flip="none" rotWithShape="1">
            <a:gsLst>
              <a:gs pos="0">
                <a:srgbClr val="013BBB"/>
              </a:gs>
              <a:gs pos="50000">
                <a:srgbClr val="0165B6"/>
              </a:gs>
              <a:gs pos="100000">
                <a:srgbClr val="012C89"/>
              </a:gs>
            </a:gsLst>
            <a:path path="circle">
              <a:fillToRect l="50000" t="130000" r="50000" b="-30000"/>
            </a:path>
            <a:tileRect/>
          </a:gradFill>
        </p:spPr>
        <p:txBody>
          <a:bodyPr wrap="square" lIns="0" tIns="0" rIns="0" bIns="0" rtlCol="0"/>
          <a:lstStyle/>
          <a:p>
            <a:endParaRPr lang="ru-RU" sz="895"/>
          </a:p>
        </p:txBody>
      </p:sp>
      <p:pic>
        <p:nvPicPr>
          <p:cNvPr id="7" name="object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-9993" y="-3017"/>
            <a:ext cx="5337643" cy="901662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1165581" y="341408"/>
            <a:ext cx="3733800" cy="214799"/>
          </a:xfrm>
          <a:prstGeom prst="rect">
            <a:avLst/>
          </a:prstGeom>
        </p:spPr>
        <p:txBody>
          <a:bodyPr vert="horz" wrap="square" lIns="0" tIns="8506" rIns="0" bIns="0" rtlCol="0">
            <a:spAutoFit/>
          </a:bodyPr>
          <a:lstStyle/>
          <a:p>
            <a:pPr marR="3581" algn="r">
              <a:spcBef>
                <a:spcPts val="67"/>
              </a:spcBef>
            </a:pPr>
            <a:r>
              <a:rPr lang="ru-RU" sz="1340" b="1" dirty="0">
                <a:solidFill>
                  <a:srgbClr val="FFFFFF"/>
                </a:solidFill>
                <a:latin typeface="Montserrat ExtraLight" panose="00000300000000000000" pitchFamily="2" charset="-52"/>
                <a:cs typeface="Times New Roman"/>
              </a:rPr>
              <a:t>РЕАЛИЗАЦИЯ </a:t>
            </a:r>
            <a:r>
              <a:rPr lang="ru-RU" sz="1340" b="1" dirty="0" smtClean="0">
                <a:solidFill>
                  <a:srgbClr val="FFFFFF"/>
                </a:solidFill>
                <a:latin typeface="Montserrat ExtraLight" panose="00000300000000000000" pitchFamily="2" charset="-52"/>
                <a:cs typeface="Times New Roman"/>
              </a:rPr>
              <a:t>ПРОДУКЦИИ</a:t>
            </a:r>
            <a:endParaRPr lang="ru-RU" sz="1340" dirty="0">
              <a:latin typeface="Montserrat ExtraLight" panose="00000300000000000000" pitchFamily="2" charset="-52"/>
              <a:cs typeface="Times New Roman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-9993" y="-2578"/>
            <a:ext cx="1711564" cy="953157"/>
            <a:chOff x="179999" y="328582"/>
            <a:chExt cx="2427605" cy="1351915"/>
          </a:xfrm>
        </p:grpSpPr>
        <p:sp>
          <p:nvSpPr>
            <p:cNvPr id="10" name="object 10"/>
            <p:cNvSpPr/>
            <p:nvPr/>
          </p:nvSpPr>
          <p:spPr>
            <a:xfrm>
              <a:off x="179999" y="328582"/>
              <a:ext cx="2427605" cy="1351915"/>
            </a:xfrm>
            <a:custGeom>
              <a:avLst/>
              <a:gdLst/>
              <a:ahLst/>
              <a:cxnLst/>
              <a:rect l="l" t="t" r="r" b="b"/>
              <a:pathLst>
                <a:path w="2427605" h="1351914">
                  <a:moveTo>
                    <a:pt x="2427037" y="0"/>
                  </a:moveTo>
                  <a:lnTo>
                    <a:pt x="0" y="0"/>
                  </a:lnTo>
                  <a:lnTo>
                    <a:pt x="0" y="1351832"/>
                  </a:lnTo>
                  <a:lnTo>
                    <a:pt x="1081403" y="1351832"/>
                  </a:lnTo>
                  <a:lnTo>
                    <a:pt x="2427037" y="0"/>
                  </a:lnTo>
                  <a:close/>
                </a:path>
              </a:pathLst>
            </a:custGeom>
            <a:solidFill>
              <a:srgbClr val="BCBEC0"/>
            </a:solidFill>
          </p:spPr>
          <p:txBody>
            <a:bodyPr wrap="square" lIns="0" tIns="0" rIns="0" bIns="0" rtlCol="0"/>
            <a:lstStyle/>
            <a:p>
              <a:endParaRPr sz="895" dirty="0"/>
            </a:p>
          </p:txBody>
        </p:sp>
        <p:sp>
          <p:nvSpPr>
            <p:cNvPr id="11" name="object 11"/>
            <p:cNvSpPr/>
            <p:nvPr/>
          </p:nvSpPr>
          <p:spPr>
            <a:xfrm>
              <a:off x="179999" y="328582"/>
              <a:ext cx="2327910" cy="1278255"/>
            </a:xfrm>
            <a:custGeom>
              <a:avLst/>
              <a:gdLst/>
              <a:ahLst/>
              <a:cxnLst/>
              <a:rect l="l" t="t" r="r" b="b"/>
              <a:pathLst>
                <a:path w="2327910" h="1278255">
                  <a:moveTo>
                    <a:pt x="2327789" y="0"/>
                  </a:moveTo>
                  <a:lnTo>
                    <a:pt x="0" y="0"/>
                  </a:lnTo>
                  <a:lnTo>
                    <a:pt x="0" y="1278248"/>
                  </a:lnTo>
                  <a:lnTo>
                    <a:pt x="1052435" y="1278248"/>
                  </a:lnTo>
                  <a:lnTo>
                    <a:pt x="232778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895"/>
            </a:p>
          </p:txBody>
        </p:sp>
      </p:grpSp>
      <p:sp>
        <p:nvSpPr>
          <p:cNvPr id="16" name="object 2">
            <a:extLst>
              <a:ext uri="{FF2B5EF4-FFF2-40B4-BE49-F238E27FC236}">
                <a16:creationId xmlns:a16="http://schemas.microsoft.com/office/drawing/2014/main" xmlns="" id="{BBB9E1D5-A86E-49AC-BF5A-23F251BF0C7C}"/>
              </a:ext>
            </a:extLst>
          </p:cNvPr>
          <p:cNvSpPr/>
          <p:nvPr/>
        </p:nvSpPr>
        <p:spPr>
          <a:xfrm>
            <a:off x="-6143" y="7317821"/>
            <a:ext cx="5333793" cy="241854"/>
          </a:xfrm>
          <a:custGeom>
            <a:avLst/>
            <a:gdLst/>
            <a:ahLst/>
            <a:cxnLst/>
            <a:rect l="l" t="t" r="r" b="b"/>
            <a:pathLst>
              <a:path w="7200265" h="186054">
                <a:moveTo>
                  <a:pt x="7200000" y="0"/>
                </a:moveTo>
                <a:lnTo>
                  <a:pt x="0" y="0"/>
                </a:lnTo>
                <a:lnTo>
                  <a:pt x="0" y="185591"/>
                </a:lnTo>
                <a:lnTo>
                  <a:pt x="7200000" y="185591"/>
                </a:lnTo>
                <a:lnTo>
                  <a:pt x="7200000" y="0"/>
                </a:lnTo>
                <a:close/>
              </a:path>
            </a:pathLst>
          </a:custGeom>
          <a:gradFill>
            <a:gsLst>
              <a:gs pos="0">
                <a:srgbClr val="C00000"/>
              </a:gs>
              <a:gs pos="60000">
                <a:srgbClr val="FF1919"/>
              </a:gs>
              <a:gs pos="100000">
                <a:srgbClr val="C00000"/>
              </a:gs>
            </a:gsLst>
            <a:path path="circle">
              <a:fillToRect l="50000" t="130000" r="50000" b="-30000"/>
            </a:path>
          </a:gradFill>
        </p:spPr>
        <p:txBody>
          <a:bodyPr wrap="square" lIns="0" tIns="0" rIns="0" bIns="0" rtlCol="0"/>
          <a:lstStyle/>
          <a:p>
            <a:endParaRPr lang="ru-RU" sz="895"/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585257FC-8608-447D-9DD1-57603E1CA4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296" y="58573"/>
            <a:ext cx="643524" cy="693429"/>
          </a:xfrm>
          <a:prstGeom prst="rect">
            <a:avLst/>
          </a:prstGeom>
        </p:spPr>
      </p:pic>
      <p:grpSp>
        <p:nvGrpSpPr>
          <p:cNvPr id="21" name="object 9">
            <a:extLst>
              <a:ext uri="{FF2B5EF4-FFF2-40B4-BE49-F238E27FC236}">
                <a16:creationId xmlns:a16="http://schemas.microsoft.com/office/drawing/2014/main" xmlns="" id="{3DBA8D8C-D0B2-43A0-B030-EBAF2C333C3D}"/>
              </a:ext>
            </a:extLst>
          </p:cNvPr>
          <p:cNvGrpSpPr/>
          <p:nvPr/>
        </p:nvGrpSpPr>
        <p:grpSpPr>
          <a:xfrm flipV="1">
            <a:off x="-433721" y="6860723"/>
            <a:ext cx="1717500" cy="953156"/>
            <a:chOff x="179999" y="328582"/>
            <a:chExt cx="2427605" cy="1351915"/>
          </a:xfrm>
        </p:grpSpPr>
        <p:sp>
          <p:nvSpPr>
            <p:cNvPr id="23" name="object 10">
              <a:extLst>
                <a:ext uri="{FF2B5EF4-FFF2-40B4-BE49-F238E27FC236}">
                  <a16:creationId xmlns:a16="http://schemas.microsoft.com/office/drawing/2014/main" xmlns="" id="{A5050AE5-EA7E-45A2-9A21-53D0B1D2D38B}"/>
                </a:ext>
              </a:extLst>
            </p:cNvPr>
            <p:cNvSpPr/>
            <p:nvPr/>
          </p:nvSpPr>
          <p:spPr>
            <a:xfrm>
              <a:off x="179999" y="328582"/>
              <a:ext cx="2427605" cy="1351915"/>
            </a:xfrm>
            <a:custGeom>
              <a:avLst/>
              <a:gdLst/>
              <a:ahLst/>
              <a:cxnLst/>
              <a:rect l="l" t="t" r="r" b="b"/>
              <a:pathLst>
                <a:path w="2427605" h="1351914">
                  <a:moveTo>
                    <a:pt x="2427037" y="0"/>
                  </a:moveTo>
                  <a:lnTo>
                    <a:pt x="0" y="0"/>
                  </a:lnTo>
                  <a:lnTo>
                    <a:pt x="0" y="1351832"/>
                  </a:lnTo>
                  <a:lnTo>
                    <a:pt x="1081403" y="1351832"/>
                  </a:lnTo>
                  <a:lnTo>
                    <a:pt x="2427037" y="0"/>
                  </a:lnTo>
                  <a:close/>
                </a:path>
              </a:pathLst>
            </a:custGeom>
            <a:solidFill>
              <a:srgbClr val="BCBEC0"/>
            </a:solidFill>
          </p:spPr>
          <p:txBody>
            <a:bodyPr wrap="square" lIns="0" tIns="0" rIns="0" bIns="0" rtlCol="0"/>
            <a:lstStyle/>
            <a:p>
              <a:endParaRPr sz="895" dirty="0"/>
            </a:p>
          </p:txBody>
        </p:sp>
        <p:sp>
          <p:nvSpPr>
            <p:cNvPr id="25" name="object 11">
              <a:extLst>
                <a:ext uri="{FF2B5EF4-FFF2-40B4-BE49-F238E27FC236}">
                  <a16:creationId xmlns:a16="http://schemas.microsoft.com/office/drawing/2014/main" xmlns="" id="{43D60365-723B-4D78-A594-F4BC8C88E7F9}"/>
                </a:ext>
              </a:extLst>
            </p:cNvPr>
            <p:cNvSpPr/>
            <p:nvPr/>
          </p:nvSpPr>
          <p:spPr>
            <a:xfrm>
              <a:off x="179999" y="328582"/>
              <a:ext cx="2327910" cy="1278255"/>
            </a:xfrm>
            <a:custGeom>
              <a:avLst/>
              <a:gdLst/>
              <a:ahLst/>
              <a:cxnLst/>
              <a:rect l="l" t="t" r="r" b="b"/>
              <a:pathLst>
                <a:path w="2327910" h="1278255">
                  <a:moveTo>
                    <a:pt x="2327789" y="0"/>
                  </a:moveTo>
                  <a:lnTo>
                    <a:pt x="0" y="0"/>
                  </a:lnTo>
                  <a:lnTo>
                    <a:pt x="0" y="1278248"/>
                  </a:lnTo>
                  <a:lnTo>
                    <a:pt x="1052435" y="1278248"/>
                  </a:lnTo>
                  <a:lnTo>
                    <a:pt x="232778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895"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143367" y="7237804"/>
            <a:ext cx="311596" cy="160039"/>
          </a:xfrm>
          <a:prstGeom prst="rect">
            <a:avLst/>
          </a:prstGeom>
        </p:spPr>
        <p:txBody>
          <a:bodyPr vert="horz" wrap="square" lIns="0" tIns="8059" rIns="0" bIns="0" rtlCol="0">
            <a:spAutoFit/>
          </a:bodyPr>
          <a:lstStyle/>
          <a:p>
            <a:pPr algn="ctr">
              <a:spcBef>
                <a:spcPts val="63"/>
              </a:spcBef>
            </a:pPr>
            <a:r>
              <a:rPr lang="ru-RU" sz="987" spc="-11" dirty="0">
                <a:solidFill>
                  <a:srgbClr val="231F20"/>
                </a:solidFill>
                <a:latin typeface="Montserrat ExtraBold" panose="00000900000000000000" pitchFamily="2" charset="-52"/>
                <a:cs typeface="Franklin Gothic Medium"/>
              </a:rPr>
              <a:t>20</a:t>
            </a:r>
            <a:endParaRPr sz="987" dirty="0">
              <a:latin typeface="Montserrat ExtraBold" panose="00000900000000000000" pitchFamily="2" charset="-52"/>
              <a:cs typeface="Franklin Gothic Medium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127D4268-CCF9-4DE4-8CE9-63F936B0D60F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35000"/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5296" y="2340025"/>
            <a:ext cx="4735835" cy="4311527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38357235-C70A-4D1B-BFB1-EBC93B3CD20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281" r="6559"/>
          <a:stretch/>
        </p:blipFill>
        <p:spPr>
          <a:xfrm>
            <a:off x="1225954" y="3086971"/>
            <a:ext cx="2674517" cy="2817633"/>
          </a:xfrm>
          <a:prstGeom prst="rect">
            <a:avLst/>
          </a:prstGeom>
        </p:spPr>
      </p:pic>
      <p:sp>
        <p:nvSpPr>
          <p:cNvPr id="60" name="TextBox 59">
            <a:extLst>
              <a:ext uri="{FF2B5EF4-FFF2-40B4-BE49-F238E27FC236}">
                <a16:creationId xmlns:a16="http://schemas.microsoft.com/office/drawing/2014/main" xmlns="" id="{03007351-1FB7-4AF8-9F32-D3A5E1BBAF78}"/>
              </a:ext>
            </a:extLst>
          </p:cNvPr>
          <p:cNvSpPr txBox="1"/>
          <p:nvPr/>
        </p:nvSpPr>
        <p:spPr>
          <a:xfrm>
            <a:off x="195296" y="1134748"/>
            <a:ext cx="4735835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000" dirty="0">
                <a:solidFill>
                  <a:srgbClr val="222222"/>
                </a:solidFill>
                <a:latin typeface="Montserrat" panose="00000500000000000000" pitchFamily="2" charset="-52"/>
              </a:rPr>
              <a:t>изготовлены</a:t>
            </a:r>
            <a:br>
              <a:rPr lang="ru-RU" sz="1000" dirty="0">
                <a:solidFill>
                  <a:srgbClr val="222222"/>
                </a:solidFill>
                <a:latin typeface="Montserrat" panose="00000500000000000000" pitchFamily="2" charset="-52"/>
              </a:rPr>
            </a:br>
            <a:r>
              <a:rPr lang="ru-RU" sz="1000" dirty="0">
                <a:solidFill>
                  <a:srgbClr val="222222"/>
                </a:solidFill>
                <a:latin typeface="Montserrat ExtraBold" panose="00000900000000000000" pitchFamily="2" charset="-52"/>
              </a:rPr>
              <a:t>шкафы металлические четырехсекционные</a:t>
            </a:r>
            <a:br>
              <a:rPr lang="ru-RU" sz="1000" dirty="0">
                <a:solidFill>
                  <a:srgbClr val="222222"/>
                </a:solidFill>
                <a:latin typeface="Montserrat ExtraBold" panose="00000900000000000000" pitchFamily="2" charset="-52"/>
              </a:rPr>
            </a:br>
            <a:r>
              <a:rPr lang="ru-RU" sz="1000" dirty="0">
                <a:solidFill>
                  <a:srgbClr val="222222"/>
                </a:solidFill>
                <a:latin typeface="Montserrat ExtraBold" panose="00000900000000000000" pitchFamily="2" charset="-52"/>
              </a:rPr>
              <a:t>с электромагнитными замками</a:t>
            </a:r>
            <a:endParaRPr lang="ru-RU" sz="1000" dirty="0">
              <a:solidFill>
                <a:srgbClr val="222222"/>
              </a:solidFill>
              <a:latin typeface="Montserrat" panose="00000500000000000000" pitchFamily="2" charset="-52"/>
            </a:endParaRPr>
          </a:p>
          <a:p>
            <a:pPr algn="ctr"/>
            <a:r>
              <a:rPr lang="ru-RU" sz="1000" dirty="0">
                <a:solidFill>
                  <a:srgbClr val="222222"/>
                </a:solidFill>
                <a:latin typeface="Montserrat" panose="00000500000000000000" pitchFamily="2" charset="-52"/>
              </a:rPr>
              <a:t>по заказу, </a:t>
            </a:r>
            <a:r>
              <a:rPr lang="ru-RU" sz="1000" i="0" dirty="0">
                <a:solidFill>
                  <a:srgbClr val="222222"/>
                </a:solidFill>
                <a:effectLst/>
                <a:latin typeface="Montserrat" panose="00000500000000000000" pitchFamily="2" charset="-52"/>
              </a:rPr>
              <a:t>поступившему</a:t>
            </a:r>
            <a:br>
              <a:rPr lang="ru-RU" sz="1000" i="0" dirty="0">
                <a:solidFill>
                  <a:srgbClr val="222222"/>
                </a:solidFill>
                <a:effectLst/>
                <a:latin typeface="Montserrat" panose="00000500000000000000" pitchFamily="2" charset="-52"/>
              </a:rPr>
            </a:br>
            <a:r>
              <a:rPr lang="ru-RU" sz="1000" i="0" dirty="0">
                <a:solidFill>
                  <a:srgbClr val="222222"/>
                </a:solidFill>
                <a:effectLst/>
                <a:latin typeface="Montserrat" panose="00000500000000000000" pitchFamily="2" charset="-52"/>
              </a:rPr>
              <a:t>от Республиканского центра подготовки спортивного резерва</a:t>
            </a:r>
            <a:br>
              <a:rPr lang="ru-RU" sz="1000" i="0" dirty="0">
                <a:solidFill>
                  <a:srgbClr val="222222"/>
                </a:solidFill>
                <a:effectLst/>
                <a:latin typeface="Montserrat" panose="00000500000000000000" pitchFamily="2" charset="-52"/>
              </a:rPr>
            </a:br>
            <a:r>
              <a:rPr lang="ru-RU" sz="1000" i="0" dirty="0">
                <a:solidFill>
                  <a:srgbClr val="222222"/>
                </a:solidFill>
                <a:effectLst/>
                <a:latin typeface="Montserrat" panose="00000500000000000000" pitchFamily="2" charset="-52"/>
              </a:rPr>
              <a:t>в рамках материально-технического оснащения VIII Международных спортивных игр «Дети Азии».</a:t>
            </a:r>
            <a:endParaRPr lang="ru-RU" sz="1000" dirty="0">
              <a:latin typeface="Montserrat" panose="00000500000000000000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78764635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Рисунок 29">
            <a:extLst>
              <a:ext uri="{FF2B5EF4-FFF2-40B4-BE49-F238E27FC236}">
                <a16:creationId xmlns:a16="http://schemas.microsoft.com/office/drawing/2014/main" xmlns="" id="{97CE643A-658F-4292-A1C8-E30F503A343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418882" y="2318207"/>
            <a:ext cx="4735835" cy="4310082"/>
          </a:xfrm>
          <a:prstGeom prst="rect">
            <a:avLst/>
          </a:prstGeom>
        </p:spPr>
      </p:pic>
      <p:sp>
        <p:nvSpPr>
          <p:cNvPr id="17" name="object 2">
            <a:extLst>
              <a:ext uri="{FF2B5EF4-FFF2-40B4-BE49-F238E27FC236}">
                <a16:creationId xmlns:a16="http://schemas.microsoft.com/office/drawing/2014/main" xmlns="" id="{DE55ECCD-EEF9-470B-8F0D-C20E087BB717}"/>
              </a:ext>
            </a:extLst>
          </p:cNvPr>
          <p:cNvSpPr/>
          <p:nvPr/>
        </p:nvSpPr>
        <p:spPr>
          <a:xfrm>
            <a:off x="-15929" y="6904794"/>
            <a:ext cx="5353366" cy="196481"/>
          </a:xfrm>
          <a:custGeom>
            <a:avLst/>
            <a:gdLst/>
            <a:ahLst/>
            <a:cxnLst/>
            <a:rect l="l" t="t" r="r" b="b"/>
            <a:pathLst>
              <a:path w="7200265" h="186054">
                <a:moveTo>
                  <a:pt x="7200000" y="0"/>
                </a:moveTo>
                <a:lnTo>
                  <a:pt x="0" y="0"/>
                </a:lnTo>
                <a:lnTo>
                  <a:pt x="0" y="185591"/>
                </a:lnTo>
                <a:lnTo>
                  <a:pt x="7200000" y="185591"/>
                </a:lnTo>
                <a:lnTo>
                  <a:pt x="7200000" y="0"/>
                </a:lnTo>
                <a:close/>
              </a:path>
            </a:pathLst>
          </a:custGeom>
          <a:gradFill>
            <a:gsLst>
              <a:gs pos="0">
                <a:schemeClr val="bg1">
                  <a:lumMod val="85000"/>
                </a:schemeClr>
              </a:gs>
              <a:gs pos="40000">
                <a:schemeClr val="bg1"/>
              </a:gs>
              <a:gs pos="100000">
                <a:schemeClr val="bg1">
                  <a:lumMod val="85000"/>
                </a:schemeClr>
              </a:gs>
            </a:gsLst>
            <a:path path="circle">
              <a:fillToRect l="50000" t="130000" r="50000" b="-30000"/>
            </a:path>
          </a:gradFill>
        </p:spPr>
        <p:txBody>
          <a:bodyPr wrap="square" lIns="0" tIns="0" rIns="0" bIns="0" rtlCol="0"/>
          <a:lstStyle/>
          <a:p>
            <a:endParaRPr lang="ru-RU" sz="895"/>
          </a:p>
        </p:txBody>
      </p:sp>
      <p:sp>
        <p:nvSpPr>
          <p:cNvPr id="2" name="object 2"/>
          <p:cNvSpPr/>
          <p:nvPr/>
        </p:nvSpPr>
        <p:spPr>
          <a:xfrm>
            <a:off x="-6143" y="7101275"/>
            <a:ext cx="5333793" cy="236026"/>
          </a:xfrm>
          <a:custGeom>
            <a:avLst/>
            <a:gdLst/>
            <a:ahLst/>
            <a:cxnLst/>
            <a:rect l="l" t="t" r="r" b="b"/>
            <a:pathLst>
              <a:path w="7200265" h="186054">
                <a:moveTo>
                  <a:pt x="7200000" y="0"/>
                </a:moveTo>
                <a:lnTo>
                  <a:pt x="0" y="0"/>
                </a:lnTo>
                <a:lnTo>
                  <a:pt x="0" y="185591"/>
                </a:lnTo>
                <a:lnTo>
                  <a:pt x="7200000" y="185591"/>
                </a:lnTo>
                <a:lnTo>
                  <a:pt x="7200000" y="0"/>
                </a:lnTo>
                <a:close/>
              </a:path>
            </a:pathLst>
          </a:custGeom>
          <a:gradFill flip="none" rotWithShape="1">
            <a:gsLst>
              <a:gs pos="0">
                <a:srgbClr val="013BBB"/>
              </a:gs>
              <a:gs pos="50000">
                <a:srgbClr val="0165B6"/>
              </a:gs>
              <a:gs pos="100000">
                <a:srgbClr val="012C89"/>
              </a:gs>
            </a:gsLst>
            <a:path path="circle">
              <a:fillToRect l="50000" t="130000" r="50000" b="-30000"/>
            </a:path>
            <a:tileRect/>
          </a:gradFill>
        </p:spPr>
        <p:txBody>
          <a:bodyPr wrap="square" lIns="0" tIns="0" rIns="0" bIns="0" rtlCol="0"/>
          <a:lstStyle/>
          <a:p>
            <a:endParaRPr lang="ru-RU" sz="895"/>
          </a:p>
        </p:txBody>
      </p:sp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-9993" y="-3017"/>
            <a:ext cx="5337643" cy="901662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418882" y="340414"/>
            <a:ext cx="3232350" cy="214799"/>
          </a:xfrm>
          <a:prstGeom prst="rect">
            <a:avLst/>
          </a:prstGeom>
        </p:spPr>
        <p:txBody>
          <a:bodyPr vert="horz" wrap="square" lIns="0" tIns="8506" rIns="0" bIns="0" rtlCol="0">
            <a:spAutoFit/>
          </a:bodyPr>
          <a:lstStyle/>
          <a:p>
            <a:pPr marR="3581">
              <a:spcBef>
                <a:spcPts val="67"/>
              </a:spcBef>
            </a:pPr>
            <a:r>
              <a:rPr lang="ru-RU" sz="1340" b="1" dirty="0">
                <a:solidFill>
                  <a:srgbClr val="FFFFFF"/>
                </a:solidFill>
                <a:latin typeface="Montserrat ExtraLight" panose="00000300000000000000" pitchFamily="2" charset="-52"/>
                <a:cs typeface="Times New Roman"/>
              </a:rPr>
              <a:t>РЕАЛИЗАЦИЯ </a:t>
            </a:r>
            <a:r>
              <a:rPr lang="ru-RU" sz="1340" b="1" dirty="0" smtClean="0">
                <a:solidFill>
                  <a:srgbClr val="FFFFFF"/>
                </a:solidFill>
                <a:latin typeface="Montserrat ExtraLight" panose="00000300000000000000" pitchFamily="2" charset="-52"/>
                <a:cs typeface="Times New Roman"/>
              </a:rPr>
              <a:t>ПРОДУКЦИИ</a:t>
            </a:r>
            <a:endParaRPr lang="ru-RU" sz="1340" dirty="0">
              <a:latin typeface="Montserrat ExtraLight" panose="00000300000000000000" pitchFamily="2" charset="-52"/>
              <a:cs typeface="Times New Roman"/>
            </a:endParaRPr>
          </a:p>
        </p:txBody>
      </p:sp>
      <p:grpSp>
        <p:nvGrpSpPr>
          <p:cNvPr id="9" name="object 9"/>
          <p:cNvGrpSpPr/>
          <p:nvPr/>
        </p:nvGrpSpPr>
        <p:grpSpPr>
          <a:xfrm flipH="1">
            <a:off x="3616087" y="-2578"/>
            <a:ext cx="1711564" cy="953157"/>
            <a:chOff x="179999" y="328582"/>
            <a:chExt cx="2427605" cy="1351915"/>
          </a:xfrm>
        </p:grpSpPr>
        <p:sp>
          <p:nvSpPr>
            <p:cNvPr id="10" name="object 10"/>
            <p:cNvSpPr/>
            <p:nvPr/>
          </p:nvSpPr>
          <p:spPr>
            <a:xfrm>
              <a:off x="179999" y="328582"/>
              <a:ext cx="2427605" cy="1351915"/>
            </a:xfrm>
            <a:custGeom>
              <a:avLst/>
              <a:gdLst/>
              <a:ahLst/>
              <a:cxnLst/>
              <a:rect l="l" t="t" r="r" b="b"/>
              <a:pathLst>
                <a:path w="2427605" h="1351914">
                  <a:moveTo>
                    <a:pt x="2427037" y="0"/>
                  </a:moveTo>
                  <a:lnTo>
                    <a:pt x="0" y="0"/>
                  </a:lnTo>
                  <a:lnTo>
                    <a:pt x="0" y="1351832"/>
                  </a:lnTo>
                  <a:lnTo>
                    <a:pt x="1081403" y="1351832"/>
                  </a:lnTo>
                  <a:lnTo>
                    <a:pt x="2427037" y="0"/>
                  </a:lnTo>
                  <a:close/>
                </a:path>
              </a:pathLst>
            </a:custGeom>
            <a:solidFill>
              <a:srgbClr val="BCBEC0"/>
            </a:solidFill>
          </p:spPr>
          <p:txBody>
            <a:bodyPr wrap="square" lIns="0" tIns="0" rIns="0" bIns="0" rtlCol="0"/>
            <a:lstStyle/>
            <a:p>
              <a:endParaRPr sz="895" dirty="0"/>
            </a:p>
          </p:txBody>
        </p:sp>
        <p:sp>
          <p:nvSpPr>
            <p:cNvPr id="11" name="object 11"/>
            <p:cNvSpPr/>
            <p:nvPr/>
          </p:nvSpPr>
          <p:spPr>
            <a:xfrm>
              <a:off x="179999" y="328582"/>
              <a:ext cx="2327910" cy="1278255"/>
            </a:xfrm>
            <a:custGeom>
              <a:avLst/>
              <a:gdLst/>
              <a:ahLst/>
              <a:cxnLst/>
              <a:rect l="l" t="t" r="r" b="b"/>
              <a:pathLst>
                <a:path w="2327910" h="1278255">
                  <a:moveTo>
                    <a:pt x="2327789" y="0"/>
                  </a:moveTo>
                  <a:lnTo>
                    <a:pt x="0" y="0"/>
                  </a:lnTo>
                  <a:lnTo>
                    <a:pt x="0" y="1278248"/>
                  </a:lnTo>
                  <a:lnTo>
                    <a:pt x="1052435" y="1278248"/>
                  </a:lnTo>
                  <a:lnTo>
                    <a:pt x="232778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895"/>
            </a:p>
          </p:txBody>
        </p:sp>
      </p:grpSp>
      <p:sp>
        <p:nvSpPr>
          <p:cNvPr id="16" name="object 2">
            <a:extLst>
              <a:ext uri="{FF2B5EF4-FFF2-40B4-BE49-F238E27FC236}">
                <a16:creationId xmlns:a16="http://schemas.microsoft.com/office/drawing/2014/main" xmlns="" id="{BBB9E1D5-A86E-49AC-BF5A-23F251BF0C7C}"/>
              </a:ext>
            </a:extLst>
          </p:cNvPr>
          <p:cNvSpPr/>
          <p:nvPr/>
        </p:nvSpPr>
        <p:spPr>
          <a:xfrm>
            <a:off x="-6143" y="7317821"/>
            <a:ext cx="5333793" cy="241854"/>
          </a:xfrm>
          <a:custGeom>
            <a:avLst/>
            <a:gdLst/>
            <a:ahLst/>
            <a:cxnLst/>
            <a:rect l="l" t="t" r="r" b="b"/>
            <a:pathLst>
              <a:path w="7200265" h="186054">
                <a:moveTo>
                  <a:pt x="7200000" y="0"/>
                </a:moveTo>
                <a:lnTo>
                  <a:pt x="0" y="0"/>
                </a:lnTo>
                <a:lnTo>
                  <a:pt x="0" y="185591"/>
                </a:lnTo>
                <a:lnTo>
                  <a:pt x="7200000" y="185591"/>
                </a:lnTo>
                <a:lnTo>
                  <a:pt x="7200000" y="0"/>
                </a:lnTo>
                <a:close/>
              </a:path>
            </a:pathLst>
          </a:custGeom>
          <a:gradFill>
            <a:gsLst>
              <a:gs pos="0">
                <a:srgbClr val="C00000"/>
              </a:gs>
              <a:gs pos="60000">
                <a:srgbClr val="FF1919"/>
              </a:gs>
              <a:gs pos="100000">
                <a:srgbClr val="C00000"/>
              </a:gs>
            </a:gsLst>
            <a:path path="circle">
              <a:fillToRect l="50000" t="130000" r="50000" b="-30000"/>
            </a:path>
          </a:gradFill>
        </p:spPr>
        <p:txBody>
          <a:bodyPr wrap="square" lIns="0" tIns="0" rIns="0" bIns="0" rtlCol="0"/>
          <a:lstStyle/>
          <a:p>
            <a:endParaRPr lang="ru-RU" sz="895"/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585257FC-8608-447D-9DD1-57603E1CA4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4524214" y="101102"/>
            <a:ext cx="643524" cy="693429"/>
          </a:xfrm>
          <a:prstGeom prst="rect">
            <a:avLst/>
          </a:prstGeom>
        </p:spPr>
      </p:pic>
      <p:grpSp>
        <p:nvGrpSpPr>
          <p:cNvPr id="21" name="object 9">
            <a:extLst>
              <a:ext uri="{FF2B5EF4-FFF2-40B4-BE49-F238E27FC236}">
                <a16:creationId xmlns:a16="http://schemas.microsoft.com/office/drawing/2014/main" xmlns="" id="{3DBA8D8C-D0B2-43A0-B030-EBAF2C333C3D}"/>
              </a:ext>
            </a:extLst>
          </p:cNvPr>
          <p:cNvGrpSpPr/>
          <p:nvPr/>
        </p:nvGrpSpPr>
        <p:grpSpPr>
          <a:xfrm flipH="1" flipV="1">
            <a:off x="4060657" y="6860723"/>
            <a:ext cx="1717500" cy="953156"/>
            <a:chOff x="179999" y="328582"/>
            <a:chExt cx="2427605" cy="1351915"/>
          </a:xfrm>
        </p:grpSpPr>
        <p:sp>
          <p:nvSpPr>
            <p:cNvPr id="23" name="object 10">
              <a:extLst>
                <a:ext uri="{FF2B5EF4-FFF2-40B4-BE49-F238E27FC236}">
                  <a16:creationId xmlns:a16="http://schemas.microsoft.com/office/drawing/2014/main" xmlns="" id="{A5050AE5-EA7E-45A2-9A21-53D0B1D2D38B}"/>
                </a:ext>
              </a:extLst>
            </p:cNvPr>
            <p:cNvSpPr/>
            <p:nvPr/>
          </p:nvSpPr>
          <p:spPr>
            <a:xfrm>
              <a:off x="179999" y="328582"/>
              <a:ext cx="2427605" cy="1351915"/>
            </a:xfrm>
            <a:custGeom>
              <a:avLst/>
              <a:gdLst/>
              <a:ahLst/>
              <a:cxnLst/>
              <a:rect l="l" t="t" r="r" b="b"/>
              <a:pathLst>
                <a:path w="2427605" h="1351914">
                  <a:moveTo>
                    <a:pt x="2427037" y="0"/>
                  </a:moveTo>
                  <a:lnTo>
                    <a:pt x="0" y="0"/>
                  </a:lnTo>
                  <a:lnTo>
                    <a:pt x="0" y="1351832"/>
                  </a:lnTo>
                  <a:lnTo>
                    <a:pt x="1081403" y="1351832"/>
                  </a:lnTo>
                  <a:lnTo>
                    <a:pt x="2427037" y="0"/>
                  </a:lnTo>
                  <a:close/>
                </a:path>
              </a:pathLst>
            </a:custGeom>
            <a:solidFill>
              <a:srgbClr val="BCBEC0"/>
            </a:solidFill>
          </p:spPr>
          <p:txBody>
            <a:bodyPr wrap="square" lIns="0" tIns="0" rIns="0" bIns="0" rtlCol="0"/>
            <a:lstStyle/>
            <a:p>
              <a:endParaRPr sz="895" dirty="0"/>
            </a:p>
          </p:txBody>
        </p:sp>
        <p:sp>
          <p:nvSpPr>
            <p:cNvPr id="25" name="object 11">
              <a:extLst>
                <a:ext uri="{FF2B5EF4-FFF2-40B4-BE49-F238E27FC236}">
                  <a16:creationId xmlns:a16="http://schemas.microsoft.com/office/drawing/2014/main" xmlns="" id="{43D60365-723B-4D78-A594-F4BC8C88E7F9}"/>
                </a:ext>
              </a:extLst>
            </p:cNvPr>
            <p:cNvSpPr/>
            <p:nvPr/>
          </p:nvSpPr>
          <p:spPr>
            <a:xfrm>
              <a:off x="179999" y="328582"/>
              <a:ext cx="2327910" cy="1278255"/>
            </a:xfrm>
            <a:custGeom>
              <a:avLst/>
              <a:gdLst/>
              <a:ahLst/>
              <a:cxnLst/>
              <a:rect l="l" t="t" r="r" b="b"/>
              <a:pathLst>
                <a:path w="2327910" h="1278255">
                  <a:moveTo>
                    <a:pt x="2327789" y="0"/>
                  </a:moveTo>
                  <a:lnTo>
                    <a:pt x="0" y="0"/>
                  </a:lnTo>
                  <a:lnTo>
                    <a:pt x="0" y="1278248"/>
                  </a:lnTo>
                  <a:lnTo>
                    <a:pt x="1052435" y="1278248"/>
                  </a:lnTo>
                  <a:lnTo>
                    <a:pt x="232778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895" dirty="0"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4854075" y="7237806"/>
            <a:ext cx="311596" cy="160039"/>
          </a:xfrm>
          <a:prstGeom prst="rect">
            <a:avLst/>
          </a:prstGeom>
        </p:spPr>
        <p:txBody>
          <a:bodyPr vert="horz" wrap="square" lIns="0" tIns="8059" rIns="0" bIns="0" rtlCol="0">
            <a:spAutoFit/>
          </a:bodyPr>
          <a:lstStyle/>
          <a:p>
            <a:pPr algn="ctr">
              <a:spcBef>
                <a:spcPts val="63"/>
              </a:spcBef>
            </a:pPr>
            <a:r>
              <a:rPr lang="ru-RU" sz="987" spc="-11" dirty="0">
                <a:solidFill>
                  <a:srgbClr val="231F20"/>
                </a:solidFill>
                <a:latin typeface="Montserrat ExtraBold" panose="00000900000000000000" pitchFamily="2" charset="-52"/>
                <a:cs typeface="Franklin Gothic Medium"/>
              </a:rPr>
              <a:t>21</a:t>
            </a:r>
            <a:endParaRPr sz="987" dirty="0">
              <a:latin typeface="Montserrat ExtraBold" panose="00000900000000000000" pitchFamily="2" charset="-52"/>
              <a:cs typeface="Franklin Gothic Medium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184C9058-416A-4398-80F0-30559A755A7B}"/>
              </a:ext>
            </a:extLst>
          </p:cNvPr>
          <p:cNvSpPr txBox="1"/>
          <p:nvPr/>
        </p:nvSpPr>
        <p:spPr>
          <a:xfrm>
            <a:off x="418881" y="1325937"/>
            <a:ext cx="473583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000" b="0" dirty="0">
                <a:effectLst/>
                <a:latin typeface="Montserrat" panose="00000500000000000000" pitchFamily="2" charset="-52"/>
              </a:rPr>
              <a:t>Пошиты</a:t>
            </a:r>
          </a:p>
          <a:p>
            <a:pPr algn="ctr"/>
            <a:r>
              <a:rPr lang="ru-RU" sz="1000" b="0" dirty="0">
                <a:effectLst/>
                <a:latin typeface="Montserrat ExtraBold" panose="00000900000000000000" pitchFamily="2" charset="-52"/>
              </a:rPr>
              <a:t>утепленные куртки и </a:t>
            </a:r>
            <a:r>
              <a:rPr lang="ru-RU" sz="1000" b="0" strike="noStrike" dirty="0">
                <a:effectLst/>
                <a:latin typeface="Montserrat ExtraBold" panose="00000900000000000000" pitchFamily="2" charset="-52"/>
              </a:rPr>
              <a:t>полукомбинезоны</a:t>
            </a:r>
            <a:r>
              <a:rPr lang="ru-RU" sz="1000" b="0" dirty="0">
                <a:effectLst/>
                <a:latin typeface="Montserrat ExtraBold" panose="00000900000000000000" pitchFamily="2" charset="-52"/>
              </a:rPr>
              <a:t> для водителей </a:t>
            </a:r>
            <a:r>
              <a:rPr lang="ru-RU" sz="1000" b="0" dirty="0">
                <a:effectLst/>
                <a:latin typeface="Montserrat" panose="00000500000000000000" pitchFamily="2" charset="-52"/>
              </a:rPr>
              <a:t>Государственного бюджетного учреждения </a:t>
            </a:r>
          </a:p>
          <a:p>
            <a:pPr algn="ctr"/>
            <a:r>
              <a:rPr lang="ru-RU" sz="1000" b="0" dirty="0">
                <a:effectLst/>
                <a:latin typeface="Montserrat" panose="00000500000000000000" pitchFamily="2" charset="-52"/>
              </a:rPr>
              <a:t>Республики Саха (Якутия) «</a:t>
            </a:r>
            <a:r>
              <a:rPr lang="ru-RU" sz="1000" b="0" strike="noStrike" dirty="0" smtClean="0">
                <a:effectLst/>
                <a:latin typeface="Montserrat" panose="00000500000000000000" pitchFamily="2" charset="-52"/>
              </a:rPr>
              <a:t>Станция </a:t>
            </a:r>
            <a:r>
              <a:rPr lang="ru-RU" sz="1000" b="0" strike="noStrike" dirty="0">
                <a:effectLst/>
                <a:latin typeface="Montserrat" panose="00000500000000000000" pitchFamily="2" charset="-52"/>
              </a:rPr>
              <a:t>скорой медицинской помощи</a:t>
            </a:r>
            <a:r>
              <a:rPr lang="ru-RU" sz="1000" b="0" dirty="0">
                <a:effectLst/>
                <a:latin typeface="Montserrat" panose="00000500000000000000" pitchFamily="2" charset="-52"/>
              </a:rPr>
              <a:t>».</a:t>
            </a:r>
            <a:endParaRPr lang="ru-RU" sz="1000" dirty="0">
              <a:latin typeface="Montserrat" panose="00000500000000000000" pitchFamily="2" charset="-52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4C452105-4E6A-4535-BC32-3E1E05E09E8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98089" y="2537753"/>
            <a:ext cx="2716172" cy="1810781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6F6DC1C6-218B-40D0-9891-E7F1A2D55D3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98089" y="4533124"/>
            <a:ext cx="2716172" cy="1810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705908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EC2BF514-C212-488B-9DA6-F6C6F87B7D0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alphaModFix amt="35000"/>
          </a:blip>
          <a:srcRect l="4874" r="21230"/>
          <a:stretch/>
        </p:blipFill>
        <p:spPr>
          <a:xfrm>
            <a:off x="195296" y="2340024"/>
            <a:ext cx="4749311" cy="4318427"/>
          </a:xfrm>
          <a:prstGeom prst="rect">
            <a:avLst/>
          </a:prstGeom>
        </p:spPr>
      </p:pic>
      <p:sp>
        <p:nvSpPr>
          <p:cNvPr id="17" name="object 2">
            <a:extLst>
              <a:ext uri="{FF2B5EF4-FFF2-40B4-BE49-F238E27FC236}">
                <a16:creationId xmlns:a16="http://schemas.microsoft.com/office/drawing/2014/main" xmlns="" id="{DE55ECCD-EEF9-470B-8F0D-C20E087BB717}"/>
              </a:ext>
            </a:extLst>
          </p:cNvPr>
          <p:cNvSpPr/>
          <p:nvPr/>
        </p:nvSpPr>
        <p:spPr>
          <a:xfrm>
            <a:off x="-15929" y="6904794"/>
            <a:ext cx="5353366" cy="196481"/>
          </a:xfrm>
          <a:custGeom>
            <a:avLst/>
            <a:gdLst/>
            <a:ahLst/>
            <a:cxnLst/>
            <a:rect l="l" t="t" r="r" b="b"/>
            <a:pathLst>
              <a:path w="7200265" h="186054">
                <a:moveTo>
                  <a:pt x="7200000" y="0"/>
                </a:moveTo>
                <a:lnTo>
                  <a:pt x="0" y="0"/>
                </a:lnTo>
                <a:lnTo>
                  <a:pt x="0" y="185591"/>
                </a:lnTo>
                <a:lnTo>
                  <a:pt x="7200000" y="185591"/>
                </a:lnTo>
                <a:lnTo>
                  <a:pt x="7200000" y="0"/>
                </a:lnTo>
                <a:close/>
              </a:path>
            </a:pathLst>
          </a:custGeom>
          <a:gradFill>
            <a:gsLst>
              <a:gs pos="0">
                <a:schemeClr val="bg1">
                  <a:lumMod val="85000"/>
                </a:schemeClr>
              </a:gs>
              <a:gs pos="40000">
                <a:schemeClr val="bg1"/>
              </a:gs>
              <a:gs pos="100000">
                <a:schemeClr val="bg1">
                  <a:lumMod val="85000"/>
                </a:schemeClr>
              </a:gs>
            </a:gsLst>
            <a:path path="circle">
              <a:fillToRect l="50000" t="130000" r="50000" b="-30000"/>
            </a:path>
          </a:gradFill>
        </p:spPr>
        <p:txBody>
          <a:bodyPr wrap="square" lIns="0" tIns="0" rIns="0" bIns="0" rtlCol="0"/>
          <a:lstStyle/>
          <a:p>
            <a:endParaRPr lang="ru-RU" sz="895"/>
          </a:p>
        </p:txBody>
      </p:sp>
      <p:sp>
        <p:nvSpPr>
          <p:cNvPr id="2" name="object 2"/>
          <p:cNvSpPr/>
          <p:nvPr/>
        </p:nvSpPr>
        <p:spPr>
          <a:xfrm>
            <a:off x="-6143" y="7101275"/>
            <a:ext cx="5333793" cy="236026"/>
          </a:xfrm>
          <a:custGeom>
            <a:avLst/>
            <a:gdLst/>
            <a:ahLst/>
            <a:cxnLst/>
            <a:rect l="l" t="t" r="r" b="b"/>
            <a:pathLst>
              <a:path w="7200265" h="186054">
                <a:moveTo>
                  <a:pt x="7200000" y="0"/>
                </a:moveTo>
                <a:lnTo>
                  <a:pt x="0" y="0"/>
                </a:lnTo>
                <a:lnTo>
                  <a:pt x="0" y="185591"/>
                </a:lnTo>
                <a:lnTo>
                  <a:pt x="7200000" y="185591"/>
                </a:lnTo>
                <a:lnTo>
                  <a:pt x="7200000" y="0"/>
                </a:lnTo>
                <a:close/>
              </a:path>
            </a:pathLst>
          </a:custGeom>
          <a:gradFill flip="none" rotWithShape="1">
            <a:gsLst>
              <a:gs pos="0">
                <a:srgbClr val="013BBB"/>
              </a:gs>
              <a:gs pos="50000">
                <a:srgbClr val="0165B6"/>
              </a:gs>
              <a:gs pos="100000">
                <a:srgbClr val="012C89"/>
              </a:gs>
            </a:gsLst>
            <a:path path="circle">
              <a:fillToRect l="50000" t="130000" r="50000" b="-30000"/>
            </a:path>
            <a:tileRect/>
          </a:gradFill>
        </p:spPr>
        <p:txBody>
          <a:bodyPr wrap="square" lIns="0" tIns="0" rIns="0" bIns="0" rtlCol="0"/>
          <a:lstStyle/>
          <a:p>
            <a:endParaRPr lang="ru-RU" sz="895"/>
          </a:p>
        </p:txBody>
      </p:sp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-9993" y="-3017"/>
            <a:ext cx="5337643" cy="901662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1165581" y="341408"/>
            <a:ext cx="3733800" cy="214799"/>
          </a:xfrm>
          <a:prstGeom prst="rect">
            <a:avLst/>
          </a:prstGeom>
        </p:spPr>
        <p:txBody>
          <a:bodyPr vert="horz" wrap="square" lIns="0" tIns="8506" rIns="0" bIns="0" rtlCol="0">
            <a:spAutoFit/>
          </a:bodyPr>
          <a:lstStyle/>
          <a:p>
            <a:pPr marR="3581" algn="r">
              <a:spcBef>
                <a:spcPts val="67"/>
              </a:spcBef>
            </a:pPr>
            <a:r>
              <a:rPr lang="ru-RU" sz="1340" b="1" dirty="0">
                <a:solidFill>
                  <a:srgbClr val="FFFFFF"/>
                </a:solidFill>
                <a:latin typeface="Montserrat ExtraLight" panose="00000300000000000000" pitchFamily="2" charset="-52"/>
                <a:cs typeface="Times New Roman"/>
              </a:rPr>
              <a:t>РЕАЛИЗАЦИЯ </a:t>
            </a:r>
            <a:r>
              <a:rPr lang="ru-RU" sz="1340" b="1" dirty="0" smtClean="0">
                <a:solidFill>
                  <a:srgbClr val="FFFFFF"/>
                </a:solidFill>
                <a:latin typeface="Montserrat ExtraLight" panose="00000300000000000000" pitchFamily="2" charset="-52"/>
                <a:cs typeface="Times New Roman"/>
              </a:rPr>
              <a:t>ПРОДУКЦИИ</a:t>
            </a:r>
            <a:endParaRPr lang="ru-RU" sz="1340" dirty="0">
              <a:latin typeface="Montserrat ExtraLight" panose="00000300000000000000" pitchFamily="2" charset="-52"/>
              <a:cs typeface="Times New Roman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-9993" y="-2578"/>
            <a:ext cx="1711564" cy="953157"/>
            <a:chOff x="179999" y="328582"/>
            <a:chExt cx="2427605" cy="1351915"/>
          </a:xfrm>
        </p:grpSpPr>
        <p:sp>
          <p:nvSpPr>
            <p:cNvPr id="10" name="object 10"/>
            <p:cNvSpPr/>
            <p:nvPr/>
          </p:nvSpPr>
          <p:spPr>
            <a:xfrm>
              <a:off x="179999" y="328582"/>
              <a:ext cx="2427605" cy="1351915"/>
            </a:xfrm>
            <a:custGeom>
              <a:avLst/>
              <a:gdLst/>
              <a:ahLst/>
              <a:cxnLst/>
              <a:rect l="l" t="t" r="r" b="b"/>
              <a:pathLst>
                <a:path w="2427605" h="1351914">
                  <a:moveTo>
                    <a:pt x="2427037" y="0"/>
                  </a:moveTo>
                  <a:lnTo>
                    <a:pt x="0" y="0"/>
                  </a:lnTo>
                  <a:lnTo>
                    <a:pt x="0" y="1351832"/>
                  </a:lnTo>
                  <a:lnTo>
                    <a:pt x="1081403" y="1351832"/>
                  </a:lnTo>
                  <a:lnTo>
                    <a:pt x="2427037" y="0"/>
                  </a:lnTo>
                  <a:close/>
                </a:path>
              </a:pathLst>
            </a:custGeom>
            <a:solidFill>
              <a:srgbClr val="BCBEC0"/>
            </a:solidFill>
          </p:spPr>
          <p:txBody>
            <a:bodyPr wrap="square" lIns="0" tIns="0" rIns="0" bIns="0" rtlCol="0"/>
            <a:lstStyle/>
            <a:p>
              <a:endParaRPr sz="895" dirty="0"/>
            </a:p>
          </p:txBody>
        </p:sp>
        <p:sp>
          <p:nvSpPr>
            <p:cNvPr id="11" name="object 11"/>
            <p:cNvSpPr/>
            <p:nvPr/>
          </p:nvSpPr>
          <p:spPr>
            <a:xfrm>
              <a:off x="179999" y="328582"/>
              <a:ext cx="2327910" cy="1278255"/>
            </a:xfrm>
            <a:custGeom>
              <a:avLst/>
              <a:gdLst/>
              <a:ahLst/>
              <a:cxnLst/>
              <a:rect l="l" t="t" r="r" b="b"/>
              <a:pathLst>
                <a:path w="2327910" h="1278255">
                  <a:moveTo>
                    <a:pt x="2327789" y="0"/>
                  </a:moveTo>
                  <a:lnTo>
                    <a:pt x="0" y="0"/>
                  </a:lnTo>
                  <a:lnTo>
                    <a:pt x="0" y="1278248"/>
                  </a:lnTo>
                  <a:lnTo>
                    <a:pt x="1052435" y="1278248"/>
                  </a:lnTo>
                  <a:lnTo>
                    <a:pt x="232778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895"/>
            </a:p>
          </p:txBody>
        </p:sp>
      </p:grpSp>
      <p:sp>
        <p:nvSpPr>
          <p:cNvPr id="16" name="object 2">
            <a:extLst>
              <a:ext uri="{FF2B5EF4-FFF2-40B4-BE49-F238E27FC236}">
                <a16:creationId xmlns:a16="http://schemas.microsoft.com/office/drawing/2014/main" xmlns="" id="{BBB9E1D5-A86E-49AC-BF5A-23F251BF0C7C}"/>
              </a:ext>
            </a:extLst>
          </p:cNvPr>
          <p:cNvSpPr/>
          <p:nvPr/>
        </p:nvSpPr>
        <p:spPr>
          <a:xfrm>
            <a:off x="-6143" y="7317821"/>
            <a:ext cx="5333793" cy="241854"/>
          </a:xfrm>
          <a:custGeom>
            <a:avLst/>
            <a:gdLst/>
            <a:ahLst/>
            <a:cxnLst/>
            <a:rect l="l" t="t" r="r" b="b"/>
            <a:pathLst>
              <a:path w="7200265" h="186054">
                <a:moveTo>
                  <a:pt x="7200000" y="0"/>
                </a:moveTo>
                <a:lnTo>
                  <a:pt x="0" y="0"/>
                </a:lnTo>
                <a:lnTo>
                  <a:pt x="0" y="185591"/>
                </a:lnTo>
                <a:lnTo>
                  <a:pt x="7200000" y="185591"/>
                </a:lnTo>
                <a:lnTo>
                  <a:pt x="7200000" y="0"/>
                </a:lnTo>
                <a:close/>
              </a:path>
            </a:pathLst>
          </a:custGeom>
          <a:gradFill>
            <a:gsLst>
              <a:gs pos="0">
                <a:srgbClr val="C00000"/>
              </a:gs>
              <a:gs pos="60000">
                <a:srgbClr val="FF1919"/>
              </a:gs>
              <a:gs pos="100000">
                <a:srgbClr val="C00000"/>
              </a:gs>
            </a:gsLst>
            <a:path path="circle">
              <a:fillToRect l="50000" t="130000" r="50000" b="-30000"/>
            </a:path>
          </a:gradFill>
        </p:spPr>
        <p:txBody>
          <a:bodyPr wrap="square" lIns="0" tIns="0" rIns="0" bIns="0" rtlCol="0"/>
          <a:lstStyle/>
          <a:p>
            <a:endParaRPr lang="ru-RU" sz="895"/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585257FC-8608-447D-9DD1-57603E1CA4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5296" y="58573"/>
            <a:ext cx="643524" cy="693429"/>
          </a:xfrm>
          <a:prstGeom prst="rect">
            <a:avLst/>
          </a:prstGeom>
        </p:spPr>
      </p:pic>
      <p:grpSp>
        <p:nvGrpSpPr>
          <p:cNvPr id="21" name="object 9">
            <a:extLst>
              <a:ext uri="{FF2B5EF4-FFF2-40B4-BE49-F238E27FC236}">
                <a16:creationId xmlns:a16="http://schemas.microsoft.com/office/drawing/2014/main" xmlns="" id="{3DBA8D8C-D0B2-43A0-B030-EBAF2C333C3D}"/>
              </a:ext>
            </a:extLst>
          </p:cNvPr>
          <p:cNvGrpSpPr/>
          <p:nvPr/>
        </p:nvGrpSpPr>
        <p:grpSpPr>
          <a:xfrm flipV="1">
            <a:off x="-433721" y="6860723"/>
            <a:ext cx="1717500" cy="953156"/>
            <a:chOff x="179999" y="328582"/>
            <a:chExt cx="2427605" cy="1351915"/>
          </a:xfrm>
        </p:grpSpPr>
        <p:sp>
          <p:nvSpPr>
            <p:cNvPr id="23" name="object 10">
              <a:extLst>
                <a:ext uri="{FF2B5EF4-FFF2-40B4-BE49-F238E27FC236}">
                  <a16:creationId xmlns:a16="http://schemas.microsoft.com/office/drawing/2014/main" xmlns="" id="{A5050AE5-EA7E-45A2-9A21-53D0B1D2D38B}"/>
                </a:ext>
              </a:extLst>
            </p:cNvPr>
            <p:cNvSpPr/>
            <p:nvPr/>
          </p:nvSpPr>
          <p:spPr>
            <a:xfrm>
              <a:off x="179999" y="328582"/>
              <a:ext cx="2427605" cy="1351915"/>
            </a:xfrm>
            <a:custGeom>
              <a:avLst/>
              <a:gdLst/>
              <a:ahLst/>
              <a:cxnLst/>
              <a:rect l="l" t="t" r="r" b="b"/>
              <a:pathLst>
                <a:path w="2427605" h="1351914">
                  <a:moveTo>
                    <a:pt x="2427037" y="0"/>
                  </a:moveTo>
                  <a:lnTo>
                    <a:pt x="0" y="0"/>
                  </a:lnTo>
                  <a:lnTo>
                    <a:pt x="0" y="1351832"/>
                  </a:lnTo>
                  <a:lnTo>
                    <a:pt x="1081403" y="1351832"/>
                  </a:lnTo>
                  <a:lnTo>
                    <a:pt x="2427037" y="0"/>
                  </a:lnTo>
                  <a:close/>
                </a:path>
              </a:pathLst>
            </a:custGeom>
            <a:solidFill>
              <a:srgbClr val="BCBEC0"/>
            </a:solidFill>
          </p:spPr>
          <p:txBody>
            <a:bodyPr wrap="square" lIns="0" tIns="0" rIns="0" bIns="0" rtlCol="0"/>
            <a:lstStyle/>
            <a:p>
              <a:endParaRPr sz="895" dirty="0"/>
            </a:p>
          </p:txBody>
        </p:sp>
        <p:sp>
          <p:nvSpPr>
            <p:cNvPr id="25" name="object 11">
              <a:extLst>
                <a:ext uri="{FF2B5EF4-FFF2-40B4-BE49-F238E27FC236}">
                  <a16:creationId xmlns:a16="http://schemas.microsoft.com/office/drawing/2014/main" xmlns="" id="{43D60365-723B-4D78-A594-F4BC8C88E7F9}"/>
                </a:ext>
              </a:extLst>
            </p:cNvPr>
            <p:cNvSpPr/>
            <p:nvPr/>
          </p:nvSpPr>
          <p:spPr>
            <a:xfrm>
              <a:off x="179999" y="328582"/>
              <a:ext cx="2327910" cy="1278255"/>
            </a:xfrm>
            <a:custGeom>
              <a:avLst/>
              <a:gdLst/>
              <a:ahLst/>
              <a:cxnLst/>
              <a:rect l="l" t="t" r="r" b="b"/>
              <a:pathLst>
                <a:path w="2327910" h="1278255">
                  <a:moveTo>
                    <a:pt x="2327789" y="0"/>
                  </a:moveTo>
                  <a:lnTo>
                    <a:pt x="0" y="0"/>
                  </a:lnTo>
                  <a:lnTo>
                    <a:pt x="0" y="1278248"/>
                  </a:lnTo>
                  <a:lnTo>
                    <a:pt x="1052435" y="1278248"/>
                  </a:lnTo>
                  <a:lnTo>
                    <a:pt x="232778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895"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143367" y="7237804"/>
            <a:ext cx="311596" cy="160039"/>
          </a:xfrm>
          <a:prstGeom prst="rect">
            <a:avLst/>
          </a:prstGeom>
        </p:spPr>
        <p:txBody>
          <a:bodyPr vert="horz" wrap="square" lIns="0" tIns="8059" rIns="0" bIns="0" rtlCol="0">
            <a:spAutoFit/>
          </a:bodyPr>
          <a:lstStyle/>
          <a:p>
            <a:pPr algn="ctr">
              <a:spcBef>
                <a:spcPts val="63"/>
              </a:spcBef>
            </a:pPr>
            <a:r>
              <a:rPr lang="ru-RU" sz="987" spc="-11" dirty="0">
                <a:solidFill>
                  <a:srgbClr val="231F20"/>
                </a:solidFill>
                <a:latin typeface="Montserrat ExtraBold" panose="00000900000000000000" pitchFamily="2" charset="-52"/>
                <a:cs typeface="Franklin Gothic Medium"/>
              </a:rPr>
              <a:t>22</a:t>
            </a:r>
            <a:endParaRPr sz="987" dirty="0">
              <a:latin typeface="Montserrat ExtraBold" panose="00000900000000000000" pitchFamily="2" charset="-52"/>
              <a:cs typeface="Franklin Gothic Medium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xmlns="" id="{03007351-1FB7-4AF8-9F32-D3A5E1BBAF78}"/>
              </a:ext>
            </a:extLst>
          </p:cNvPr>
          <p:cNvSpPr txBox="1"/>
          <p:nvPr/>
        </p:nvSpPr>
        <p:spPr>
          <a:xfrm>
            <a:off x="195296" y="1203956"/>
            <a:ext cx="4735835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000" dirty="0">
                <a:solidFill>
                  <a:srgbClr val="222222"/>
                </a:solidFill>
                <a:latin typeface="Montserrat" panose="00000500000000000000" pitchFamily="2" charset="-52"/>
              </a:rPr>
              <a:t>Исполнен заказ</a:t>
            </a:r>
          </a:p>
          <a:p>
            <a:pPr algn="ctr"/>
            <a:r>
              <a:rPr lang="ru-RU" sz="1000" dirty="0">
                <a:solidFill>
                  <a:srgbClr val="222222"/>
                </a:solidFill>
                <a:latin typeface="Montserrat" panose="00000500000000000000" pitchFamily="2" charset="-52"/>
              </a:rPr>
              <a:t>Центра управления общественными пространствами Якутска на </a:t>
            </a:r>
            <a:r>
              <a:rPr lang="ru-RU" sz="1000" dirty="0">
                <a:solidFill>
                  <a:srgbClr val="222222"/>
                </a:solidFill>
                <a:latin typeface="Montserrat ExtraBold" panose="00000900000000000000" pitchFamily="2" charset="-52"/>
              </a:rPr>
              <a:t>40 скамеек со спинками и без спинок и более 30 урн</a:t>
            </a:r>
          </a:p>
          <a:p>
            <a:pPr algn="ctr"/>
            <a:r>
              <a:rPr lang="ru-RU" sz="1000" dirty="0">
                <a:solidFill>
                  <a:srgbClr val="222222"/>
                </a:solidFill>
                <a:latin typeface="Montserrat" panose="00000500000000000000" pitchFamily="2" charset="-52"/>
              </a:rPr>
              <a:t>из качественного сырья согласно предоставленным эскизам</a:t>
            </a:r>
            <a:br>
              <a:rPr lang="ru-RU" sz="1000" dirty="0">
                <a:solidFill>
                  <a:srgbClr val="222222"/>
                </a:solidFill>
                <a:latin typeface="Montserrat" panose="00000500000000000000" pitchFamily="2" charset="-52"/>
              </a:rPr>
            </a:br>
            <a:r>
              <a:rPr lang="ru-RU" sz="1000" dirty="0">
                <a:solidFill>
                  <a:srgbClr val="222222"/>
                </a:solidFill>
                <a:latin typeface="Montserrat" panose="00000500000000000000" pitchFamily="2" charset="-52"/>
              </a:rPr>
              <a:t>на участках деревообработки и </a:t>
            </a:r>
            <a:r>
              <a:rPr lang="ru-RU" sz="1000" dirty="0" err="1">
                <a:solidFill>
                  <a:srgbClr val="222222"/>
                </a:solidFill>
                <a:latin typeface="Montserrat" panose="00000500000000000000" pitchFamily="2" charset="-52"/>
              </a:rPr>
              <a:t>металлобработки</a:t>
            </a:r>
            <a:r>
              <a:rPr lang="ru-RU" sz="1000" dirty="0">
                <a:solidFill>
                  <a:srgbClr val="222222"/>
                </a:solidFill>
                <a:latin typeface="Montserrat" panose="00000500000000000000" pitchFamily="2" charset="-52"/>
              </a:rPr>
              <a:t>.</a:t>
            </a:r>
            <a:endParaRPr lang="ru-RU" sz="1000" dirty="0">
              <a:latin typeface="Montserrat" panose="00000500000000000000" pitchFamily="2" charset="-52"/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8503E3AF-96B8-420F-90EF-3D9034AB2D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31912" y="2605990"/>
            <a:ext cx="2663826" cy="1775884"/>
          </a:xfrm>
          <a:prstGeom prst="rect">
            <a:avLst/>
          </a:prstGeom>
        </p:spPr>
      </p:pic>
      <p:pic>
        <p:nvPicPr>
          <p:cNvPr id="1026" name="Picture 2" descr="\\10.14.0.8\otao\ИНТЕРАКТИВНЫЙ КАТАЛОГ\2025\парк урна лавка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2" y="4694237"/>
            <a:ext cx="2663826" cy="1796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18797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object 2">
            <a:extLst>
              <a:ext uri="{FF2B5EF4-FFF2-40B4-BE49-F238E27FC236}">
                <a16:creationId xmlns:a16="http://schemas.microsoft.com/office/drawing/2014/main" xmlns="" id="{DE55ECCD-EEF9-470B-8F0D-C20E087BB717}"/>
              </a:ext>
            </a:extLst>
          </p:cNvPr>
          <p:cNvSpPr/>
          <p:nvPr/>
        </p:nvSpPr>
        <p:spPr>
          <a:xfrm>
            <a:off x="-15929" y="6904794"/>
            <a:ext cx="5353366" cy="196481"/>
          </a:xfrm>
          <a:custGeom>
            <a:avLst/>
            <a:gdLst/>
            <a:ahLst/>
            <a:cxnLst/>
            <a:rect l="l" t="t" r="r" b="b"/>
            <a:pathLst>
              <a:path w="7200265" h="186054">
                <a:moveTo>
                  <a:pt x="7200000" y="0"/>
                </a:moveTo>
                <a:lnTo>
                  <a:pt x="0" y="0"/>
                </a:lnTo>
                <a:lnTo>
                  <a:pt x="0" y="185591"/>
                </a:lnTo>
                <a:lnTo>
                  <a:pt x="7200000" y="185591"/>
                </a:lnTo>
                <a:lnTo>
                  <a:pt x="7200000" y="0"/>
                </a:lnTo>
                <a:close/>
              </a:path>
            </a:pathLst>
          </a:custGeom>
          <a:gradFill>
            <a:gsLst>
              <a:gs pos="0">
                <a:schemeClr val="bg1">
                  <a:lumMod val="85000"/>
                </a:schemeClr>
              </a:gs>
              <a:gs pos="40000">
                <a:schemeClr val="bg1"/>
              </a:gs>
              <a:gs pos="100000">
                <a:schemeClr val="bg1">
                  <a:lumMod val="85000"/>
                </a:schemeClr>
              </a:gs>
            </a:gsLst>
            <a:path path="circle">
              <a:fillToRect l="50000" t="130000" r="50000" b="-30000"/>
            </a:path>
          </a:gradFill>
        </p:spPr>
        <p:txBody>
          <a:bodyPr wrap="square" lIns="0" tIns="0" rIns="0" bIns="0" rtlCol="0"/>
          <a:lstStyle/>
          <a:p>
            <a:endParaRPr lang="ru-RU" sz="895"/>
          </a:p>
        </p:txBody>
      </p:sp>
      <p:sp>
        <p:nvSpPr>
          <p:cNvPr id="2" name="object 2"/>
          <p:cNvSpPr/>
          <p:nvPr/>
        </p:nvSpPr>
        <p:spPr>
          <a:xfrm>
            <a:off x="-6143" y="7101275"/>
            <a:ext cx="5333793" cy="236026"/>
          </a:xfrm>
          <a:custGeom>
            <a:avLst/>
            <a:gdLst/>
            <a:ahLst/>
            <a:cxnLst/>
            <a:rect l="l" t="t" r="r" b="b"/>
            <a:pathLst>
              <a:path w="7200265" h="186054">
                <a:moveTo>
                  <a:pt x="7200000" y="0"/>
                </a:moveTo>
                <a:lnTo>
                  <a:pt x="0" y="0"/>
                </a:lnTo>
                <a:lnTo>
                  <a:pt x="0" y="185591"/>
                </a:lnTo>
                <a:lnTo>
                  <a:pt x="7200000" y="185591"/>
                </a:lnTo>
                <a:lnTo>
                  <a:pt x="7200000" y="0"/>
                </a:lnTo>
                <a:close/>
              </a:path>
            </a:pathLst>
          </a:custGeom>
          <a:gradFill flip="none" rotWithShape="1">
            <a:gsLst>
              <a:gs pos="0">
                <a:srgbClr val="013BBB"/>
              </a:gs>
              <a:gs pos="50000">
                <a:srgbClr val="0165B6"/>
              </a:gs>
              <a:gs pos="100000">
                <a:srgbClr val="012C89"/>
              </a:gs>
            </a:gsLst>
            <a:path path="circle">
              <a:fillToRect l="50000" t="130000" r="50000" b="-30000"/>
            </a:path>
            <a:tileRect/>
          </a:gradFill>
        </p:spPr>
        <p:txBody>
          <a:bodyPr wrap="square" lIns="0" tIns="0" rIns="0" bIns="0" rtlCol="0"/>
          <a:lstStyle/>
          <a:p>
            <a:endParaRPr lang="ru-RU" sz="895"/>
          </a:p>
        </p:txBody>
      </p:sp>
      <p:pic>
        <p:nvPicPr>
          <p:cNvPr id="7" name="object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-9993" y="-3017"/>
            <a:ext cx="5337643" cy="901662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418882" y="340414"/>
            <a:ext cx="3232350" cy="214799"/>
          </a:xfrm>
          <a:prstGeom prst="rect">
            <a:avLst/>
          </a:prstGeom>
        </p:spPr>
        <p:txBody>
          <a:bodyPr vert="horz" wrap="square" lIns="0" tIns="8506" rIns="0" bIns="0" rtlCol="0">
            <a:spAutoFit/>
          </a:bodyPr>
          <a:lstStyle/>
          <a:p>
            <a:pPr marR="3581">
              <a:spcBef>
                <a:spcPts val="67"/>
              </a:spcBef>
            </a:pPr>
            <a:r>
              <a:rPr lang="ru-RU" sz="1340" b="1" dirty="0">
                <a:solidFill>
                  <a:srgbClr val="FFFFFF"/>
                </a:solidFill>
                <a:latin typeface="Montserrat ExtraLight" panose="00000300000000000000" pitchFamily="2" charset="-52"/>
                <a:cs typeface="Times New Roman"/>
              </a:rPr>
              <a:t>РЕАЛИЗАЦИЯ </a:t>
            </a:r>
            <a:r>
              <a:rPr lang="ru-RU" sz="1340" b="1" dirty="0" smtClean="0">
                <a:solidFill>
                  <a:srgbClr val="FFFFFF"/>
                </a:solidFill>
                <a:latin typeface="Montserrat ExtraLight" panose="00000300000000000000" pitchFamily="2" charset="-52"/>
                <a:cs typeface="Times New Roman"/>
              </a:rPr>
              <a:t>ПРОДУКЦИИ</a:t>
            </a:r>
            <a:endParaRPr lang="ru-RU" sz="1340" dirty="0">
              <a:latin typeface="Montserrat ExtraLight" panose="00000300000000000000" pitchFamily="2" charset="-52"/>
              <a:cs typeface="Times New Roman"/>
            </a:endParaRPr>
          </a:p>
        </p:txBody>
      </p:sp>
      <p:grpSp>
        <p:nvGrpSpPr>
          <p:cNvPr id="9" name="object 9"/>
          <p:cNvGrpSpPr/>
          <p:nvPr/>
        </p:nvGrpSpPr>
        <p:grpSpPr>
          <a:xfrm flipH="1">
            <a:off x="3616087" y="-2578"/>
            <a:ext cx="1711564" cy="953157"/>
            <a:chOff x="179999" y="328582"/>
            <a:chExt cx="2427605" cy="1351915"/>
          </a:xfrm>
        </p:grpSpPr>
        <p:sp>
          <p:nvSpPr>
            <p:cNvPr id="10" name="object 10"/>
            <p:cNvSpPr/>
            <p:nvPr/>
          </p:nvSpPr>
          <p:spPr>
            <a:xfrm>
              <a:off x="179999" y="328582"/>
              <a:ext cx="2427605" cy="1351915"/>
            </a:xfrm>
            <a:custGeom>
              <a:avLst/>
              <a:gdLst/>
              <a:ahLst/>
              <a:cxnLst/>
              <a:rect l="l" t="t" r="r" b="b"/>
              <a:pathLst>
                <a:path w="2427605" h="1351914">
                  <a:moveTo>
                    <a:pt x="2427037" y="0"/>
                  </a:moveTo>
                  <a:lnTo>
                    <a:pt x="0" y="0"/>
                  </a:lnTo>
                  <a:lnTo>
                    <a:pt x="0" y="1351832"/>
                  </a:lnTo>
                  <a:lnTo>
                    <a:pt x="1081403" y="1351832"/>
                  </a:lnTo>
                  <a:lnTo>
                    <a:pt x="2427037" y="0"/>
                  </a:lnTo>
                  <a:close/>
                </a:path>
              </a:pathLst>
            </a:custGeom>
            <a:solidFill>
              <a:srgbClr val="BCBEC0"/>
            </a:solidFill>
          </p:spPr>
          <p:txBody>
            <a:bodyPr wrap="square" lIns="0" tIns="0" rIns="0" bIns="0" rtlCol="0"/>
            <a:lstStyle/>
            <a:p>
              <a:endParaRPr sz="895" dirty="0"/>
            </a:p>
          </p:txBody>
        </p:sp>
        <p:sp>
          <p:nvSpPr>
            <p:cNvPr id="11" name="object 11"/>
            <p:cNvSpPr/>
            <p:nvPr/>
          </p:nvSpPr>
          <p:spPr>
            <a:xfrm>
              <a:off x="179999" y="328582"/>
              <a:ext cx="2327910" cy="1278255"/>
            </a:xfrm>
            <a:custGeom>
              <a:avLst/>
              <a:gdLst/>
              <a:ahLst/>
              <a:cxnLst/>
              <a:rect l="l" t="t" r="r" b="b"/>
              <a:pathLst>
                <a:path w="2327910" h="1278255">
                  <a:moveTo>
                    <a:pt x="2327789" y="0"/>
                  </a:moveTo>
                  <a:lnTo>
                    <a:pt x="0" y="0"/>
                  </a:lnTo>
                  <a:lnTo>
                    <a:pt x="0" y="1278248"/>
                  </a:lnTo>
                  <a:lnTo>
                    <a:pt x="1052435" y="1278248"/>
                  </a:lnTo>
                  <a:lnTo>
                    <a:pt x="232778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895"/>
            </a:p>
          </p:txBody>
        </p:sp>
      </p:grpSp>
      <p:sp>
        <p:nvSpPr>
          <p:cNvPr id="16" name="object 2">
            <a:extLst>
              <a:ext uri="{FF2B5EF4-FFF2-40B4-BE49-F238E27FC236}">
                <a16:creationId xmlns:a16="http://schemas.microsoft.com/office/drawing/2014/main" xmlns="" id="{BBB9E1D5-A86E-49AC-BF5A-23F251BF0C7C}"/>
              </a:ext>
            </a:extLst>
          </p:cNvPr>
          <p:cNvSpPr/>
          <p:nvPr/>
        </p:nvSpPr>
        <p:spPr>
          <a:xfrm>
            <a:off x="-6143" y="7317821"/>
            <a:ext cx="5333793" cy="241854"/>
          </a:xfrm>
          <a:custGeom>
            <a:avLst/>
            <a:gdLst/>
            <a:ahLst/>
            <a:cxnLst/>
            <a:rect l="l" t="t" r="r" b="b"/>
            <a:pathLst>
              <a:path w="7200265" h="186054">
                <a:moveTo>
                  <a:pt x="7200000" y="0"/>
                </a:moveTo>
                <a:lnTo>
                  <a:pt x="0" y="0"/>
                </a:lnTo>
                <a:lnTo>
                  <a:pt x="0" y="185591"/>
                </a:lnTo>
                <a:lnTo>
                  <a:pt x="7200000" y="185591"/>
                </a:lnTo>
                <a:lnTo>
                  <a:pt x="7200000" y="0"/>
                </a:lnTo>
                <a:close/>
              </a:path>
            </a:pathLst>
          </a:custGeom>
          <a:gradFill>
            <a:gsLst>
              <a:gs pos="0">
                <a:srgbClr val="C00000"/>
              </a:gs>
              <a:gs pos="60000">
                <a:srgbClr val="FF1919"/>
              </a:gs>
              <a:gs pos="100000">
                <a:srgbClr val="C00000"/>
              </a:gs>
            </a:gsLst>
            <a:path path="circle">
              <a:fillToRect l="50000" t="130000" r="50000" b="-30000"/>
            </a:path>
          </a:gradFill>
        </p:spPr>
        <p:txBody>
          <a:bodyPr wrap="square" lIns="0" tIns="0" rIns="0" bIns="0" rtlCol="0"/>
          <a:lstStyle/>
          <a:p>
            <a:endParaRPr lang="ru-RU" sz="895"/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585257FC-8608-447D-9DD1-57603E1CA4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4524214" y="101102"/>
            <a:ext cx="643524" cy="693429"/>
          </a:xfrm>
          <a:prstGeom prst="rect">
            <a:avLst/>
          </a:prstGeom>
        </p:spPr>
      </p:pic>
      <p:grpSp>
        <p:nvGrpSpPr>
          <p:cNvPr id="21" name="object 9">
            <a:extLst>
              <a:ext uri="{FF2B5EF4-FFF2-40B4-BE49-F238E27FC236}">
                <a16:creationId xmlns:a16="http://schemas.microsoft.com/office/drawing/2014/main" xmlns="" id="{3DBA8D8C-D0B2-43A0-B030-EBAF2C333C3D}"/>
              </a:ext>
            </a:extLst>
          </p:cNvPr>
          <p:cNvGrpSpPr/>
          <p:nvPr/>
        </p:nvGrpSpPr>
        <p:grpSpPr>
          <a:xfrm flipH="1" flipV="1">
            <a:off x="4060657" y="6860723"/>
            <a:ext cx="1717500" cy="953156"/>
            <a:chOff x="179999" y="328582"/>
            <a:chExt cx="2427605" cy="1351915"/>
          </a:xfrm>
        </p:grpSpPr>
        <p:sp>
          <p:nvSpPr>
            <p:cNvPr id="23" name="object 10">
              <a:extLst>
                <a:ext uri="{FF2B5EF4-FFF2-40B4-BE49-F238E27FC236}">
                  <a16:creationId xmlns:a16="http://schemas.microsoft.com/office/drawing/2014/main" xmlns="" id="{A5050AE5-EA7E-45A2-9A21-53D0B1D2D38B}"/>
                </a:ext>
              </a:extLst>
            </p:cNvPr>
            <p:cNvSpPr/>
            <p:nvPr/>
          </p:nvSpPr>
          <p:spPr>
            <a:xfrm>
              <a:off x="179999" y="328582"/>
              <a:ext cx="2427605" cy="1351915"/>
            </a:xfrm>
            <a:custGeom>
              <a:avLst/>
              <a:gdLst/>
              <a:ahLst/>
              <a:cxnLst/>
              <a:rect l="l" t="t" r="r" b="b"/>
              <a:pathLst>
                <a:path w="2427605" h="1351914">
                  <a:moveTo>
                    <a:pt x="2427037" y="0"/>
                  </a:moveTo>
                  <a:lnTo>
                    <a:pt x="0" y="0"/>
                  </a:lnTo>
                  <a:lnTo>
                    <a:pt x="0" y="1351832"/>
                  </a:lnTo>
                  <a:lnTo>
                    <a:pt x="1081403" y="1351832"/>
                  </a:lnTo>
                  <a:lnTo>
                    <a:pt x="2427037" y="0"/>
                  </a:lnTo>
                  <a:close/>
                </a:path>
              </a:pathLst>
            </a:custGeom>
            <a:solidFill>
              <a:srgbClr val="BCBEC0"/>
            </a:solidFill>
          </p:spPr>
          <p:txBody>
            <a:bodyPr wrap="square" lIns="0" tIns="0" rIns="0" bIns="0" rtlCol="0"/>
            <a:lstStyle/>
            <a:p>
              <a:endParaRPr sz="895" dirty="0"/>
            </a:p>
          </p:txBody>
        </p:sp>
        <p:sp>
          <p:nvSpPr>
            <p:cNvPr id="25" name="object 11">
              <a:extLst>
                <a:ext uri="{FF2B5EF4-FFF2-40B4-BE49-F238E27FC236}">
                  <a16:creationId xmlns:a16="http://schemas.microsoft.com/office/drawing/2014/main" xmlns="" id="{43D60365-723B-4D78-A594-F4BC8C88E7F9}"/>
                </a:ext>
              </a:extLst>
            </p:cNvPr>
            <p:cNvSpPr/>
            <p:nvPr/>
          </p:nvSpPr>
          <p:spPr>
            <a:xfrm>
              <a:off x="179999" y="328582"/>
              <a:ext cx="2327910" cy="1278255"/>
            </a:xfrm>
            <a:custGeom>
              <a:avLst/>
              <a:gdLst/>
              <a:ahLst/>
              <a:cxnLst/>
              <a:rect l="l" t="t" r="r" b="b"/>
              <a:pathLst>
                <a:path w="2327910" h="1278255">
                  <a:moveTo>
                    <a:pt x="2327789" y="0"/>
                  </a:moveTo>
                  <a:lnTo>
                    <a:pt x="0" y="0"/>
                  </a:lnTo>
                  <a:lnTo>
                    <a:pt x="0" y="1278248"/>
                  </a:lnTo>
                  <a:lnTo>
                    <a:pt x="1052435" y="1278248"/>
                  </a:lnTo>
                  <a:lnTo>
                    <a:pt x="232778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895" dirty="0"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4854075" y="7237806"/>
            <a:ext cx="311596" cy="160039"/>
          </a:xfrm>
          <a:prstGeom prst="rect">
            <a:avLst/>
          </a:prstGeom>
        </p:spPr>
        <p:txBody>
          <a:bodyPr vert="horz" wrap="square" lIns="0" tIns="8059" rIns="0" bIns="0" rtlCol="0">
            <a:spAutoFit/>
          </a:bodyPr>
          <a:lstStyle/>
          <a:p>
            <a:pPr algn="ctr">
              <a:spcBef>
                <a:spcPts val="63"/>
              </a:spcBef>
            </a:pPr>
            <a:r>
              <a:rPr lang="ru-RU" sz="987" spc="-11" dirty="0">
                <a:solidFill>
                  <a:srgbClr val="231F20"/>
                </a:solidFill>
                <a:latin typeface="Montserrat ExtraBold" panose="00000900000000000000" pitchFamily="2" charset="-52"/>
                <a:cs typeface="Franklin Gothic Medium"/>
              </a:rPr>
              <a:t>23</a:t>
            </a:r>
            <a:endParaRPr sz="987" dirty="0">
              <a:latin typeface="Montserrat ExtraBold" panose="00000900000000000000" pitchFamily="2" charset="-52"/>
              <a:cs typeface="Franklin Gothic Medium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184C9058-416A-4398-80F0-30559A755A7B}"/>
              </a:ext>
            </a:extLst>
          </p:cNvPr>
          <p:cNvSpPr txBox="1"/>
          <p:nvPr/>
        </p:nvSpPr>
        <p:spPr>
          <a:xfrm>
            <a:off x="418881" y="1478208"/>
            <a:ext cx="4735835" cy="5770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100" b="1" dirty="0">
                <a:effectLst/>
                <a:latin typeface="Montserrat" panose="00000500000000000000" pitchFamily="2" charset="-52"/>
              </a:rPr>
              <a:t> </a:t>
            </a:r>
            <a:r>
              <a:rPr lang="ru-RU" sz="1050" b="1" dirty="0" smtClean="0">
                <a:effectLst/>
                <a:latin typeface="Montserrat" panose="00000500000000000000" pitchFamily="2" charset="-52"/>
              </a:rPr>
              <a:t>Изготовлено</a:t>
            </a:r>
            <a:endParaRPr lang="ru-RU" sz="1050" b="1" dirty="0">
              <a:effectLst/>
              <a:latin typeface="Montserrat" panose="00000500000000000000" pitchFamily="2" charset="-52"/>
            </a:endParaRPr>
          </a:p>
          <a:p>
            <a:pPr algn="ctr"/>
            <a:r>
              <a:rPr lang="ru-RU" sz="1050" b="1" dirty="0" smtClean="0">
                <a:effectLst/>
                <a:latin typeface="Montserrat" panose="00000500000000000000" pitchFamily="2" charset="-52"/>
              </a:rPr>
              <a:t>ограждение для УФСИН России по Республике Саха (Якутия)</a:t>
            </a:r>
          </a:p>
          <a:p>
            <a:pPr algn="ctr"/>
            <a:endParaRPr lang="ru-RU" sz="1000" b="0" dirty="0">
              <a:effectLst/>
              <a:latin typeface="Montserrat" panose="00000500000000000000" pitchFamily="2" charset="-52"/>
            </a:endParaRPr>
          </a:p>
        </p:txBody>
      </p:sp>
      <p:pic>
        <p:nvPicPr>
          <p:cNvPr id="1026" name="Picture 2" descr="\\10.14.0.8\otao\ИНТЕРАКТИВНЫЙ КАТАЛОГ\ограждения изготовленное УФСИН России по РС (Я)\IMG_154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377" y="2484437"/>
            <a:ext cx="4403448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603898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2CA94D07-AE86-42F2-98A2-38BAB5D8D9C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l="17500" r="9392"/>
          <a:stretch/>
        </p:blipFill>
        <p:spPr>
          <a:xfrm>
            <a:off x="214654" y="2334664"/>
            <a:ext cx="4729954" cy="4313248"/>
          </a:xfrm>
          <a:prstGeom prst="rect">
            <a:avLst/>
          </a:prstGeom>
        </p:spPr>
      </p:pic>
      <p:sp>
        <p:nvSpPr>
          <p:cNvPr id="17" name="object 2">
            <a:extLst>
              <a:ext uri="{FF2B5EF4-FFF2-40B4-BE49-F238E27FC236}">
                <a16:creationId xmlns:a16="http://schemas.microsoft.com/office/drawing/2014/main" xmlns="" id="{DE55ECCD-EEF9-470B-8F0D-C20E087BB717}"/>
              </a:ext>
            </a:extLst>
          </p:cNvPr>
          <p:cNvSpPr/>
          <p:nvPr/>
        </p:nvSpPr>
        <p:spPr>
          <a:xfrm>
            <a:off x="-15929" y="6904794"/>
            <a:ext cx="5353366" cy="196481"/>
          </a:xfrm>
          <a:custGeom>
            <a:avLst/>
            <a:gdLst/>
            <a:ahLst/>
            <a:cxnLst/>
            <a:rect l="l" t="t" r="r" b="b"/>
            <a:pathLst>
              <a:path w="7200265" h="186054">
                <a:moveTo>
                  <a:pt x="7200000" y="0"/>
                </a:moveTo>
                <a:lnTo>
                  <a:pt x="0" y="0"/>
                </a:lnTo>
                <a:lnTo>
                  <a:pt x="0" y="185591"/>
                </a:lnTo>
                <a:lnTo>
                  <a:pt x="7200000" y="185591"/>
                </a:lnTo>
                <a:lnTo>
                  <a:pt x="7200000" y="0"/>
                </a:lnTo>
                <a:close/>
              </a:path>
            </a:pathLst>
          </a:custGeom>
          <a:gradFill>
            <a:gsLst>
              <a:gs pos="0">
                <a:schemeClr val="bg1">
                  <a:lumMod val="85000"/>
                </a:schemeClr>
              </a:gs>
              <a:gs pos="40000">
                <a:schemeClr val="bg1"/>
              </a:gs>
              <a:gs pos="100000">
                <a:schemeClr val="bg1">
                  <a:lumMod val="85000"/>
                </a:schemeClr>
              </a:gs>
            </a:gsLst>
            <a:path path="circle">
              <a:fillToRect l="50000" t="130000" r="50000" b="-30000"/>
            </a:path>
          </a:gradFill>
        </p:spPr>
        <p:txBody>
          <a:bodyPr wrap="square" lIns="0" tIns="0" rIns="0" bIns="0" rtlCol="0"/>
          <a:lstStyle/>
          <a:p>
            <a:endParaRPr lang="ru-RU" sz="895"/>
          </a:p>
        </p:txBody>
      </p:sp>
      <p:sp>
        <p:nvSpPr>
          <p:cNvPr id="2" name="object 2"/>
          <p:cNvSpPr/>
          <p:nvPr/>
        </p:nvSpPr>
        <p:spPr>
          <a:xfrm>
            <a:off x="-6143" y="7101275"/>
            <a:ext cx="5333793" cy="236026"/>
          </a:xfrm>
          <a:custGeom>
            <a:avLst/>
            <a:gdLst/>
            <a:ahLst/>
            <a:cxnLst/>
            <a:rect l="l" t="t" r="r" b="b"/>
            <a:pathLst>
              <a:path w="7200265" h="186054">
                <a:moveTo>
                  <a:pt x="7200000" y="0"/>
                </a:moveTo>
                <a:lnTo>
                  <a:pt x="0" y="0"/>
                </a:lnTo>
                <a:lnTo>
                  <a:pt x="0" y="185591"/>
                </a:lnTo>
                <a:lnTo>
                  <a:pt x="7200000" y="185591"/>
                </a:lnTo>
                <a:lnTo>
                  <a:pt x="7200000" y="0"/>
                </a:lnTo>
                <a:close/>
              </a:path>
            </a:pathLst>
          </a:custGeom>
          <a:gradFill flip="none" rotWithShape="1">
            <a:gsLst>
              <a:gs pos="0">
                <a:srgbClr val="013BBB"/>
              </a:gs>
              <a:gs pos="50000">
                <a:srgbClr val="0165B6"/>
              </a:gs>
              <a:gs pos="100000">
                <a:srgbClr val="012C89"/>
              </a:gs>
            </a:gsLst>
            <a:path path="circle">
              <a:fillToRect l="50000" t="130000" r="50000" b="-30000"/>
            </a:path>
            <a:tileRect/>
          </a:gradFill>
        </p:spPr>
        <p:txBody>
          <a:bodyPr wrap="square" lIns="0" tIns="0" rIns="0" bIns="0" rtlCol="0"/>
          <a:lstStyle/>
          <a:p>
            <a:endParaRPr lang="ru-RU" sz="895"/>
          </a:p>
        </p:txBody>
      </p:sp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-9993" y="-3017"/>
            <a:ext cx="5337643" cy="901662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1165581" y="341408"/>
            <a:ext cx="3733800" cy="214799"/>
          </a:xfrm>
          <a:prstGeom prst="rect">
            <a:avLst/>
          </a:prstGeom>
        </p:spPr>
        <p:txBody>
          <a:bodyPr vert="horz" wrap="square" lIns="0" tIns="8506" rIns="0" bIns="0" rtlCol="0">
            <a:spAutoFit/>
          </a:bodyPr>
          <a:lstStyle/>
          <a:p>
            <a:pPr marR="3581" algn="r">
              <a:spcBef>
                <a:spcPts val="67"/>
              </a:spcBef>
            </a:pPr>
            <a:r>
              <a:rPr lang="ru-RU" sz="1340" b="1" dirty="0">
                <a:solidFill>
                  <a:srgbClr val="FFFFFF"/>
                </a:solidFill>
                <a:latin typeface="Montserrat ExtraLight" panose="00000300000000000000" pitchFamily="2" charset="-52"/>
                <a:cs typeface="Times New Roman"/>
              </a:rPr>
              <a:t>РЕАЛИЗАЦИЯ </a:t>
            </a:r>
            <a:r>
              <a:rPr lang="ru-RU" sz="1340" b="1" dirty="0" smtClean="0">
                <a:solidFill>
                  <a:srgbClr val="FFFFFF"/>
                </a:solidFill>
                <a:latin typeface="Montserrat ExtraLight" panose="00000300000000000000" pitchFamily="2" charset="-52"/>
                <a:cs typeface="Times New Roman"/>
              </a:rPr>
              <a:t>ПРОДУКЦИИ</a:t>
            </a:r>
            <a:endParaRPr lang="ru-RU" sz="1340" dirty="0">
              <a:latin typeface="Montserrat ExtraLight" panose="00000300000000000000" pitchFamily="2" charset="-52"/>
              <a:cs typeface="Times New Roman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-9993" y="-2578"/>
            <a:ext cx="1711564" cy="953157"/>
            <a:chOff x="179999" y="328582"/>
            <a:chExt cx="2427605" cy="1351915"/>
          </a:xfrm>
        </p:grpSpPr>
        <p:sp>
          <p:nvSpPr>
            <p:cNvPr id="10" name="object 10"/>
            <p:cNvSpPr/>
            <p:nvPr/>
          </p:nvSpPr>
          <p:spPr>
            <a:xfrm>
              <a:off x="179999" y="328582"/>
              <a:ext cx="2427605" cy="1351915"/>
            </a:xfrm>
            <a:custGeom>
              <a:avLst/>
              <a:gdLst/>
              <a:ahLst/>
              <a:cxnLst/>
              <a:rect l="l" t="t" r="r" b="b"/>
              <a:pathLst>
                <a:path w="2427605" h="1351914">
                  <a:moveTo>
                    <a:pt x="2427037" y="0"/>
                  </a:moveTo>
                  <a:lnTo>
                    <a:pt x="0" y="0"/>
                  </a:lnTo>
                  <a:lnTo>
                    <a:pt x="0" y="1351832"/>
                  </a:lnTo>
                  <a:lnTo>
                    <a:pt x="1081403" y="1351832"/>
                  </a:lnTo>
                  <a:lnTo>
                    <a:pt x="2427037" y="0"/>
                  </a:lnTo>
                  <a:close/>
                </a:path>
              </a:pathLst>
            </a:custGeom>
            <a:solidFill>
              <a:srgbClr val="BCBEC0"/>
            </a:solidFill>
          </p:spPr>
          <p:txBody>
            <a:bodyPr wrap="square" lIns="0" tIns="0" rIns="0" bIns="0" rtlCol="0"/>
            <a:lstStyle/>
            <a:p>
              <a:endParaRPr sz="895" dirty="0"/>
            </a:p>
          </p:txBody>
        </p:sp>
        <p:sp>
          <p:nvSpPr>
            <p:cNvPr id="11" name="object 11"/>
            <p:cNvSpPr/>
            <p:nvPr/>
          </p:nvSpPr>
          <p:spPr>
            <a:xfrm>
              <a:off x="179999" y="328582"/>
              <a:ext cx="2327910" cy="1278255"/>
            </a:xfrm>
            <a:custGeom>
              <a:avLst/>
              <a:gdLst/>
              <a:ahLst/>
              <a:cxnLst/>
              <a:rect l="l" t="t" r="r" b="b"/>
              <a:pathLst>
                <a:path w="2327910" h="1278255">
                  <a:moveTo>
                    <a:pt x="2327789" y="0"/>
                  </a:moveTo>
                  <a:lnTo>
                    <a:pt x="0" y="0"/>
                  </a:lnTo>
                  <a:lnTo>
                    <a:pt x="0" y="1278248"/>
                  </a:lnTo>
                  <a:lnTo>
                    <a:pt x="1052435" y="1278248"/>
                  </a:lnTo>
                  <a:lnTo>
                    <a:pt x="232778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895"/>
            </a:p>
          </p:txBody>
        </p:sp>
      </p:grpSp>
      <p:sp>
        <p:nvSpPr>
          <p:cNvPr id="16" name="object 2">
            <a:extLst>
              <a:ext uri="{FF2B5EF4-FFF2-40B4-BE49-F238E27FC236}">
                <a16:creationId xmlns:a16="http://schemas.microsoft.com/office/drawing/2014/main" xmlns="" id="{BBB9E1D5-A86E-49AC-BF5A-23F251BF0C7C}"/>
              </a:ext>
            </a:extLst>
          </p:cNvPr>
          <p:cNvSpPr/>
          <p:nvPr/>
        </p:nvSpPr>
        <p:spPr>
          <a:xfrm>
            <a:off x="-6143" y="7317821"/>
            <a:ext cx="5333793" cy="241854"/>
          </a:xfrm>
          <a:custGeom>
            <a:avLst/>
            <a:gdLst/>
            <a:ahLst/>
            <a:cxnLst/>
            <a:rect l="l" t="t" r="r" b="b"/>
            <a:pathLst>
              <a:path w="7200265" h="186054">
                <a:moveTo>
                  <a:pt x="7200000" y="0"/>
                </a:moveTo>
                <a:lnTo>
                  <a:pt x="0" y="0"/>
                </a:lnTo>
                <a:lnTo>
                  <a:pt x="0" y="185591"/>
                </a:lnTo>
                <a:lnTo>
                  <a:pt x="7200000" y="185591"/>
                </a:lnTo>
                <a:lnTo>
                  <a:pt x="7200000" y="0"/>
                </a:lnTo>
                <a:close/>
              </a:path>
            </a:pathLst>
          </a:custGeom>
          <a:gradFill>
            <a:gsLst>
              <a:gs pos="0">
                <a:srgbClr val="C00000"/>
              </a:gs>
              <a:gs pos="60000">
                <a:srgbClr val="FF1919"/>
              </a:gs>
              <a:gs pos="100000">
                <a:srgbClr val="C00000"/>
              </a:gs>
            </a:gsLst>
            <a:path path="circle">
              <a:fillToRect l="50000" t="130000" r="50000" b="-30000"/>
            </a:path>
          </a:gradFill>
        </p:spPr>
        <p:txBody>
          <a:bodyPr wrap="square" lIns="0" tIns="0" rIns="0" bIns="0" rtlCol="0"/>
          <a:lstStyle/>
          <a:p>
            <a:endParaRPr lang="ru-RU" sz="895"/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585257FC-8608-447D-9DD1-57603E1CA4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5296" y="58573"/>
            <a:ext cx="643524" cy="693429"/>
          </a:xfrm>
          <a:prstGeom prst="rect">
            <a:avLst/>
          </a:prstGeom>
        </p:spPr>
      </p:pic>
      <p:grpSp>
        <p:nvGrpSpPr>
          <p:cNvPr id="21" name="object 9">
            <a:extLst>
              <a:ext uri="{FF2B5EF4-FFF2-40B4-BE49-F238E27FC236}">
                <a16:creationId xmlns:a16="http://schemas.microsoft.com/office/drawing/2014/main" xmlns="" id="{3DBA8D8C-D0B2-43A0-B030-EBAF2C333C3D}"/>
              </a:ext>
            </a:extLst>
          </p:cNvPr>
          <p:cNvGrpSpPr/>
          <p:nvPr/>
        </p:nvGrpSpPr>
        <p:grpSpPr>
          <a:xfrm flipV="1">
            <a:off x="-433721" y="6860723"/>
            <a:ext cx="1717500" cy="953156"/>
            <a:chOff x="179999" y="328582"/>
            <a:chExt cx="2427605" cy="1351915"/>
          </a:xfrm>
        </p:grpSpPr>
        <p:sp>
          <p:nvSpPr>
            <p:cNvPr id="23" name="object 10">
              <a:extLst>
                <a:ext uri="{FF2B5EF4-FFF2-40B4-BE49-F238E27FC236}">
                  <a16:creationId xmlns:a16="http://schemas.microsoft.com/office/drawing/2014/main" xmlns="" id="{A5050AE5-EA7E-45A2-9A21-53D0B1D2D38B}"/>
                </a:ext>
              </a:extLst>
            </p:cNvPr>
            <p:cNvSpPr/>
            <p:nvPr/>
          </p:nvSpPr>
          <p:spPr>
            <a:xfrm>
              <a:off x="179999" y="328582"/>
              <a:ext cx="2427605" cy="1351915"/>
            </a:xfrm>
            <a:custGeom>
              <a:avLst/>
              <a:gdLst/>
              <a:ahLst/>
              <a:cxnLst/>
              <a:rect l="l" t="t" r="r" b="b"/>
              <a:pathLst>
                <a:path w="2427605" h="1351914">
                  <a:moveTo>
                    <a:pt x="2427037" y="0"/>
                  </a:moveTo>
                  <a:lnTo>
                    <a:pt x="0" y="0"/>
                  </a:lnTo>
                  <a:lnTo>
                    <a:pt x="0" y="1351832"/>
                  </a:lnTo>
                  <a:lnTo>
                    <a:pt x="1081403" y="1351832"/>
                  </a:lnTo>
                  <a:lnTo>
                    <a:pt x="2427037" y="0"/>
                  </a:lnTo>
                  <a:close/>
                </a:path>
              </a:pathLst>
            </a:custGeom>
            <a:solidFill>
              <a:srgbClr val="BCBEC0"/>
            </a:solidFill>
          </p:spPr>
          <p:txBody>
            <a:bodyPr wrap="square" lIns="0" tIns="0" rIns="0" bIns="0" rtlCol="0"/>
            <a:lstStyle/>
            <a:p>
              <a:endParaRPr sz="895" dirty="0"/>
            </a:p>
          </p:txBody>
        </p:sp>
        <p:sp>
          <p:nvSpPr>
            <p:cNvPr id="25" name="object 11">
              <a:extLst>
                <a:ext uri="{FF2B5EF4-FFF2-40B4-BE49-F238E27FC236}">
                  <a16:creationId xmlns:a16="http://schemas.microsoft.com/office/drawing/2014/main" xmlns="" id="{43D60365-723B-4D78-A594-F4BC8C88E7F9}"/>
                </a:ext>
              </a:extLst>
            </p:cNvPr>
            <p:cNvSpPr/>
            <p:nvPr/>
          </p:nvSpPr>
          <p:spPr>
            <a:xfrm>
              <a:off x="179999" y="328582"/>
              <a:ext cx="2327910" cy="1278255"/>
            </a:xfrm>
            <a:custGeom>
              <a:avLst/>
              <a:gdLst/>
              <a:ahLst/>
              <a:cxnLst/>
              <a:rect l="l" t="t" r="r" b="b"/>
              <a:pathLst>
                <a:path w="2327910" h="1278255">
                  <a:moveTo>
                    <a:pt x="2327789" y="0"/>
                  </a:moveTo>
                  <a:lnTo>
                    <a:pt x="0" y="0"/>
                  </a:lnTo>
                  <a:lnTo>
                    <a:pt x="0" y="1278248"/>
                  </a:lnTo>
                  <a:lnTo>
                    <a:pt x="1052435" y="1278248"/>
                  </a:lnTo>
                  <a:lnTo>
                    <a:pt x="232778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895"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143367" y="7237804"/>
            <a:ext cx="311596" cy="160039"/>
          </a:xfrm>
          <a:prstGeom prst="rect">
            <a:avLst/>
          </a:prstGeom>
        </p:spPr>
        <p:txBody>
          <a:bodyPr vert="horz" wrap="square" lIns="0" tIns="8059" rIns="0" bIns="0" rtlCol="0">
            <a:spAutoFit/>
          </a:bodyPr>
          <a:lstStyle/>
          <a:p>
            <a:pPr algn="ctr">
              <a:spcBef>
                <a:spcPts val="63"/>
              </a:spcBef>
            </a:pPr>
            <a:r>
              <a:rPr lang="ru-RU" sz="987" spc="-11" dirty="0">
                <a:solidFill>
                  <a:srgbClr val="231F20"/>
                </a:solidFill>
                <a:latin typeface="Montserrat ExtraBold" panose="00000900000000000000" pitchFamily="2" charset="-52"/>
                <a:cs typeface="Franklin Gothic Medium"/>
              </a:rPr>
              <a:t>24</a:t>
            </a:r>
            <a:endParaRPr sz="987" dirty="0">
              <a:latin typeface="Montserrat ExtraBold" panose="00000900000000000000" pitchFamily="2" charset="-52"/>
              <a:cs typeface="Franklin Gothic Medium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xmlns="" id="{03007351-1FB7-4AF8-9F32-D3A5E1BBAF78}"/>
              </a:ext>
            </a:extLst>
          </p:cNvPr>
          <p:cNvSpPr txBox="1"/>
          <p:nvPr/>
        </p:nvSpPr>
        <p:spPr>
          <a:xfrm>
            <a:off x="190525" y="1477645"/>
            <a:ext cx="473583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000" dirty="0">
                <a:solidFill>
                  <a:srgbClr val="222222"/>
                </a:solidFill>
                <a:latin typeface="Montserrat" panose="00000500000000000000" pitchFamily="2" charset="-52"/>
              </a:rPr>
              <a:t>Изготовление</a:t>
            </a:r>
          </a:p>
          <a:p>
            <a:pPr algn="ctr"/>
            <a:r>
              <a:rPr lang="ru-RU" sz="1000" dirty="0">
                <a:solidFill>
                  <a:srgbClr val="222222"/>
                </a:solidFill>
                <a:latin typeface="Montserrat ExtraBold" panose="00000900000000000000" pitchFamily="2" charset="-52"/>
              </a:rPr>
              <a:t>скамеек с откидным механизмом</a:t>
            </a:r>
            <a:r>
              <a:rPr lang="ru-RU" sz="1000" dirty="0">
                <a:solidFill>
                  <a:srgbClr val="222222"/>
                </a:solidFill>
                <a:latin typeface="Montserrat" panose="00000500000000000000" pitchFamily="2" charset="-52"/>
              </a:rPr>
              <a:t> для нужд города Якутска</a:t>
            </a:r>
            <a:endParaRPr lang="ru-RU" sz="1000" dirty="0">
              <a:latin typeface="Montserrat" panose="00000500000000000000" pitchFamily="2" charset="-52"/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DD9566B1-23DF-495D-9BE5-1FB5DB2A9F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3246" y="4694237"/>
            <a:ext cx="2637258" cy="1676400"/>
          </a:xfrm>
          <a:prstGeom prst="rect">
            <a:avLst/>
          </a:prstGeom>
        </p:spPr>
      </p:pic>
      <p:pic>
        <p:nvPicPr>
          <p:cNvPr id="2050" name="Picture 2" descr="\\10.14.0.8\otao\ИНТЕРАКТИВНЫЙ КАТАЛОГ\2025\скамейка 7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3246" y="2575905"/>
            <a:ext cx="2672859" cy="1661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599663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object 2">
            <a:extLst>
              <a:ext uri="{FF2B5EF4-FFF2-40B4-BE49-F238E27FC236}">
                <a16:creationId xmlns:a16="http://schemas.microsoft.com/office/drawing/2014/main" xmlns="" id="{DE55ECCD-EEF9-470B-8F0D-C20E087BB717}"/>
              </a:ext>
            </a:extLst>
          </p:cNvPr>
          <p:cNvSpPr/>
          <p:nvPr/>
        </p:nvSpPr>
        <p:spPr>
          <a:xfrm>
            <a:off x="-15929" y="6904794"/>
            <a:ext cx="5353366" cy="196481"/>
          </a:xfrm>
          <a:custGeom>
            <a:avLst/>
            <a:gdLst/>
            <a:ahLst/>
            <a:cxnLst/>
            <a:rect l="l" t="t" r="r" b="b"/>
            <a:pathLst>
              <a:path w="7200265" h="186054">
                <a:moveTo>
                  <a:pt x="7200000" y="0"/>
                </a:moveTo>
                <a:lnTo>
                  <a:pt x="0" y="0"/>
                </a:lnTo>
                <a:lnTo>
                  <a:pt x="0" y="185591"/>
                </a:lnTo>
                <a:lnTo>
                  <a:pt x="7200000" y="185591"/>
                </a:lnTo>
                <a:lnTo>
                  <a:pt x="7200000" y="0"/>
                </a:lnTo>
                <a:close/>
              </a:path>
            </a:pathLst>
          </a:custGeom>
          <a:gradFill>
            <a:gsLst>
              <a:gs pos="0">
                <a:schemeClr val="bg1">
                  <a:lumMod val="85000"/>
                </a:schemeClr>
              </a:gs>
              <a:gs pos="40000">
                <a:schemeClr val="bg1"/>
              </a:gs>
              <a:gs pos="100000">
                <a:schemeClr val="bg1">
                  <a:lumMod val="85000"/>
                </a:schemeClr>
              </a:gs>
            </a:gsLst>
            <a:path path="circle">
              <a:fillToRect l="50000" t="130000" r="50000" b="-30000"/>
            </a:path>
          </a:gradFill>
        </p:spPr>
        <p:txBody>
          <a:bodyPr wrap="square" lIns="0" tIns="0" rIns="0" bIns="0" rtlCol="0"/>
          <a:lstStyle/>
          <a:p>
            <a:endParaRPr lang="ru-RU" sz="895"/>
          </a:p>
        </p:txBody>
      </p:sp>
      <p:sp>
        <p:nvSpPr>
          <p:cNvPr id="2" name="object 2"/>
          <p:cNvSpPr/>
          <p:nvPr/>
        </p:nvSpPr>
        <p:spPr>
          <a:xfrm>
            <a:off x="-6143" y="7101275"/>
            <a:ext cx="5333793" cy="236026"/>
          </a:xfrm>
          <a:custGeom>
            <a:avLst/>
            <a:gdLst/>
            <a:ahLst/>
            <a:cxnLst/>
            <a:rect l="l" t="t" r="r" b="b"/>
            <a:pathLst>
              <a:path w="7200265" h="186054">
                <a:moveTo>
                  <a:pt x="7200000" y="0"/>
                </a:moveTo>
                <a:lnTo>
                  <a:pt x="0" y="0"/>
                </a:lnTo>
                <a:lnTo>
                  <a:pt x="0" y="185591"/>
                </a:lnTo>
                <a:lnTo>
                  <a:pt x="7200000" y="185591"/>
                </a:lnTo>
                <a:lnTo>
                  <a:pt x="7200000" y="0"/>
                </a:lnTo>
                <a:close/>
              </a:path>
            </a:pathLst>
          </a:custGeom>
          <a:gradFill flip="none" rotWithShape="1">
            <a:gsLst>
              <a:gs pos="0">
                <a:srgbClr val="013BBB"/>
              </a:gs>
              <a:gs pos="50000">
                <a:srgbClr val="0165B6"/>
              </a:gs>
              <a:gs pos="100000">
                <a:srgbClr val="012C89"/>
              </a:gs>
            </a:gsLst>
            <a:path path="circle">
              <a:fillToRect l="50000" t="130000" r="50000" b="-30000"/>
            </a:path>
            <a:tileRect/>
          </a:gradFill>
        </p:spPr>
        <p:txBody>
          <a:bodyPr wrap="square" lIns="0" tIns="0" rIns="0" bIns="0" rtlCol="0"/>
          <a:lstStyle/>
          <a:p>
            <a:endParaRPr lang="ru-RU" sz="895"/>
          </a:p>
        </p:txBody>
      </p:sp>
      <p:pic>
        <p:nvPicPr>
          <p:cNvPr id="7" name="object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-9993" y="-3017"/>
            <a:ext cx="5337643" cy="901662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418882" y="340414"/>
            <a:ext cx="3232350" cy="214799"/>
          </a:xfrm>
          <a:prstGeom prst="rect">
            <a:avLst/>
          </a:prstGeom>
        </p:spPr>
        <p:txBody>
          <a:bodyPr vert="horz" wrap="square" lIns="0" tIns="8506" rIns="0" bIns="0" rtlCol="0">
            <a:spAutoFit/>
          </a:bodyPr>
          <a:lstStyle/>
          <a:p>
            <a:pPr marR="3581">
              <a:spcBef>
                <a:spcPts val="67"/>
              </a:spcBef>
            </a:pPr>
            <a:r>
              <a:rPr lang="ru-RU" sz="1340" b="1" dirty="0">
                <a:solidFill>
                  <a:srgbClr val="FFFFFF"/>
                </a:solidFill>
                <a:latin typeface="Montserrat ExtraLight" panose="00000300000000000000" pitchFamily="2" charset="-52"/>
                <a:cs typeface="Times New Roman"/>
              </a:rPr>
              <a:t>ДЛЯ ЗАМЕТОК</a:t>
            </a:r>
            <a:endParaRPr lang="ru-RU" sz="1340" dirty="0">
              <a:latin typeface="Montserrat ExtraLight" panose="00000300000000000000" pitchFamily="2" charset="-52"/>
              <a:cs typeface="Times New Roman"/>
            </a:endParaRPr>
          </a:p>
        </p:txBody>
      </p:sp>
      <p:grpSp>
        <p:nvGrpSpPr>
          <p:cNvPr id="9" name="object 9"/>
          <p:cNvGrpSpPr/>
          <p:nvPr/>
        </p:nvGrpSpPr>
        <p:grpSpPr>
          <a:xfrm flipH="1">
            <a:off x="3616087" y="-2578"/>
            <a:ext cx="1711564" cy="953157"/>
            <a:chOff x="179999" y="328582"/>
            <a:chExt cx="2427605" cy="1351915"/>
          </a:xfrm>
        </p:grpSpPr>
        <p:sp>
          <p:nvSpPr>
            <p:cNvPr id="10" name="object 10"/>
            <p:cNvSpPr/>
            <p:nvPr/>
          </p:nvSpPr>
          <p:spPr>
            <a:xfrm>
              <a:off x="179999" y="328582"/>
              <a:ext cx="2427605" cy="1351915"/>
            </a:xfrm>
            <a:custGeom>
              <a:avLst/>
              <a:gdLst/>
              <a:ahLst/>
              <a:cxnLst/>
              <a:rect l="l" t="t" r="r" b="b"/>
              <a:pathLst>
                <a:path w="2427605" h="1351914">
                  <a:moveTo>
                    <a:pt x="2427037" y="0"/>
                  </a:moveTo>
                  <a:lnTo>
                    <a:pt x="0" y="0"/>
                  </a:lnTo>
                  <a:lnTo>
                    <a:pt x="0" y="1351832"/>
                  </a:lnTo>
                  <a:lnTo>
                    <a:pt x="1081403" y="1351832"/>
                  </a:lnTo>
                  <a:lnTo>
                    <a:pt x="2427037" y="0"/>
                  </a:lnTo>
                  <a:close/>
                </a:path>
              </a:pathLst>
            </a:custGeom>
            <a:solidFill>
              <a:srgbClr val="BCBEC0"/>
            </a:solidFill>
          </p:spPr>
          <p:txBody>
            <a:bodyPr wrap="square" lIns="0" tIns="0" rIns="0" bIns="0" rtlCol="0"/>
            <a:lstStyle/>
            <a:p>
              <a:endParaRPr sz="895" dirty="0"/>
            </a:p>
          </p:txBody>
        </p:sp>
        <p:sp>
          <p:nvSpPr>
            <p:cNvPr id="11" name="object 11"/>
            <p:cNvSpPr/>
            <p:nvPr/>
          </p:nvSpPr>
          <p:spPr>
            <a:xfrm>
              <a:off x="179999" y="328582"/>
              <a:ext cx="2327910" cy="1278255"/>
            </a:xfrm>
            <a:custGeom>
              <a:avLst/>
              <a:gdLst/>
              <a:ahLst/>
              <a:cxnLst/>
              <a:rect l="l" t="t" r="r" b="b"/>
              <a:pathLst>
                <a:path w="2327910" h="1278255">
                  <a:moveTo>
                    <a:pt x="2327789" y="0"/>
                  </a:moveTo>
                  <a:lnTo>
                    <a:pt x="0" y="0"/>
                  </a:lnTo>
                  <a:lnTo>
                    <a:pt x="0" y="1278248"/>
                  </a:lnTo>
                  <a:lnTo>
                    <a:pt x="1052435" y="1278248"/>
                  </a:lnTo>
                  <a:lnTo>
                    <a:pt x="232778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895"/>
            </a:p>
          </p:txBody>
        </p:sp>
      </p:grpSp>
      <p:sp>
        <p:nvSpPr>
          <p:cNvPr id="16" name="object 2">
            <a:extLst>
              <a:ext uri="{FF2B5EF4-FFF2-40B4-BE49-F238E27FC236}">
                <a16:creationId xmlns:a16="http://schemas.microsoft.com/office/drawing/2014/main" xmlns="" id="{BBB9E1D5-A86E-49AC-BF5A-23F251BF0C7C}"/>
              </a:ext>
            </a:extLst>
          </p:cNvPr>
          <p:cNvSpPr/>
          <p:nvPr/>
        </p:nvSpPr>
        <p:spPr>
          <a:xfrm>
            <a:off x="-6143" y="7317821"/>
            <a:ext cx="5333793" cy="241854"/>
          </a:xfrm>
          <a:custGeom>
            <a:avLst/>
            <a:gdLst/>
            <a:ahLst/>
            <a:cxnLst/>
            <a:rect l="l" t="t" r="r" b="b"/>
            <a:pathLst>
              <a:path w="7200265" h="186054">
                <a:moveTo>
                  <a:pt x="7200000" y="0"/>
                </a:moveTo>
                <a:lnTo>
                  <a:pt x="0" y="0"/>
                </a:lnTo>
                <a:lnTo>
                  <a:pt x="0" y="185591"/>
                </a:lnTo>
                <a:lnTo>
                  <a:pt x="7200000" y="185591"/>
                </a:lnTo>
                <a:lnTo>
                  <a:pt x="7200000" y="0"/>
                </a:lnTo>
                <a:close/>
              </a:path>
            </a:pathLst>
          </a:custGeom>
          <a:gradFill>
            <a:gsLst>
              <a:gs pos="0">
                <a:srgbClr val="C00000"/>
              </a:gs>
              <a:gs pos="60000">
                <a:srgbClr val="FF1919"/>
              </a:gs>
              <a:gs pos="100000">
                <a:srgbClr val="C00000"/>
              </a:gs>
            </a:gsLst>
            <a:path path="circle">
              <a:fillToRect l="50000" t="130000" r="50000" b="-30000"/>
            </a:path>
          </a:gradFill>
        </p:spPr>
        <p:txBody>
          <a:bodyPr wrap="square" lIns="0" tIns="0" rIns="0" bIns="0" rtlCol="0"/>
          <a:lstStyle/>
          <a:p>
            <a:endParaRPr lang="ru-RU" sz="895"/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585257FC-8608-447D-9DD1-57603E1CA4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4524214" y="101102"/>
            <a:ext cx="643524" cy="693429"/>
          </a:xfrm>
          <a:prstGeom prst="rect">
            <a:avLst/>
          </a:prstGeom>
        </p:spPr>
      </p:pic>
      <p:grpSp>
        <p:nvGrpSpPr>
          <p:cNvPr id="21" name="object 9">
            <a:extLst>
              <a:ext uri="{FF2B5EF4-FFF2-40B4-BE49-F238E27FC236}">
                <a16:creationId xmlns:a16="http://schemas.microsoft.com/office/drawing/2014/main" xmlns="" id="{3DBA8D8C-D0B2-43A0-B030-EBAF2C333C3D}"/>
              </a:ext>
            </a:extLst>
          </p:cNvPr>
          <p:cNvGrpSpPr/>
          <p:nvPr/>
        </p:nvGrpSpPr>
        <p:grpSpPr>
          <a:xfrm flipH="1" flipV="1">
            <a:off x="4060657" y="6860723"/>
            <a:ext cx="1717500" cy="953156"/>
            <a:chOff x="179999" y="328582"/>
            <a:chExt cx="2427605" cy="1351915"/>
          </a:xfrm>
        </p:grpSpPr>
        <p:sp>
          <p:nvSpPr>
            <p:cNvPr id="23" name="object 10">
              <a:extLst>
                <a:ext uri="{FF2B5EF4-FFF2-40B4-BE49-F238E27FC236}">
                  <a16:creationId xmlns:a16="http://schemas.microsoft.com/office/drawing/2014/main" xmlns="" id="{A5050AE5-EA7E-45A2-9A21-53D0B1D2D38B}"/>
                </a:ext>
              </a:extLst>
            </p:cNvPr>
            <p:cNvSpPr/>
            <p:nvPr/>
          </p:nvSpPr>
          <p:spPr>
            <a:xfrm>
              <a:off x="179999" y="328582"/>
              <a:ext cx="2427605" cy="1351915"/>
            </a:xfrm>
            <a:custGeom>
              <a:avLst/>
              <a:gdLst/>
              <a:ahLst/>
              <a:cxnLst/>
              <a:rect l="l" t="t" r="r" b="b"/>
              <a:pathLst>
                <a:path w="2427605" h="1351914">
                  <a:moveTo>
                    <a:pt x="2427037" y="0"/>
                  </a:moveTo>
                  <a:lnTo>
                    <a:pt x="0" y="0"/>
                  </a:lnTo>
                  <a:lnTo>
                    <a:pt x="0" y="1351832"/>
                  </a:lnTo>
                  <a:lnTo>
                    <a:pt x="1081403" y="1351832"/>
                  </a:lnTo>
                  <a:lnTo>
                    <a:pt x="2427037" y="0"/>
                  </a:lnTo>
                  <a:close/>
                </a:path>
              </a:pathLst>
            </a:custGeom>
            <a:solidFill>
              <a:srgbClr val="BCBEC0"/>
            </a:solidFill>
          </p:spPr>
          <p:txBody>
            <a:bodyPr wrap="square" lIns="0" tIns="0" rIns="0" bIns="0" rtlCol="0"/>
            <a:lstStyle/>
            <a:p>
              <a:endParaRPr sz="895" dirty="0"/>
            </a:p>
          </p:txBody>
        </p:sp>
        <p:sp>
          <p:nvSpPr>
            <p:cNvPr id="25" name="object 11">
              <a:extLst>
                <a:ext uri="{FF2B5EF4-FFF2-40B4-BE49-F238E27FC236}">
                  <a16:creationId xmlns:a16="http://schemas.microsoft.com/office/drawing/2014/main" xmlns="" id="{43D60365-723B-4D78-A594-F4BC8C88E7F9}"/>
                </a:ext>
              </a:extLst>
            </p:cNvPr>
            <p:cNvSpPr/>
            <p:nvPr/>
          </p:nvSpPr>
          <p:spPr>
            <a:xfrm>
              <a:off x="179999" y="328582"/>
              <a:ext cx="2327910" cy="1278255"/>
            </a:xfrm>
            <a:custGeom>
              <a:avLst/>
              <a:gdLst/>
              <a:ahLst/>
              <a:cxnLst/>
              <a:rect l="l" t="t" r="r" b="b"/>
              <a:pathLst>
                <a:path w="2327910" h="1278255">
                  <a:moveTo>
                    <a:pt x="2327789" y="0"/>
                  </a:moveTo>
                  <a:lnTo>
                    <a:pt x="0" y="0"/>
                  </a:lnTo>
                  <a:lnTo>
                    <a:pt x="0" y="1278248"/>
                  </a:lnTo>
                  <a:lnTo>
                    <a:pt x="1052435" y="1278248"/>
                  </a:lnTo>
                  <a:lnTo>
                    <a:pt x="232778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895" dirty="0"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4854075" y="7237806"/>
            <a:ext cx="311596" cy="160039"/>
          </a:xfrm>
          <a:prstGeom prst="rect">
            <a:avLst/>
          </a:prstGeom>
        </p:spPr>
        <p:txBody>
          <a:bodyPr vert="horz" wrap="square" lIns="0" tIns="8059" rIns="0" bIns="0" rtlCol="0">
            <a:spAutoFit/>
          </a:bodyPr>
          <a:lstStyle/>
          <a:p>
            <a:pPr algn="ctr">
              <a:spcBef>
                <a:spcPts val="63"/>
              </a:spcBef>
            </a:pPr>
            <a:r>
              <a:rPr lang="ru-RU" sz="987" spc="-11" dirty="0">
                <a:solidFill>
                  <a:srgbClr val="231F20"/>
                </a:solidFill>
                <a:latin typeface="Montserrat ExtraBold" panose="00000900000000000000" pitchFamily="2" charset="-52"/>
                <a:cs typeface="Franklin Gothic Medium"/>
              </a:rPr>
              <a:t>25</a:t>
            </a:r>
            <a:endParaRPr sz="987" dirty="0">
              <a:latin typeface="Montserrat ExtraBold" panose="00000900000000000000" pitchFamily="2" charset="-52"/>
              <a:cs typeface="Franklin Gothic Medium"/>
            </a:endParaRPr>
          </a:p>
        </p:txBody>
      </p:sp>
      <p:sp>
        <p:nvSpPr>
          <p:cNvPr id="18" name="object 9">
            <a:extLst>
              <a:ext uri="{FF2B5EF4-FFF2-40B4-BE49-F238E27FC236}">
                <a16:creationId xmlns:a16="http://schemas.microsoft.com/office/drawing/2014/main" xmlns="" id="{E1B217B8-1501-41C2-9AED-4FF369525471}"/>
              </a:ext>
            </a:extLst>
          </p:cNvPr>
          <p:cNvSpPr/>
          <p:nvPr/>
        </p:nvSpPr>
        <p:spPr>
          <a:xfrm>
            <a:off x="606425" y="1570037"/>
            <a:ext cx="4417920" cy="0"/>
          </a:xfrm>
          <a:custGeom>
            <a:avLst/>
            <a:gdLst/>
            <a:ahLst/>
            <a:cxnLst/>
            <a:rect l="l" t="t" r="r" b="b"/>
            <a:pathLst>
              <a:path w="6266180">
                <a:moveTo>
                  <a:pt x="0" y="0"/>
                </a:moveTo>
                <a:lnTo>
                  <a:pt x="6265646" y="0"/>
                </a:lnTo>
              </a:path>
            </a:pathLst>
          </a:custGeom>
          <a:ln w="10619">
            <a:solidFill>
              <a:srgbClr val="221E1F"/>
            </a:solidFill>
          </a:ln>
        </p:spPr>
        <p:txBody>
          <a:bodyPr wrap="square" lIns="0" tIns="0" rIns="0" bIns="0" rtlCol="0"/>
          <a:lstStyle/>
          <a:p>
            <a:endParaRPr sz="895"/>
          </a:p>
        </p:txBody>
      </p:sp>
      <p:sp>
        <p:nvSpPr>
          <p:cNvPr id="20" name="object 10">
            <a:extLst>
              <a:ext uri="{FF2B5EF4-FFF2-40B4-BE49-F238E27FC236}">
                <a16:creationId xmlns:a16="http://schemas.microsoft.com/office/drawing/2014/main" xmlns="" id="{13DA27C1-74AD-4E2A-A8D7-FA013E13906C}"/>
              </a:ext>
            </a:extLst>
          </p:cNvPr>
          <p:cNvSpPr/>
          <p:nvPr/>
        </p:nvSpPr>
        <p:spPr>
          <a:xfrm>
            <a:off x="598293" y="1873275"/>
            <a:ext cx="4417920" cy="0"/>
          </a:xfrm>
          <a:custGeom>
            <a:avLst/>
            <a:gdLst/>
            <a:ahLst/>
            <a:cxnLst/>
            <a:rect l="l" t="t" r="r" b="b"/>
            <a:pathLst>
              <a:path w="6266180">
                <a:moveTo>
                  <a:pt x="0" y="0"/>
                </a:moveTo>
                <a:lnTo>
                  <a:pt x="6265646" y="0"/>
                </a:lnTo>
              </a:path>
            </a:pathLst>
          </a:custGeom>
          <a:ln w="10619">
            <a:solidFill>
              <a:srgbClr val="221E1F"/>
            </a:solidFill>
          </a:ln>
        </p:spPr>
        <p:txBody>
          <a:bodyPr wrap="square" lIns="0" tIns="0" rIns="0" bIns="0" rtlCol="0"/>
          <a:lstStyle/>
          <a:p>
            <a:endParaRPr sz="895"/>
          </a:p>
        </p:txBody>
      </p:sp>
      <p:sp>
        <p:nvSpPr>
          <p:cNvPr id="22" name="object 11">
            <a:extLst>
              <a:ext uri="{FF2B5EF4-FFF2-40B4-BE49-F238E27FC236}">
                <a16:creationId xmlns:a16="http://schemas.microsoft.com/office/drawing/2014/main" xmlns="" id="{F53D29EC-5752-4EFE-B928-6AD6108AE04B}"/>
              </a:ext>
            </a:extLst>
          </p:cNvPr>
          <p:cNvSpPr/>
          <p:nvPr/>
        </p:nvSpPr>
        <p:spPr>
          <a:xfrm>
            <a:off x="598293" y="2161759"/>
            <a:ext cx="4417920" cy="0"/>
          </a:xfrm>
          <a:custGeom>
            <a:avLst/>
            <a:gdLst/>
            <a:ahLst/>
            <a:cxnLst/>
            <a:rect l="l" t="t" r="r" b="b"/>
            <a:pathLst>
              <a:path w="6266180">
                <a:moveTo>
                  <a:pt x="0" y="0"/>
                </a:moveTo>
                <a:lnTo>
                  <a:pt x="6265646" y="0"/>
                </a:lnTo>
              </a:path>
            </a:pathLst>
          </a:custGeom>
          <a:ln w="10619">
            <a:solidFill>
              <a:srgbClr val="221E1F"/>
            </a:solidFill>
          </a:ln>
        </p:spPr>
        <p:txBody>
          <a:bodyPr wrap="square" lIns="0" tIns="0" rIns="0" bIns="0" rtlCol="0"/>
          <a:lstStyle/>
          <a:p>
            <a:endParaRPr sz="895"/>
          </a:p>
        </p:txBody>
      </p:sp>
      <p:sp>
        <p:nvSpPr>
          <p:cNvPr id="24" name="object 12">
            <a:extLst>
              <a:ext uri="{FF2B5EF4-FFF2-40B4-BE49-F238E27FC236}">
                <a16:creationId xmlns:a16="http://schemas.microsoft.com/office/drawing/2014/main" xmlns="" id="{16E5E9BE-6E32-495D-9E78-412A7CF7BD7D}"/>
              </a:ext>
            </a:extLst>
          </p:cNvPr>
          <p:cNvSpPr/>
          <p:nvPr/>
        </p:nvSpPr>
        <p:spPr>
          <a:xfrm>
            <a:off x="598293" y="2450242"/>
            <a:ext cx="4417920" cy="0"/>
          </a:xfrm>
          <a:custGeom>
            <a:avLst/>
            <a:gdLst/>
            <a:ahLst/>
            <a:cxnLst/>
            <a:rect l="l" t="t" r="r" b="b"/>
            <a:pathLst>
              <a:path w="6266180">
                <a:moveTo>
                  <a:pt x="0" y="0"/>
                </a:moveTo>
                <a:lnTo>
                  <a:pt x="6265646" y="0"/>
                </a:lnTo>
              </a:path>
            </a:pathLst>
          </a:custGeom>
          <a:ln w="10619">
            <a:solidFill>
              <a:srgbClr val="221E1F"/>
            </a:solidFill>
          </a:ln>
        </p:spPr>
        <p:txBody>
          <a:bodyPr wrap="square" lIns="0" tIns="0" rIns="0" bIns="0" rtlCol="0"/>
          <a:lstStyle/>
          <a:p>
            <a:endParaRPr sz="895"/>
          </a:p>
        </p:txBody>
      </p:sp>
      <p:sp>
        <p:nvSpPr>
          <p:cNvPr id="26" name="object 13">
            <a:extLst>
              <a:ext uri="{FF2B5EF4-FFF2-40B4-BE49-F238E27FC236}">
                <a16:creationId xmlns:a16="http://schemas.microsoft.com/office/drawing/2014/main" xmlns="" id="{B503651C-E2C0-4482-BF53-86750E4B0DC2}"/>
              </a:ext>
            </a:extLst>
          </p:cNvPr>
          <p:cNvSpPr/>
          <p:nvPr/>
        </p:nvSpPr>
        <p:spPr>
          <a:xfrm>
            <a:off x="598293" y="2738726"/>
            <a:ext cx="4417920" cy="0"/>
          </a:xfrm>
          <a:custGeom>
            <a:avLst/>
            <a:gdLst/>
            <a:ahLst/>
            <a:cxnLst/>
            <a:rect l="l" t="t" r="r" b="b"/>
            <a:pathLst>
              <a:path w="6266180">
                <a:moveTo>
                  <a:pt x="0" y="0"/>
                </a:moveTo>
                <a:lnTo>
                  <a:pt x="6265646" y="0"/>
                </a:lnTo>
              </a:path>
            </a:pathLst>
          </a:custGeom>
          <a:ln w="10619">
            <a:solidFill>
              <a:srgbClr val="221E1F"/>
            </a:solidFill>
          </a:ln>
        </p:spPr>
        <p:txBody>
          <a:bodyPr wrap="square" lIns="0" tIns="0" rIns="0" bIns="0" rtlCol="0"/>
          <a:lstStyle/>
          <a:p>
            <a:endParaRPr sz="895"/>
          </a:p>
        </p:txBody>
      </p:sp>
      <p:sp>
        <p:nvSpPr>
          <p:cNvPr id="27" name="object 14">
            <a:extLst>
              <a:ext uri="{FF2B5EF4-FFF2-40B4-BE49-F238E27FC236}">
                <a16:creationId xmlns:a16="http://schemas.microsoft.com/office/drawing/2014/main" xmlns="" id="{6009CCA5-3120-40FD-A4D4-668F92A31BF3}"/>
              </a:ext>
            </a:extLst>
          </p:cNvPr>
          <p:cNvSpPr/>
          <p:nvPr/>
        </p:nvSpPr>
        <p:spPr>
          <a:xfrm>
            <a:off x="598293" y="3027210"/>
            <a:ext cx="4417920" cy="0"/>
          </a:xfrm>
          <a:custGeom>
            <a:avLst/>
            <a:gdLst/>
            <a:ahLst/>
            <a:cxnLst/>
            <a:rect l="l" t="t" r="r" b="b"/>
            <a:pathLst>
              <a:path w="6266180">
                <a:moveTo>
                  <a:pt x="0" y="0"/>
                </a:moveTo>
                <a:lnTo>
                  <a:pt x="6265646" y="0"/>
                </a:lnTo>
              </a:path>
            </a:pathLst>
          </a:custGeom>
          <a:ln w="10619">
            <a:solidFill>
              <a:srgbClr val="221E1F"/>
            </a:solidFill>
          </a:ln>
        </p:spPr>
        <p:txBody>
          <a:bodyPr wrap="square" lIns="0" tIns="0" rIns="0" bIns="0" rtlCol="0"/>
          <a:lstStyle/>
          <a:p>
            <a:endParaRPr sz="895"/>
          </a:p>
        </p:txBody>
      </p:sp>
      <p:sp>
        <p:nvSpPr>
          <p:cNvPr id="28" name="object 15">
            <a:extLst>
              <a:ext uri="{FF2B5EF4-FFF2-40B4-BE49-F238E27FC236}">
                <a16:creationId xmlns:a16="http://schemas.microsoft.com/office/drawing/2014/main" xmlns="" id="{C3F0C374-69A1-4EA0-940B-583F4580FEBD}"/>
              </a:ext>
            </a:extLst>
          </p:cNvPr>
          <p:cNvSpPr/>
          <p:nvPr/>
        </p:nvSpPr>
        <p:spPr>
          <a:xfrm>
            <a:off x="598293" y="3315694"/>
            <a:ext cx="4417920" cy="0"/>
          </a:xfrm>
          <a:custGeom>
            <a:avLst/>
            <a:gdLst/>
            <a:ahLst/>
            <a:cxnLst/>
            <a:rect l="l" t="t" r="r" b="b"/>
            <a:pathLst>
              <a:path w="6266180">
                <a:moveTo>
                  <a:pt x="0" y="0"/>
                </a:moveTo>
                <a:lnTo>
                  <a:pt x="6265646" y="0"/>
                </a:lnTo>
              </a:path>
            </a:pathLst>
          </a:custGeom>
          <a:ln w="10619">
            <a:solidFill>
              <a:srgbClr val="221E1F"/>
            </a:solidFill>
          </a:ln>
        </p:spPr>
        <p:txBody>
          <a:bodyPr wrap="square" lIns="0" tIns="0" rIns="0" bIns="0" rtlCol="0"/>
          <a:lstStyle/>
          <a:p>
            <a:endParaRPr sz="895"/>
          </a:p>
        </p:txBody>
      </p:sp>
      <p:sp>
        <p:nvSpPr>
          <p:cNvPr id="30" name="object 16">
            <a:extLst>
              <a:ext uri="{FF2B5EF4-FFF2-40B4-BE49-F238E27FC236}">
                <a16:creationId xmlns:a16="http://schemas.microsoft.com/office/drawing/2014/main" xmlns="" id="{4DDFEBCC-F8AC-4FE8-AC2F-80DB5DE6788D}"/>
              </a:ext>
            </a:extLst>
          </p:cNvPr>
          <p:cNvSpPr/>
          <p:nvPr/>
        </p:nvSpPr>
        <p:spPr>
          <a:xfrm>
            <a:off x="598293" y="3604177"/>
            <a:ext cx="4417920" cy="0"/>
          </a:xfrm>
          <a:custGeom>
            <a:avLst/>
            <a:gdLst/>
            <a:ahLst/>
            <a:cxnLst/>
            <a:rect l="l" t="t" r="r" b="b"/>
            <a:pathLst>
              <a:path w="6266180">
                <a:moveTo>
                  <a:pt x="0" y="0"/>
                </a:moveTo>
                <a:lnTo>
                  <a:pt x="6265646" y="0"/>
                </a:lnTo>
              </a:path>
            </a:pathLst>
          </a:custGeom>
          <a:ln w="10619">
            <a:solidFill>
              <a:srgbClr val="221E1F"/>
            </a:solidFill>
          </a:ln>
        </p:spPr>
        <p:txBody>
          <a:bodyPr wrap="square" lIns="0" tIns="0" rIns="0" bIns="0" rtlCol="0"/>
          <a:lstStyle/>
          <a:p>
            <a:endParaRPr sz="895"/>
          </a:p>
        </p:txBody>
      </p:sp>
      <p:sp>
        <p:nvSpPr>
          <p:cNvPr id="31" name="object 17">
            <a:extLst>
              <a:ext uri="{FF2B5EF4-FFF2-40B4-BE49-F238E27FC236}">
                <a16:creationId xmlns:a16="http://schemas.microsoft.com/office/drawing/2014/main" xmlns="" id="{D695169D-F3B8-4544-8837-FE1D9D2FCE95}"/>
              </a:ext>
            </a:extLst>
          </p:cNvPr>
          <p:cNvSpPr/>
          <p:nvPr/>
        </p:nvSpPr>
        <p:spPr>
          <a:xfrm>
            <a:off x="598293" y="3892661"/>
            <a:ext cx="4417920" cy="0"/>
          </a:xfrm>
          <a:custGeom>
            <a:avLst/>
            <a:gdLst/>
            <a:ahLst/>
            <a:cxnLst/>
            <a:rect l="l" t="t" r="r" b="b"/>
            <a:pathLst>
              <a:path w="6266180">
                <a:moveTo>
                  <a:pt x="0" y="0"/>
                </a:moveTo>
                <a:lnTo>
                  <a:pt x="6265646" y="0"/>
                </a:lnTo>
              </a:path>
            </a:pathLst>
          </a:custGeom>
          <a:ln w="10619">
            <a:solidFill>
              <a:srgbClr val="221E1F"/>
            </a:solidFill>
          </a:ln>
        </p:spPr>
        <p:txBody>
          <a:bodyPr wrap="square" lIns="0" tIns="0" rIns="0" bIns="0" rtlCol="0"/>
          <a:lstStyle/>
          <a:p>
            <a:endParaRPr sz="895"/>
          </a:p>
        </p:txBody>
      </p:sp>
      <p:sp>
        <p:nvSpPr>
          <p:cNvPr id="32" name="object 18">
            <a:extLst>
              <a:ext uri="{FF2B5EF4-FFF2-40B4-BE49-F238E27FC236}">
                <a16:creationId xmlns:a16="http://schemas.microsoft.com/office/drawing/2014/main" xmlns="" id="{20335480-91B8-4ADC-A303-6B8960579E51}"/>
              </a:ext>
            </a:extLst>
          </p:cNvPr>
          <p:cNvSpPr/>
          <p:nvPr/>
        </p:nvSpPr>
        <p:spPr>
          <a:xfrm>
            <a:off x="598293" y="4181145"/>
            <a:ext cx="4417920" cy="0"/>
          </a:xfrm>
          <a:custGeom>
            <a:avLst/>
            <a:gdLst/>
            <a:ahLst/>
            <a:cxnLst/>
            <a:rect l="l" t="t" r="r" b="b"/>
            <a:pathLst>
              <a:path w="6266180">
                <a:moveTo>
                  <a:pt x="0" y="0"/>
                </a:moveTo>
                <a:lnTo>
                  <a:pt x="6265646" y="0"/>
                </a:lnTo>
              </a:path>
            </a:pathLst>
          </a:custGeom>
          <a:ln w="10619">
            <a:solidFill>
              <a:srgbClr val="221E1F"/>
            </a:solidFill>
          </a:ln>
        </p:spPr>
        <p:txBody>
          <a:bodyPr wrap="square" lIns="0" tIns="0" rIns="0" bIns="0" rtlCol="0"/>
          <a:lstStyle/>
          <a:p>
            <a:endParaRPr sz="895"/>
          </a:p>
        </p:txBody>
      </p:sp>
      <p:sp>
        <p:nvSpPr>
          <p:cNvPr id="33" name="object 19">
            <a:extLst>
              <a:ext uri="{FF2B5EF4-FFF2-40B4-BE49-F238E27FC236}">
                <a16:creationId xmlns:a16="http://schemas.microsoft.com/office/drawing/2014/main" xmlns="" id="{64294548-5DDD-46BF-B090-FF399DDEEBFB}"/>
              </a:ext>
            </a:extLst>
          </p:cNvPr>
          <p:cNvSpPr/>
          <p:nvPr/>
        </p:nvSpPr>
        <p:spPr>
          <a:xfrm>
            <a:off x="598293" y="4469629"/>
            <a:ext cx="4417920" cy="0"/>
          </a:xfrm>
          <a:custGeom>
            <a:avLst/>
            <a:gdLst/>
            <a:ahLst/>
            <a:cxnLst/>
            <a:rect l="l" t="t" r="r" b="b"/>
            <a:pathLst>
              <a:path w="6266180">
                <a:moveTo>
                  <a:pt x="0" y="0"/>
                </a:moveTo>
                <a:lnTo>
                  <a:pt x="6265646" y="0"/>
                </a:lnTo>
              </a:path>
            </a:pathLst>
          </a:custGeom>
          <a:ln w="10619">
            <a:solidFill>
              <a:srgbClr val="221E1F"/>
            </a:solidFill>
          </a:ln>
        </p:spPr>
        <p:txBody>
          <a:bodyPr wrap="square" lIns="0" tIns="0" rIns="0" bIns="0" rtlCol="0"/>
          <a:lstStyle/>
          <a:p>
            <a:endParaRPr sz="895"/>
          </a:p>
        </p:txBody>
      </p:sp>
      <p:sp>
        <p:nvSpPr>
          <p:cNvPr id="34" name="object 20">
            <a:extLst>
              <a:ext uri="{FF2B5EF4-FFF2-40B4-BE49-F238E27FC236}">
                <a16:creationId xmlns:a16="http://schemas.microsoft.com/office/drawing/2014/main" xmlns="" id="{28E876B8-7E2A-4FE8-A678-F3CCC457F1C6}"/>
              </a:ext>
            </a:extLst>
          </p:cNvPr>
          <p:cNvSpPr/>
          <p:nvPr/>
        </p:nvSpPr>
        <p:spPr>
          <a:xfrm>
            <a:off x="598293" y="4758112"/>
            <a:ext cx="4417920" cy="0"/>
          </a:xfrm>
          <a:custGeom>
            <a:avLst/>
            <a:gdLst/>
            <a:ahLst/>
            <a:cxnLst/>
            <a:rect l="l" t="t" r="r" b="b"/>
            <a:pathLst>
              <a:path w="6266180">
                <a:moveTo>
                  <a:pt x="0" y="0"/>
                </a:moveTo>
                <a:lnTo>
                  <a:pt x="6265646" y="0"/>
                </a:lnTo>
              </a:path>
            </a:pathLst>
          </a:custGeom>
          <a:ln w="10619">
            <a:solidFill>
              <a:srgbClr val="221E1F"/>
            </a:solidFill>
          </a:ln>
        </p:spPr>
        <p:txBody>
          <a:bodyPr wrap="square" lIns="0" tIns="0" rIns="0" bIns="0" rtlCol="0"/>
          <a:lstStyle/>
          <a:p>
            <a:endParaRPr sz="895"/>
          </a:p>
        </p:txBody>
      </p:sp>
      <p:sp>
        <p:nvSpPr>
          <p:cNvPr id="35" name="object 21">
            <a:extLst>
              <a:ext uri="{FF2B5EF4-FFF2-40B4-BE49-F238E27FC236}">
                <a16:creationId xmlns:a16="http://schemas.microsoft.com/office/drawing/2014/main" xmlns="" id="{2E500898-B8AC-444D-96E7-46B3E0A29E3C}"/>
              </a:ext>
            </a:extLst>
          </p:cNvPr>
          <p:cNvSpPr/>
          <p:nvPr/>
        </p:nvSpPr>
        <p:spPr>
          <a:xfrm>
            <a:off x="598293" y="5046597"/>
            <a:ext cx="4417920" cy="0"/>
          </a:xfrm>
          <a:custGeom>
            <a:avLst/>
            <a:gdLst/>
            <a:ahLst/>
            <a:cxnLst/>
            <a:rect l="l" t="t" r="r" b="b"/>
            <a:pathLst>
              <a:path w="6266180">
                <a:moveTo>
                  <a:pt x="0" y="0"/>
                </a:moveTo>
                <a:lnTo>
                  <a:pt x="6265646" y="0"/>
                </a:lnTo>
              </a:path>
            </a:pathLst>
          </a:custGeom>
          <a:ln w="10619">
            <a:solidFill>
              <a:srgbClr val="221E1F"/>
            </a:solidFill>
          </a:ln>
        </p:spPr>
        <p:txBody>
          <a:bodyPr wrap="square" lIns="0" tIns="0" rIns="0" bIns="0" rtlCol="0"/>
          <a:lstStyle/>
          <a:p>
            <a:endParaRPr sz="895"/>
          </a:p>
        </p:txBody>
      </p:sp>
      <p:sp>
        <p:nvSpPr>
          <p:cNvPr id="36" name="object 22">
            <a:extLst>
              <a:ext uri="{FF2B5EF4-FFF2-40B4-BE49-F238E27FC236}">
                <a16:creationId xmlns:a16="http://schemas.microsoft.com/office/drawing/2014/main" xmlns="" id="{82F9F5A8-8CE4-4473-9D9B-AC53AFED3027}"/>
              </a:ext>
            </a:extLst>
          </p:cNvPr>
          <p:cNvSpPr/>
          <p:nvPr/>
        </p:nvSpPr>
        <p:spPr>
          <a:xfrm>
            <a:off x="598293" y="5335080"/>
            <a:ext cx="4417920" cy="0"/>
          </a:xfrm>
          <a:custGeom>
            <a:avLst/>
            <a:gdLst/>
            <a:ahLst/>
            <a:cxnLst/>
            <a:rect l="l" t="t" r="r" b="b"/>
            <a:pathLst>
              <a:path w="6266180">
                <a:moveTo>
                  <a:pt x="0" y="0"/>
                </a:moveTo>
                <a:lnTo>
                  <a:pt x="6265646" y="0"/>
                </a:lnTo>
              </a:path>
            </a:pathLst>
          </a:custGeom>
          <a:ln w="10619">
            <a:solidFill>
              <a:srgbClr val="221E1F"/>
            </a:solidFill>
          </a:ln>
        </p:spPr>
        <p:txBody>
          <a:bodyPr wrap="square" lIns="0" tIns="0" rIns="0" bIns="0" rtlCol="0"/>
          <a:lstStyle/>
          <a:p>
            <a:endParaRPr sz="895"/>
          </a:p>
        </p:txBody>
      </p:sp>
      <p:sp>
        <p:nvSpPr>
          <p:cNvPr id="37" name="object 23">
            <a:extLst>
              <a:ext uri="{FF2B5EF4-FFF2-40B4-BE49-F238E27FC236}">
                <a16:creationId xmlns:a16="http://schemas.microsoft.com/office/drawing/2014/main" xmlns="" id="{EC8C06E8-9E2D-43B5-BEC8-21071EF2DA15}"/>
              </a:ext>
            </a:extLst>
          </p:cNvPr>
          <p:cNvSpPr/>
          <p:nvPr/>
        </p:nvSpPr>
        <p:spPr>
          <a:xfrm>
            <a:off x="598293" y="5623563"/>
            <a:ext cx="4417920" cy="0"/>
          </a:xfrm>
          <a:custGeom>
            <a:avLst/>
            <a:gdLst/>
            <a:ahLst/>
            <a:cxnLst/>
            <a:rect l="l" t="t" r="r" b="b"/>
            <a:pathLst>
              <a:path w="6266180">
                <a:moveTo>
                  <a:pt x="0" y="0"/>
                </a:moveTo>
                <a:lnTo>
                  <a:pt x="6265646" y="0"/>
                </a:lnTo>
              </a:path>
            </a:pathLst>
          </a:custGeom>
          <a:ln w="10619">
            <a:solidFill>
              <a:srgbClr val="221E1F"/>
            </a:solidFill>
          </a:ln>
        </p:spPr>
        <p:txBody>
          <a:bodyPr wrap="square" lIns="0" tIns="0" rIns="0" bIns="0" rtlCol="0"/>
          <a:lstStyle/>
          <a:p>
            <a:endParaRPr sz="895"/>
          </a:p>
        </p:txBody>
      </p:sp>
      <p:sp>
        <p:nvSpPr>
          <p:cNvPr id="38" name="object 24">
            <a:extLst>
              <a:ext uri="{FF2B5EF4-FFF2-40B4-BE49-F238E27FC236}">
                <a16:creationId xmlns:a16="http://schemas.microsoft.com/office/drawing/2014/main" xmlns="" id="{6C36582B-8A5A-49F8-AC95-21DFE1722EB7}"/>
              </a:ext>
            </a:extLst>
          </p:cNvPr>
          <p:cNvSpPr/>
          <p:nvPr/>
        </p:nvSpPr>
        <p:spPr>
          <a:xfrm>
            <a:off x="598293" y="5912048"/>
            <a:ext cx="4417920" cy="0"/>
          </a:xfrm>
          <a:custGeom>
            <a:avLst/>
            <a:gdLst/>
            <a:ahLst/>
            <a:cxnLst/>
            <a:rect l="l" t="t" r="r" b="b"/>
            <a:pathLst>
              <a:path w="6266180">
                <a:moveTo>
                  <a:pt x="0" y="0"/>
                </a:moveTo>
                <a:lnTo>
                  <a:pt x="6265646" y="0"/>
                </a:lnTo>
              </a:path>
            </a:pathLst>
          </a:custGeom>
          <a:ln w="10619">
            <a:solidFill>
              <a:srgbClr val="221E1F"/>
            </a:solidFill>
          </a:ln>
        </p:spPr>
        <p:txBody>
          <a:bodyPr wrap="square" lIns="0" tIns="0" rIns="0" bIns="0" rtlCol="0"/>
          <a:lstStyle/>
          <a:p>
            <a:endParaRPr sz="895"/>
          </a:p>
        </p:txBody>
      </p:sp>
      <p:sp>
        <p:nvSpPr>
          <p:cNvPr id="39" name="object 25">
            <a:extLst>
              <a:ext uri="{FF2B5EF4-FFF2-40B4-BE49-F238E27FC236}">
                <a16:creationId xmlns:a16="http://schemas.microsoft.com/office/drawing/2014/main" xmlns="" id="{CF47F696-32C4-4CA1-9E9B-1DDF48B52F0F}"/>
              </a:ext>
            </a:extLst>
          </p:cNvPr>
          <p:cNvSpPr/>
          <p:nvPr/>
        </p:nvSpPr>
        <p:spPr>
          <a:xfrm>
            <a:off x="598293" y="6200531"/>
            <a:ext cx="4417920" cy="0"/>
          </a:xfrm>
          <a:custGeom>
            <a:avLst/>
            <a:gdLst/>
            <a:ahLst/>
            <a:cxnLst/>
            <a:rect l="l" t="t" r="r" b="b"/>
            <a:pathLst>
              <a:path w="6266180">
                <a:moveTo>
                  <a:pt x="0" y="0"/>
                </a:moveTo>
                <a:lnTo>
                  <a:pt x="6265646" y="0"/>
                </a:lnTo>
              </a:path>
            </a:pathLst>
          </a:custGeom>
          <a:ln w="10619">
            <a:solidFill>
              <a:srgbClr val="221E1F"/>
            </a:solidFill>
          </a:ln>
        </p:spPr>
        <p:txBody>
          <a:bodyPr wrap="square" lIns="0" tIns="0" rIns="0" bIns="0" rtlCol="0"/>
          <a:lstStyle/>
          <a:p>
            <a:endParaRPr sz="895"/>
          </a:p>
        </p:txBody>
      </p:sp>
      <p:sp>
        <p:nvSpPr>
          <p:cNvPr id="40" name="object 26">
            <a:extLst>
              <a:ext uri="{FF2B5EF4-FFF2-40B4-BE49-F238E27FC236}">
                <a16:creationId xmlns:a16="http://schemas.microsoft.com/office/drawing/2014/main" xmlns="" id="{20415681-B0CF-4D9E-99B7-2675DF09B5AA}"/>
              </a:ext>
            </a:extLst>
          </p:cNvPr>
          <p:cNvSpPr/>
          <p:nvPr/>
        </p:nvSpPr>
        <p:spPr>
          <a:xfrm>
            <a:off x="598293" y="6489015"/>
            <a:ext cx="4417920" cy="0"/>
          </a:xfrm>
          <a:custGeom>
            <a:avLst/>
            <a:gdLst/>
            <a:ahLst/>
            <a:cxnLst/>
            <a:rect l="l" t="t" r="r" b="b"/>
            <a:pathLst>
              <a:path w="6266180">
                <a:moveTo>
                  <a:pt x="0" y="0"/>
                </a:moveTo>
                <a:lnTo>
                  <a:pt x="6265646" y="0"/>
                </a:lnTo>
              </a:path>
            </a:pathLst>
          </a:custGeom>
          <a:ln w="10619">
            <a:solidFill>
              <a:srgbClr val="221E1F"/>
            </a:solidFill>
          </a:ln>
        </p:spPr>
        <p:txBody>
          <a:bodyPr wrap="square" lIns="0" tIns="0" rIns="0" bIns="0" rtlCol="0"/>
          <a:lstStyle/>
          <a:p>
            <a:endParaRPr sz="895"/>
          </a:p>
        </p:txBody>
      </p:sp>
    </p:spTree>
    <p:extLst>
      <p:ext uri="{BB962C8B-B14F-4D97-AF65-F5344CB8AC3E}">
        <p14:creationId xmlns:p14="http://schemas.microsoft.com/office/powerpoint/2010/main" val="122758076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object 2">
            <a:extLst>
              <a:ext uri="{FF2B5EF4-FFF2-40B4-BE49-F238E27FC236}">
                <a16:creationId xmlns:a16="http://schemas.microsoft.com/office/drawing/2014/main" xmlns="" id="{DE55ECCD-EEF9-470B-8F0D-C20E087BB717}"/>
              </a:ext>
            </a:extLst>
          </p:cNvPr>
          <p:cNvSpPr/>
          <p:nvPr/>
        </p:nvSpPr>
        <p:spPr>
          <a:xfrm>
            <a:off x="-15929" y="6904794"/>
            <a:ext cx="5353366" cy="196481"/>
          </a:xfrm>
          <a:custGeom>
            <a:avLst/>
            <a:gdLst/>
            <a:ahLst/>
            <a:cxnLst/>
            <a:rect l="l" t="t" r="r" b="b"/>
            <a:pathLst>
              <a:path w="7200265" h="186054">
                <a:moveTo>
                  <a:pt x="7200000" y="0"/>
                </a:moveTo>
                <a:lnTo>
                  <a:pt x="0" y="0"/>
                </a:lnTo>
                <a:lnTo>
                  <a:pt x="0" y="185591"/>
                </a:lnTo>
                <a:lnTo>
                  <a:pt x="7200000" y="185591"/>
                </a:lnTo>
                <a:lnTo>
                  <a:pt x="7200000" y="0"/>
                </a:lnTo>
                <a:close/>
              </a:path>
            </a:pathLst>
          </a:custGeom>
          <a:gradFill>
            <a:gsLst>
              <a:gs pos="0">
                <a:schemeClr val="bg1">
                  <a:lumMod val="85000"/>
                </a:schemeClr>
              </a:gs>
              <a:gs pos="40000">
                <a:schemeClr val="bg1"/>
              </a:gs>
              <a:gs pos="100000">
                <a:schemeClr val="bg1">
                  <a:lumMod val="85000"/>
                </a:schemeClr>
              </a:gs>
            </a:gsLst>
            <a:path path="circle">
              <a:fillToRect l="50000" t="130000" r="50000" b="-30000"/>
            </a:path>
          </a:gradFill>
        </p:spPr>
        <p:txBody>
          <a:bodyPr wrap="square" lIns="0" tIns="0" rIns="0" bIns="0" rtlCol="0"/>
          <a:lstStyle/>
          <a:p>
            <a:endParaRPr lang="ru-RU" sz="895"/>
          </a:p>
        </p:txBody>
      </p:sp>
      <p:sp>
        <p:nvSpPr>
          <p:cNvPr id="2" name="object 2"/>
          <p:cNvSpPr/>
          <p:nvPr/>
        </p:nvSpPr>
        <p:spPr>
          <a:xfrm>
            <a:off x="-6143" y="7101275"/>
            <a:ext cx="5333793" cy="236026"/>
          </a:xfrm>
          <a:custGeom>
            <a:avLst/>
            <a:gdLst/>
            <a:ahLst/>
            <a:cxnLst/>
            <a:rect l="l" t="t" r="r" b="b"/>
            <a:pathLst>
              <a:path w="7200265" h="186054">
                <a:moveTo>
                  <a:pt x="7200000" y="0"/>
                </a:moveTo>
                <a:lnTo>
                  <a:pt x="0" y="0"/>
                </a:lnTo>
                <a:lnTo>
                  <a:pt x="0" y="185591"/>
                </a:lnTo>
                <a:lnTo>
                  <a:pt x="7200000" y="185591"/>
                </a:lnTo>
                <a:lnTo>
                  <a:pt x="7200000" y="0"/>
                </a:lnTo>
                <a:close/>
              </a:path>
            </a:pathLst>
          </a:custGeom>
          <a:gradFill flip="none" rotWithShape="1">
            <a:gsLst>
              <a:gs pos="0">
                <a:srgbClr val="013BBB"/>
              </a:gs>
              <a:gs pos="50000">
                <a:srgbClr val="0165B6"/>
              </a:gs>
              <a:gs pos="100000">
                <a:srgbClr val="012C89"/>
              </a:gs>
            </a:gsLst>
            <a:path path="circle">
              <a:fillToRect l="50000" t="130000" r="50000" b="-30000"/>
            </a:path>
            <a:tileRect/>
          </a:gradFill>
        </p:spPr>
        <p:txBody>
          <a:bodyPr wrap="square" lIns="0" tIns="0" rIns="0" bIns="0" rtlCol="0"/>
          <a:lstStyle/>
          <a:p>
            <a:endParaRPr lang="ru-RU" sz="895"/>
          </a:p>
        </p:txBody>
      </p:sp>
      <p:pic>
        <p:nvPicPr>
          <p:cNvPr id="7" name="object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-9993" y="-3017"/>
            <a:ext cx="5337643" cy="901662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1165581" y="341408"/>
            <a:ext cx="3733800" cy="214799"/>
          </a:xfrm>
          <a:prstGeom prst="rect">
            <a:avLst/>
          </a:prstGeom>
        </p:spPr>
        <p:txBody>
          <a:bodyPr vert="horz" wrap="square" lIns="0" tIns="8506" rIns="0" bIns="0" rtlCol="0">
            <a:spAutoFit/>
          </a:bodyPr>
          <a:lstStyle/>
          <a:p>
            <a:pPr marR="3581" algn="r">
              <a:spcBef>
                <a:spcPts val="67"/>
              </a:spcBef>
            </a:pPr>
            <a:r>
              <a:rPr lang="ru-RU" sz="1340" b="1" dirty="0">
                <a:solidFill>
                  <a:srgbClr val="FFFFFF"/>
                </a:solidFill>
                <a:latin typeface="Montserrat ExtraLight" panose="00000300000000000000" pitchFamily="2" charset="-52"/>
                <a:cs typeface="Times New Roman"/>
              </a:rPr>
              <a:t>ДЛЯ  ЗАМЕТОК</a:t>
            </a:r>
            <a:endParaRPr lang="ru-RU" sz="1340" dirty="0">
              <a:latin typeface="Montserrat ExtraLight" panose="00000300000000000000" pitchFamily="2" charset="-52"/>
              <a:cs typeface="Times New Roman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-9993" y="-2578"/>
            <a:ext cx="1711564" cy="953157"/>
            <a:chOff x="179999" y="328582"/>
            <a:chExt cx="2427605" cy="1351915"/>
          </a:xfrm>
        </p:grpSpPr>
        <p:sp>
          <p:nvSpPr>
            <p:cNvPr id="10" name="object 10"/>
            <p:cNvSpPr/>
            <p:nvPr/>
          </p:nvSpPr>
          <p:spPr>
            <a:xfrm>
              <a:off x="179999" y="328582"/>
              <a:ext cx="2427605" cy="1351915"/>
            </a:xfrm>
            <a:custGeom>
              <a:avLst/>
              <a:gdLst/>
              <a:ahLst/>
              <a:cxnLst/>
              <a:rect l="l" t="t" r="r" b="b"/>
              <a:pathLst>
                <a:path w="2427605" h="1351914">
                  <a:moveTo>
                    <a:pt x="2427037" y="0"/>
                  </a:moveTo>
                  <a:lnTo>
                    <a:pt x="0" y="0"/>
                  </a:lnTo>
                  <a:lnTo>
                    <a:pt x="0" y="1351832"/>
                  </a:lnTo>
                  <a:lnTo>
                    <a:pt x="1081403" y="1351832"/>
                  </a:lnTo>
                  <a:lnTo>
                    <a:pt x="2427037" y="0"/>
                  </a:lnTo>
                  <a:close/>
                </a:path>
              </a:pathLst>
            </a:custGeom>
            <a:solidFill>
              <a:srgbClr val="BCBEC0"/>
            </a:solidFill>
          </p:spPr>
          <p:txBody>
            <a:bodyPr wrap="square" lIns="0" tIns="0" rIns="0" bIns="0" rtlCol="0"/>
            <a:lstStyle/>
            <a:p>
              <a:endParaRPr sz="895" dirty="0"/>
            </a:p>
          </p:txBody>
        </p:sp>
        <p:sp>
          <p:nvSpPr>
            <p:cNvPr id="11" name="object 11"/>
            <p:cNvSpPr/>
            <p:nvPr/>
          </p:nvSpPr>
          <p:spPr>
            <a:xfrm>
              <a:off x="179999" y="328582"/>
              <a:ext cx="2327910" cy="1278255"/>
            </a:xfrm>
            <a:custGeom>
              <a:avLst/>
              <a:gdLst/>
              <a:ahLst/>
              <a:cxnLst/>
              <a:rect l="l" t="t" r="r" b="b"/>
              <a:pathLst>
                <a:path w="2327910" h="1278255">
                  <a:moveTo>
                    <a:pt x="2327789" y="0"/>
                  </a:moveTo>
                  <a:lnTo>
                    <a:pt x="0" y="0"/>
                  </a:lnTo>
                  <a:lnTo>
                    <a:pt x="0" y="1278248"/>
                  </a:lnTo>
                  <a:lnTo>
                    <a:pt x="1052435" y="1278248"/>
                  </a:lnTo>
                  <a:lnTo>
                    <a:pt x="232778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895"/>
            </a:p>
          </p:txBody>
        </p:sp>
      </p:grpSp>
      <p:sp>
        <p:nvSpPr>
          <p:cNvPr id="16" name="object 2">
            <a:extLst>
              <a:ext uri="{FF2B5EF4-FFF2-40B4-BE49-F238E27FC236}">
                <a16:creationId xmlns:a16="http://schemas.microsoft.com/office/drawing/2014/main" xmlns="" id="{BBB9E1D5-A86E-49AC-BF5A-23F251BF0C7C}"/>
              </a:ext>
            </a:extLst>
          </p:cNvPr>
          <p:cNvSpPr/>
          <p:nvPr/>
        </p:nvSpPr>
        <p:spPr>
          <a:xfrm>
            <a:off x="-6143" y="7317821"/>
            <a:ext cx="5333793" cy="241854"/>
          </a:xfrm>
          <a:custGeom>
            <a:avLst/>
            <a:gdLst/>
            <a:ahLst/>
            <a:cxnLst/>
            <a:rect l="l" t="t" r="r" b="b"/>
            <a:pathLst>
              <a:path w="7200265" h="186054">
                <a:moveTo>
                  <a:pt x="7200000" y="0"/>
                </a:moveTo>
                <a:lnTo>
                  <a:pt x="0" y="0"/>
                </a:lnTo>
                <a:lnTo>
                  <a:pt x="0" y="185591"/>
                </a:lnTo>
                <a:lnTo>
                  <a:pt x="7200000" y="185591"/>
                </a:lnTo>
                <a:lnTo>
                  <a:pt x="7200000" y="0"/>
                </a:lnTo>
                <a:close/>
              </a:path>
            </a:pathLst>
          </a:custGeom>
          <a:gradFill>
            <a:gsLst>
              <a:gs pos="0">
                <a:srgbClr val="C00000"/>
              </a:gs>
              <a:gs pos="60000">
                <a:srgbClr val="FF1919"/>
              </a:gs>
              <a:gs pos="100000">
                <a:srgbClr val="C00000"/>
              </a:gs>
            </a:gsLst>
            <a:path path="circle">
              <a:fillToRect l="50000" t="130000" r="50000" b="-30000"/>
            </a:path>
          </a:gradFill>
        </p:spPr>
        <p:txBody>
          <a:bodyPr wrap="square" lIns="0" tIns="0" rIns="0" bIns="0" rtlCol="0"/>
          <a:lstStyle/>
          <a:p>
            <a:endParaRPr lang="ru-RU" sz="895"/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585257FC-8608-447D-9DD1-57603E1CA4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296" y="58573"/>
            <a:ext cx="643524" cy="693429"/>
          </a:xfrm>
          <a:prstGeom prst="rect">
            <a:avLst/>
          </a:prstGeom>
        </p:spPr>
      </p:pic>
      <p:grpSp>
        <p:nvGrpSpPr>
          <p:cNvPr id="21" name="object 9">
            <a:extLst>
              <a:ext uri="{FF2B5EF4-FFF2-40B4-BE49-F238E27FC236}">
                <a16:creationId xmlns:a16="http://schemas.microsoft.com/office/drawing/2014/main" xmlns="" id="{3DBA8D8C-D0B2-43A0-B030-EBAF2C333C3D}"/>
              </a:ext>
            </a:extLst>
          </p:cNvPr>
          <p:cNvGrpSpPr/>
          <p:nvPr/>
        </p:nvGrpSpPr>
        <p:grpSpPr>
          <a:xfrm flipV="1">
            <a:off x="-433721" y="6860723"/>
            <a:ext cx="1717500" cy="953156"/>
            <a:chOff x="179999" y="328582"/>
            <a:chExt cx="2427605" cy="1351915"/>
          </a:xfrm>
        </p:grpSpPr>
        <p:sp>
          <p:nvSpPr>
            <p:cNvPr id="23" name="object 10">
              <a:extLst>
                <a:ext uri="{FF2B5EF4-FFF2-40B4-BE49-F238E27FC236}">
                  <a16:creationId xmlns:a16="http://schemas.microsoft.com/office/drawing/2014/main" xmlns="" id="{A5050AE5-EA7E-45A2-9A21-53D0B1D2D38B}"/>
                </a:ext>
              </a:extLst>
            </p:cNvPr>
            <p:cNvSpPr/>
            <p:nvPr/>
          </p:nvSpPr>
          <p:spPr>
            <a:xfrm>
              <a:off x="179999" y="328582"/>
              <a:ext cx="2427605" cy="1351915"/>
            </a:xfrm>
            <a:custGeom>
              <a:avLst/>
              <a:gdLst/>
              <a:ahLst/>
              <a:cxnLst/>
              <a:rect l="l" t="t" r="r" b="b"/>
              <a:pathLst>
                <a:path w="2427605" h="1351914">
                  <a:moveTo>
                    <a:pt x="2427037" y="0"/>
                  </a:moveTo>
                  <a:lnTo>
                    <a:pt x="0" y="0"/>
                  </a:lnTo>
                  <a:lnTo>
                    <a:pt x="0" y="1351832"/>
                  </a:lnTo>
                  <a:lnTo>
                    <a:pt x="1081403" y="1351832"/>
                  </a:lnTo>
                  <a:lnTo>
                    <a:pt x="2427037" y="0"/>
                  </a:lnTo>
                  <a:close/>
                </a:path>
              </a:pathLst>
            </a:custGeom>
            <a:solidFill>
              <a:srgbClr val="BCBEC0"/>
            </a:solidFill>
          </p:spPr>
          <p:txBody>
            <a:bodyPr wrap="square" lIns="0" tIns="0" rIns="0" bIns="0" rtlCol="0"/>
            <a:lstStyle/>
            <a:p>
              <a:endParaRPr sz="895" dirty="0"/>
            </a:p>
          </p:txBody>
        </p:sp>
        <p:sp>
          <p:nvSpPr>
            <p:cNvPr id="25" name="object 11">
              <a:extLst>
                <a:ext uri="{FF2B5EF4-FFF2-40B4-BE49-F238E27FC236}">
                  <a16:creationId xmlns:a16="http://schemas.microsoft.com/office/drawing/2014/main" xmlns="" id="{43D60365-723B-4D78-A594-F4BC8C88E7F9}"/>
                </a:ext>
              </a:extLst>
            </p:cNvPr>
            <p:cNvSpPr/>
            <p:nvPr/>
          </p:nvSpPr>
          <p:spPr>
            <a:xfrm>
              <a:off x="179999" y="328582"/>
              <a:ext cx="2327910" cy="1278255"/>
            </a:xfrm>
            <a:custGeom>
              <a:avLst/>
              <a:gdLst/>
              <a:ahLst/>
              <a:cxnLst/>
              <a:rect l="l" t="t" r="r" b="b"/>
              <a:pathLst>
                <a:path w="2327910" h="1278255">
                  <a:moveTo>
                    <a:pt x="2327789" y="0"/>
                  </a:moveTo>
                  <a:lnTo>
                    <a:pt x="0" y="0"/>
                  </a:lnTo>
                  <a:lnTo>
                    <a:pt x="0" y="1278248"/>
                  </a:lnTo>
                  <a:lnTo>
                    <a:pt x="1052435" y="1278248"/>
                  </a:lnTo>
                  <a:lnTo>
                    <a:pt x="232778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895"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143367" y="7237804"/>
            <a:ext cx="311596" cy="160039"/>
          </a:xfrm>
          <a:prstGeom prst="rect">
            <a:avLst/>
          </a:prstGeom>
        </p:spPr>
        <p:txBody>
          <a:bodyPr vert="horz" wrap="square" lIns="0" tIns="8059" rIns="0" bIns="0" rtlCol="0">
            <a:spAutoFit/>
          </a:bodyPr>
          <a:lstStyle/>
          <a:p>
            <a:pPr algn="ctr">
              <a:spcBef>
                <a:spcPts val="63"/>
              </a:spcBef>
            </a:pPr>
            <a:r>
              <a:rPr lang="ru-RU" sz="987" spc="-11" dirty="0">
                <a:solidFill>
                  <a:srgbClr val="231F20"/>
                </a:solidFill>
                <a:latin typeface="Montserrat ExtraBold" panose="00000900000000000000" pitchFamily="2" charset="-52"/>
                <a:cs typeface="Franklin Gothic Medium"/>
              </a:rPr>
              <a:t>26</a:t>
            </a:r>
            <a:endParaRPr sz="987" dirty="0">
              <a:latin typeface="Montserrat ExtraBold" panose="00000900000000000000" pitchFamily="2" charset="-52"/>
              <a:cs typeface="Franklin Gothic Medium"/>
            </a:endParaRPr>
          </a:p>
        </p:txBody>
      </p:sp>
      <p:sp>
        <p:nvSpPr>
          <p:cNvPr id="41" name="object 9">
            <a:extLst>
              <a:ext uri="{FF2B5EF4-FFF2-40B4-BE49-F238E27FC236}">
                <a16:creationId xmlns:a16="http://schemas.microsoft.com/office/drawing/2014/main" xmlns="" id="{BB7440C2-0F70-47F5-9500-D9FECC846FB5}"/>
              </a:ext>
            </a:extLst>
          </p:cNvPr>
          <p:cNvSpPr/>
          <p:nvPr/>
        </p:nvSpPr>
        <p:spPr>
          <a:xfrm>
            <a:off x="301625" y="1570037"/>
            <a:ext cx="4417920" cy="0"/>
          </a:xfrm>
          <a:custGeom>
            <a:avLst/>
            <a:gdLst/>
            <a:ahLst/>
            <a:cxnLst/>
            <a:rect l="l" t="t" r="r" b="b"/>
            <a:pathLst>
              <a:path w="6266180">
                <a:moveTo>
                  <a:pt x="0" y="0"/>
                </a:moveTo>
                <a:lnTo>
                  <a:pt x="6265646" y="0"/>
                </a:lnTo>
              </a:path>
            </a:pathLst>
          </a:custGeom>
          <a:ln w="10619">
            <a:solidFill>
              <a:srgbClr val="221E1F"/>
            </a:solidFill>
          </a:ln>
        </p:spPr>
        <p:txBody>
          <a:bodyPr wrap="square" lIns="0" tIns="0" rIns="0" bIns="0" rtlCol="0"/>
          <a:lstStyle/>
          <a:p>
            <a:endParaRPr sz="895"/>
          </a:p>
        </p:txBody>
      </p:sp>
      <p:sp>
        <p:nvSpPr>
          <p:cNvPr id="42" name="object 10">
            <a:extLst>
              <a:ext uri="{FF2B5EF4-FFF2-40B4-BE49-F238E27FC236}">
                <a16:creationId xmlns:a16="http://schemas.microsoft.com/office/drawing/2014/main" xmlns="" id="{1C170827-91EF-4140-B4E7-4E9FE2755AE4}"/>
              </a:ext>
            </a:extLst>
          </p:cNvPr>
          <p:cNvSpPr/>
          <p:nvPr/>
        </p:nvSpPr>
        <p:spPr>
          <a:xfrm>
            <a:off x="293493" y="1873275"/>
            <a:ext cx="4417920" cy="0"/>
          </a:xfrm>
          <a:custGeom>
            <a:avLst/>
            <a:gdLst/>
            <a:ahLst/>
            <a:cxnLst/>
            <a:rect l="l" t="t" r="r" b="b"/>
            <a:pathLst>
              <a:path w="6266180">
                <a:moveTo>
                  <a:pt x="0" y="0"/>
                </a:moveTo>
                <a:lnTo>
                  <a:pt x="6265646" y="0"/>
                </a:lnTo>
              </a:path>
            </a:pathLst>
          </a:custGeom>
          <a:ln w="10619">
            <a:solidFill>
              <a:srgbClr val="221E1F"/>
            </a:solidFill>
          </a:ln>
        </p:spPr>
        <p:txBody>
          <a:bodyPr wrap="square" lIns="0" tIns="0" rIns="0" bIns="0" rtlCol="0"/>
          <a:lstStyle/>
          <a:p>
            <a:endParaRPr sz="895"/>
          </a:p>
        </p:txBody>
      </p:sp>
      <p:sp>
        <p:nvSpPr>
          <p:cNvPr id="43" name="object 11">
            <a:extLst>
              <a:ext uri="{FF2B5EF4-FFF2-40B4-BE49-F238E27FC236}">
                <a16:creationId xmlns:a16="http://schemas.microsoft.com/office/drawing/2014/main" xmlns="" id="{31724CC5-D907-4615-94C2-7F0D9435B9A7}"/>
              </a:ext>
            </a:extLst>
          </p:cNvPr>
          <p:cNvSpPr/>
          <p:nvPr/>
        </p:nvSpPr>
        <p:spPr>
          <a:xfrm>
            <a:off x="293493" y="2161759"/>
            <a:ext cx="4417920" cy="0"/>
          </a:xfrm>
          <a:custGeom>
            <a:avLst/>
            <a:gdLst/>
            <a:ahLst/>
            <a:cxnLst/>
            <a:rect l="l" t="t" r="r" b="b"/>
            <a:pathLst>
              <a:path w="6266180">
                <a:moveTo>
                  <a:pt x="0" y="0"/>
                </a:moveTo>
                <a:lnTo>
                  <a:pt x="6265646" y="0"/>
                </a:lnTo>
              </a:path>
            </a:pathLst>
          </a:custGeom>
          <a:ln w="10619">
            <a:solidFill>
              <a:srgbClr val="221E1F"/>
            </a:solidFill>
          </a:ln>
        </p:spPr>
        <p:txBody>
          <a:bodyPr wrap="square" lIns="0" tIns="0" rIns="0" bIns="0" rtlCol="0"/>
          <a:lstStyle/>
          <a:p>
            <a:endParaRPr sz="895"/>
          </a:p>
        </p:txBody>
      </p:sp>
      <p:sp>
        <p:nvSpPr>
          <p:cNvPr id="44" name="object 12">
            <a:extLst>
              <a:ext uri="{FF2B5EF4-FFF2-40B4-BE49-F238E27FC236}">
                <a16:creationId xmlns:a16="http://schemas.microsoft.com/office/drawing/2014/main" xmlns="" id="{438850F8-63FD-43C2-9043-67D77412A431}"/>
              </a:ext>
            </a:extLst>
          </p:cNvPr>
          <p:cNvSpPr/>
          <p:nvPr/>
        </p:nvSpPr>
        <p:spPr>
          <a:xfrm>
            <a:off x="293493" y="2450242"/>
            <a:ext cx="4417920" cy="0"/>
          </a:xfrm>
          <a:custGeom>
            <a:avLst/>
            <a:gdLst/>
            <a:ahLst/>
            <a:cxnLst/>
            <a:rect l="l" t="t" r="r" b="b"/>
            <a:pathLst>
              <a:path w="6266180">
                <a:moveTo>
                  <a:pt x="0" y="0"/>
                </a:moveTo>
                <a:lnTo>
                  <a:pt x="6265646" y="0"/>
                </a:lnTo>
              </a:path>
            </a:pathLst>
          </a:custGeom>
          <a:ln w="10619">
            <a:solidFill>
              <a:srgbClr val="221E1F"/>
            </a:solidFill>
          </a:ln>
        </p:spPr>
        <p:txBody>
          <a:bodyPr wrap="square" lIns="0" tIns="0" rIns="0" bIns="0" rtlCol="0"/>
          <a:lstStyle/>
          <a:p>
            <a:endParaRPr sz="895"/>
          </a:p>
        </p:txBody>
      </p:sp>
      <p:sp>
        <p:nvSpPr>
          <p:cNvPr id="45" name="object 13">
            <a:extLst>
              <a:ext uri="{FF2B5EF4-FFF2-40B4-BE49-F238E27FC236}">
                <a16:creationId xmlns:a16="http://schemas.microsoft.com/office/drawing/2014/main" xmlns="" id="{B3605572-114D-497D-AA0F-363D4659412C}"/>
              </a:ext>
            </a:extLst>
          </p:cNvPr>
          <p:cNvSpPr/>
          <p:nvPr/>
        </p:nvSpPr>
        <p:spPr>
          <a:xfrm>
            <a:off x="293493" y="2738726"/>
            <a:ext cx="4417920" cy="0"/>
          </a:xfrm>
          <a:custGeom>
            <a:avLst/>
            <a:gdLst/>
            <a:ahLst/>
            <a:cxnLst/>
            <a:rect l="l" t="t" r="r" b="b"/>
            <a:pathLst>
              <a:path w="6266180">
                <a:moveTo>
                  <a:pt x="0" y="0"/>
                </a:moveTo>
                <a:lnTo>
                  <a:pt x="6265646" y="0"/>
                </a:lnTo>
              </a:path>
            </a:pathLst>
          </a:custGeom>
          <a:ln w="10619">
            <a:solidFill>
              <a:srgbClr val="221E1F"/>
            </a:solidFill>
          </a:ln>
        </p:spPr>
        <p:txBody>
          <a:bodyPr wrap="square" lIns="0" tIns="0" rIns="0" bIns="0" rtlCol="0"/>
          <a:lstStyle/>
          <a:p>
            <a:endParaRPr sz="895"/>
          </a:p>
        </p:txBody>
      </p:sp>
      <p:sp>
        <p:nvSpPr>
          <p:cNvPr id="47" name="object 14">
            <a:extLst>
              <a:ext uri="{FF2B5EF4-FFF2-40B4-BE49-F238E27FC236}">
                <a16:creationId xmlns:a16="http://schemas.microsoft.com/office/drawing/2014/main" xmlns="" id="{6FCD41F1-14A4-4B57-B9C1-C2919B8DD082}"/>
              </a:ext>
            </a:extLst>
          </p:cNvPr>
          <p:cNvSpPr/>
          <p:nvPr/>
        </p:nvSpPr>
        <p:spPr>
          <a:xfrm>
            <a:off x="293493" y="3027210"/>
            <a:ext cx="4417920" cy="0"/>
          </a:xfrm>
          <a:custGeom>
            <a:avLst/>
            <a:gdLst/>
            <a:ahLst/>
            <a:cxnLst/>
            <a:rect l="l" t="t" r="r" b="b"/>
            <a:pathLst>
              <a:path w="6266180">
                <a:moveTo>
                  <a:pt x="0" y="0"/>
                </a:moveTo>
                <a:lnTo>
                  <a:pt x="6265646" y="0"/>
                </a:lnTo>
              </a:path>
            </a:pathLst>
          </a:custGeom>
          <a:ln w="10619">
            <a:solidFill>
              <a:srgbClr val="221E1F"/>
            </a:solidFill>
          </a:ln>
        </p:spPr>
        <p:txBody>
          <a:bodyPr wrap="square" lIns="0" tIns="0" rIns="0" bIns="0" rtlCol="0"/>
          <a:lstStyle/>
          <a:p>
            <a:endParaRPr sz="895"/>
          </a:p>
        </p:txBody>
      </p:sp>
      <p:sp>
        <p:nvSpPr>
          <p:cNvPr id="48" name="object 15">
            <a:extLst>
              <a:ext uri="{FF2B5EF4-FFF2-40B4-BE49-F238E27FC236}">
                <a16:creationId xmlns:a16="http://schemas.microsoft.com/office/drawing/2014/main" xmlns="" id="{87CD32A3-8EC2-45EA-B931-5DC2FDF8F737}"/>
              </a:ext>
            </a:extLst>
          </p:cNvPr>
          <p:cNvSpPr/>
          <p:nvPr/>
        </p:nvSpPr>
        <p:spPr>
          <a:xfrm>
            <a:off x="293493" y="3315694"/>
            <a:ext cx="4417920" cy="0"/>
          </a:xfrm>
          <a:custGeom>
            <a:avLst/>
            <a:gdLst/>
            <a:ahLst/>
            <a:cxnLst/>
            <a:rect l="l" t="t" r="r" b="b"/>
            <a:pathLst>
              <a:path w="6266180">
                <a:moveTo>
                  <a:pt x="0" y="0"/>
                </a:moveTo>
                <a:lnTo>
                  <a:pt x="6265646" y="0"/>
                </a:lnTo>
              </a:path>
            </a:pathLst>
          </a:custGeom>
          <a:ln w="10619">
            <a:solidFill>
              <a:srgbClr val="221E1F"/>
            </a:solidFill>
          </a:ln>
        </p:spPr>
        <p:txBody>
          <a:bodyPr wrap="square" lIns="0" tIns="0" rIns="0" bIns="0" rtlCol="0"/>
          <a:lstStyle/>
          <a:p>
            <a:endParaRPr sz="895"/>
          </a:p>
        </p:txBody>
      </p:sp>
      <p:sp>
        <p:nvSpPr>
          <p:cNvPr id="49" name="object 16">
            <a:extLst>
              <a:ext uri="{FF2B5EF4-FFF2-40B4-BE49-F238E27FC236}">
                <a16:creationId xmlns:a16="http://schemas.microsoft.com/office/drawing/2014/main" xmlns="" id="{84753984-E26F-4982-AFBD-D4C3481172B7}"/>
              </a:ext>
            </a:extLst>
          </p:cNvPr>
          <p:cNvSpPr/>
          <p:nvPr/>
        </p:nvSpPr>
        <p:spPr>
          <a:xfrm>
            <a:off x="293493" y="3604177"/>
            <a:ext cx="4417920" cy="0"/>
          </a:xfrm>
          <a:custGeom>
            <a:avLst/>
            <a:gdLst/>
            <a:ahLst/>
            <a:cxnLst/>
            <a:rect l="l" t="t" r="r" b="b"/>
            <a:pathLst>
              <a:path w="6266180">
                <a:moveTo>
                  <a:pt x="0" y="0"/>
                </a:moveTo>
                <a:lnTo>
                  <a:pt x="6265646" y="0"/>
                </a:lnTo>
              </a:path>
            </a:pathLst>
          </a:custGeom>
          <a:ln w="10619">
            <a:solidFill>
              <a:srgbClr val="221E1F"/>
            </a:solidFill>
          </a:ln>
        </p:spPr>
        <p:txBody>
          <a:bodyPr wrap="square" lIns="0" tIns="0" rIns="0" bIns="0" rtlCol="0"/>
          <a:lstStyle/>
          <a:p>
            <a:endParaRPr sz="895"/>
          </a:p>
        </p:txBody>
      </p:sp>
      <p:sp>
        <p:nvSpPr>
          <p:cNvPr id="50" name="object 17">
            <a:extLst>
              <a:ext uri="{FF2B5EF4-FFF2-40B4-BE49-F238E27FC236}">
                <a16:creationId xmlns:a16="http://schemas.microsoft.com/office/drawing/2014/main" xmlns="" id="{BE856ECC-C179-4983-9D20-3E5472CDA729}"/>
              </a:ext>
            </a:extLst>
          </p:cNvPr>
          <p:cNvSpPr/>
          <p:nvPr/>
        </p:nvSpPr>
        <p:spPr>
          <a:xfrm>
            <a:off x="293493" y="3892661"/>
            <a:ext cx="4417920" cy="0"/>
          </a:xfrm>
          <a:custGeom>
            <a:avLst/>
            <a:gdLst/>
            <a:ahLst/>
            <a:cxnLst/>
            <a:rect l="l" t="t" r="r" b="b"/>
            <a:pathLst>
              <a:path w="6266180">
                <a:moveTo>
                  <a:pt x="0" y="0"/>
                </a:moveTo>
                <a:lnTo>
                  <a:pt x="6265646" y="0"/>
                </a:lnTo>
              </a:path>
            </a:pathLst>
          </a:custGeom>
          <a:ln w="10619">
            <a:solidFill>
              <a:srgbClr val="221E1F"/>
            </a:solidFill>
          </a:ln>
        </p:spPr>
        <p:txBody>
          <a:bodyPr wrap="square" lIns="0" tIns="0" rIns="0" bIns="0" rtlCol="0"/>
          <a:lstStyle/>
          <a:p>
            <a:endParaRPr sz="895"/>
          </a:p>
        </p:txBody>
      </p:sp>
      <p:sp>
        <p:nvSpPr>
          <p:cNvPr id="51" name="object 18">
            <a:extLst>
              <a:ext uri="{FF2B5EF4-FFF2-40B4-BE49-F238E27FC236}">
                <a16:creationId xmlns:a16="http://schemas.microsoft.com/office/drawing/2014/main" xmlns="" id="{602D4A56-AED9-4D6B-B441-5B08B33EF6FE}"/>
              </a:ext>
            </a:extLst>
          </p:cNvPr>
          <p:cNvSpPr/>
          <p:nvPr/>
        </p:nvSpPr>
        <p:spPr>
          <a:xfrm>
            <a:off x="293493" y="4181145"/>
            <a:ext cx="4417920" cy="0"/>
          </a:xfrm>
          <a:custGeom>
            <a:avLst/>
            <a:gdLst/>
            <a:ahLst/>
            <a:cxnLst/>
            <a:rect l="l" t="t" r="r" b="b"/>
            <a:pathLst>
              <a:path w="6266180">
                <a:moveTo>
                  <a:pt x="0" y="0"/>
                </a:moveTo>
                <a:lnTo>
                  <a:pt x="6265646" y="0"/>
                </a:lnTo>
              </a:path>
            </a:pathLst>
          </a:custGeom>
          <a:ln w="10619">
            <a:solidFill>
              <a:srgbClr val="221E1F"/>
            </a:solidFill>
          </a:ln>
        </p:spPr>
        <p:txBody>
          <a:bodyPr wrap="square" lIns="0" tIns="0" rIns="0" bIns="0" rtlCol="0"/>
          <a:lstStyle/>
          <a:p>
            <a:endParaRPr sz="895"/>
          </a:p>
        </p:txBody>
      </p:sp>
      <p:sp>
        <p:nvSpPr>
          <p:cNvPr id="52" name="object 19">
            <a:extLst>
              <a:ext uri="{FF2B5EF4-FFF2-40B4-BE49-F238E27FC236}">
                <a16:creationId xmlns:a16="http://schemas.microsoft.com/office/drawing/2014/main" xmlns="" id="{5CC64D91-EF93-4DF1-8C2B-AB2BE752CA88}"/>
              </a:ext>
            </a:extLst>
          </p:cNvPr>
          <p:cNvSpPr/>
          <p:nvPr/>
        </p:nvSpPr>
        <p:spPr>
          <a:xfrm>
            <a:off x="293493" y="4469629"/>
            <a:ext cx="4417920" cy="0"/>
          </a:xfrm>
          <a:custGeom>
            <a:avLst/>
            <a:gdLst/>
            <a:ahLst/>
            <a:cxnLst/>
            <a:rect l="l" t="t" r="r" b="b"/>
            <a:pathLst>
              <a:path w="6266180">
                <a:moveTo>
                  <a:pt x="0" y="0"/>
                </a:moveTo>
                <a:lnTo>
                  <a:pt x="6265646" y="0"/>
                </a:lnTo>
              </a:path>
            </a:pathLst>
          </a:custGeom>
          <a:ln w="10619">
            <a:solidFill>
              <a:srgbClr val="221E1F"/>
            </a:solidFill>
          </a:ln>
        </p:spPr>
        <p:txBody>
          <a:bodyPr wrap="square" lIns="0" tIns="0" rIns="0" bIns="0" rtlCol="0"/>
          <a:lstStyle/>
          <a:p>
            <a:endParaRPr sz="895"/>
          </a:p>
        </p:txBody>
      </p:sp>
      <p:sp>
        <p:nvSpPr>
          <p:cNvPr id="53" name="object 20">
            <a:extLst>
              <a:ext uri="{FF2B5EF4-FFF2-40B4-BE49-F238E27FC236}">
                <a16:creationId xmlns:a16="http://schemas.microsoft.com/office/drawing/2014/main" xmlns="" id="{8806CCA0-483F-41F7-8464-204AB120D9D5}"/>
              </a:ext>
            </a:extLst>
          </p:cNvPr>
          <p:cNvSpPr/>
          <p:nvPr/>
        </p:nvSpPr>
        <p:spPr>
          <a:xfrm>
            <a:off x="293493" y="4758112"/>
            <a:ext cx="4417920" cy="0"/>
          </a:xfrm>
          <a:custGeom>
            <a:avLst/>
            <a:gdLst/>
            <a:ahLst/>
            <a:cxnLst/>
            <a:rect l="l" t="t" r="r" b="b"/>
            <a:pathLst>
              <a:path w="6266180">
                <a:moveTo>
                  <a:pt x="0" y="0"/>
                </a:moveTo>
                <a:lnTo>
                  <a:pt x="6265646" y="0"/>
                </a:lnTo>
              </a:path>
            </a:pathLst>
          </a:custGeom>
          <a:ln w="10619">
            <a:solidFill>
              <a:srgbClr val="221E1F"/>
            </a:solidFill>
          </a:ln>
        </p:spPr>
        <p:txBody>
          <a:bodyPr wrap="square" lIns="0" tIns="0" rIns="0" bIns="0" rtlCol="0"/>
          <a:lstStyle/>
          <a:p>
            <a:endParaRPr sz="895"/>
          </a:p>
        </p:txBody>
      </p:sp>
      <p:sp>
        <p:nvSpPr>
          <p:cNvPr id="54" name="object 21">
            <a:extLst>
              <a:ext uri="{FF2B5EF4-FFF2-40B4-BE49-F238E27FC236}">
                <a16:creationId xmlns:a16="http://schemas.microsoft.com/office/drawing/2014/main" xmlns="" id="{8FCF88D6-D6FC-4568-91A0-21311CB1141C}"/>
              </a:ext>
            </a:extLst>
          </p:cNvPr>
          <p:cNvSpPr/>
          <p:nvPr/>
        </p:nvSpPr>
        <p:spPr>
          <a:xfrm>
            <a:off x="293493" y="5046597"/>
            <a:ext cx="4417920" cy="0"/>
          </a:xfrm>
          <a:custGeom>
            <a:avLst/>
            <a:gdLst/>
            <a:ahLst/>
            <a:cxnLst/>
            <a:rect l="l" t="t" r="r" b="b"/>
            <a:pathLst>
              <a:path w="6266180">
                <a:moveTo>
                  <a:pt x="0" y="0"/>
                </a:moveTo>
                <a:lnTo>
                  <a:pt x="6265646" y="0"/>
                </a:lnTo>
              </a:path>
            </a:pathLst>
          </a:custGeom>
          <a:ln w="10619">
            <a:solidFill>
              <a:srgbClr val="221E1F"/>
            </a:solidFill>
          </a:ln>
        </p:spPr>
        <p:txBody>
          <a:bodyPr wrap="square" lIns="0" tIns="0" rIns="0" bIns="0" rtlCol="0"/>
          <a:lstStyle/>
          <a:p>
            <a:endParaRPr sz="895"/>
          </a:p>
        </p:txBody>
      </p:sp>
      <p:sp>
        <p:nvSpPr>
          <p:cNvPr id="55" name="object 22">
            <a:extLst>
              <a:ext uri="{FF2B5EF4-FFF2-40B4-BE49-F238E27FC236}">
                <a16:creationId xmlns:a16="http://schemas.microsoft.com/office/drawing/2014/main" xmlns="" id="{6CEEB75E-E350-4A00-A603-84B24AA754B3}"/>
              </a:ext>
            </a:extLst>
          </p:cNvPr>
          <p:cNvSpPr/>
          <p:nvPr/>
        </p:nvSpPr>
        <p:spPr>
          <a:xfrm>
            <a:off x="293493" y="5335080"/>
            <a:ext cx="4417920" cy="0"/>
          </a:xfrm>
          <a:custGeom>
            <a:avLst/>
            <a:gdLst/>
            <a:ahLst/>
            <a:cxnLst/>
            <a:rect l="l" t="t" r="r" b="b"/>
            <a:pathLst>
              <a:path w="6266180">
                <a:moveTo>
                  <a:pt x="0" y="0"/>
                </a:moveTo>
                <a:lnTo>
                  <a:pt x="6265646" y="0"/>
                </a:lnTo>
              </a:path>
            </a:pathLst>
          </a:custGeom>
          <a:ln w="10619">
            <a:solidFill>
              <a:srgbClr val="221E1F"/>
            </a:solidFill>
          </a:ln>
        </p:spPr>
        <p:txBody>
          <a:bodyPr wrap="square" lIns="0" tIns="0" rIns="0" bIns="0" rtlCol="0"/>
          <a:lstStyle/>
          <a:p>
            <a:endParaRPr sz="895"/>
          </a:p>
        </p:txBody>
      </p:sp>
      <p:sp>
        <p:nvSpPr>
          <p:cNvPr id="56" name="object 23">
            <a:extLst>
              <a:ext uri="{FF2B5EF4-FFF2-40B4-BE49-F238E27FC236}">
                <a16:creationId xmlns:a16="http://schemas.microsoft.com/office/drawing/2014/main" xmlns="" id="{086ABE8E-BC19-4ADB-8515-14C5F89612F6}"/>
              </a:ext>
            </a:extLst>
          </p:cNvPr>
          <p:cNvSpPr/>
          <p:nvPr/>
        </p:nvSpPr>
        <p:spPr>
          <a:xfrm>
            <a:off x="293493" y="5623563"/>
            <a:ext cx="4417920" cy="0"/>
          </a:xfrm>
          <a:custGeom>
            <a:avLst/>
            <a:gdLst/>
            <a:ahLst/>
            <a:cxnLst/>
            <a:rect l="l" t="t" r="r" b="b"/>
            <a:pathLst>
              <a:path w="6266180">
                <a:moveTo>
                  <a:pt x="0" y="0"/>
                </a:moveTo>
                <a:lnTo>
                  <a:pt x="6265646" y="0"/>
                </a:lnTo>
              </a:path>
            </a:pathLst>
          </a:custGeom>
          <a:ln w="10619">
            <a:solidFill>
              <a:srgbClr val="221E1F"/>
            </a:solidFill>
          </a:ln>
        </p:spPr>
        <p:txBody>
          <a:bodyPr wrap="square" lIns="0" tIns="0" rIns="0" bIns="0" rtlCol="0"/>
          <a:lstStyle/>
          <a:p>
            <a:endParaRPr sz="895"/>
          </a:p>
        </p:txBody>
      </p:sp>
      <p:sp>
        <p:nvSpPr>
          <p:cNvPr id="57" name="object 24">
            <a:extLst>
              <a:ext uri="{FF2B5EF4-FFF2-40B4-BE49-F238E27FC236}">
                <a16:creationId xmlns:a16="http://schemas.microsoft.com/office/drawing/2014/main" xmlns="" id="{D275F137-43DD-4499-A73D-1117492AD811}"/>
              </a:ext>
            </a:extLst>
          </p:cNvPr>
          <p:cNvSpPr/>
          <p:nvPr/>
        </p:nvSpPr>
        <p:spPr>
          <a:xfrm>
            <a:off x="293493" y="5912048"/>
            <a:ext cx="4417920" cy="0"/>
          </a:xfrm>
          <a:custGeom>
            <a:avLst/>
            <a:gdLst/>
            <a:ahLst/>
            <a:cxnLst/>
            <a:rect l="l" t="t" r="r" b="b"/>
            <a:pathLst>
              <a:path w="6266180">
                <a:moveTo>
                  <a:pt x="0" y="0"/>
                </a:moveTo>
                <a:lnTo>
                  <a:pt x="6265646" y="0"/>
                </a:lnTo>
              </a:path>
            </a:pathLst>
          </a:custGeom>
          <a:ln w="10619">
            <a:solidFill>
              <a:srgbClr val="221E1F"/>
            </a:solidFill>
          </a:ln>
        </p:spPr>
        <p:txBody>
          <a:bodyPr wrap="square" lIns="0" tIns="0" rIns="0" bIns="0" rtlCol="0"/>
          <a:lstStyle/>
          <a:p>
            <a:endParaRPr sz="895"/>
          </a:p>
        </p:txBody>
      </p:sp>
      <p:sp>
        <p:nvSpPr>
          <p:cNvPr id="58" name="object 25">
            <a:extLst>
              <a:ext uri="{FF2B5EF4-FFF2-40B4-BE49-F238E27FC236}">
                <a16:creationId xmlns:a16="http://schemas.microsoft.com/office/drawing/2014/main" xmlns="" id="{F687FCFB-422A-490C-BBFD-ACBB1330CDDD}"/>
              </a:ext>
            </a:extLst>
          </p:cNvPr>
          <p:cNvSpPr/>
          <p:nvPr/>
        </p:nvSpPr>
        <p:spPr>
          <a:xfrm>
            <a:off x="293493" y="6200531"/>
            <a:ext cx="4417920" cy="0"/>
          </a:xfrm>
          <a:custGeom>
            <a:avLst/>
            <a:gdLst/>
            <a:ahLst/>
            <a:cxnLst/>
            <a:rect l="l" t="t" r="r" b="b"/>
            <a:pathLst>
              <a:path w="6266180">
                <a:moveTo>
                  <a:pt x="0" y="0"/>
                </a:moveTo>
                <a:lnTo>
                  <a:pt x="6265646" y="0"/>
                </a:lnTo>
              </a:path>
            </a:pathLst>
          </a:custGeom>
          <a:ln w="10619">
            <a:solidFill>
              <a:srgbClr val="221E1F"/>
            </a:solidFill>
          </a:ln>
        </p:spPr>
        <p:txBody>
          <a:bodyPr wrap="square" lIns="0" tIns="0" rIns="0" bIns="0" rtlCol="0"/>
          <a:lstStyle/>
          <a:p>
            <a:endParaRPr sz="895"/>
          </a:p>
        </p:txBody>
      </p:sp>
      <p:sp>
        <p:nvSpPr>
          <p:cNvPr id="59" name="object 26">
            <a:extLst>
              <a:ext uri="{FF2B5EF4-FFF2-40B4-BE49-F238E27FC236}">
                <a16:creationId xmlns:a16="http://schemas.microsoft.com/office/drawing/2014/main" xmlns="" id="{7E83CE81-7009-47C4-A5A4-A93590C54D31}"/>
              </a:ext>
            </a:extLst>
          </p:cNvPr>
          <p:cNvSpPr/>
          <p:nvPr/>
        </p:nvSpPr>
        <p:spPr>
          <a:xfrm>
            <a:off x="293493" y="6489015"/>
            <a:ext cx="4417920" cy="0"/>
          </a:xfrm>
          <a:custGeom>
            <a:avLst/>
            <a:gdLst/>
            <a:ahLst/>
            <a:cxnLst/>
            <a:rect l="l" t="t" r="r" b="b"/>
            <a:pathLst>
              <a:path w="6266180">
                <a:moveTo>
                  <a:pt x="0" y="0"/>
                </a:moveTo>
                <a:lnTo>
                  <a:pt x="6265646" y="0"/>
                </a:lnTo>
              </a:path>
            </a:pathLst>
          </a:custGeom>
          <a:ln w="10619">
            <a:solidFill>
              <a:srgbClr val="221E1F"/>
            </a:solidFill>
          </a:ln>
        </p:spPr>
        <p:txBody>
          <a:bodyPr wrap="square" lIns="0" tIns="0" rIns="0" bIns="0" rtlCol="0"/>
          <a:lstStyle/>
          <a:p>
            <a:endParaRPr sz="895"/>
          </a:p>
        </p:txBody>
      </p:sp>
    </p:spTree>
    <p:extLst>
      <p:ext uri="{BB962C8B-B14F-4D97-AF65-F5344CB8AC3E}">
        <p14:creationId xmlns:p14="http://schemas.microsoft.com/office/powerpoint/2010/main" val="33889633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object 2">
            <a:extLst>
              <a:ext uri="{FF2B5EF4-FFF2-40B4-BE49-F238E27FC236}">
                <a16:creationId xmlns:a16="http://schemas.microsoft.com/office/drawing/2014/main" xmlns="" id="{DE55ECCD-EEF9-470B-8F0D-C20E087BB717}"/>
              </a:ext>
            </a:extLst>
          </p:cNvPr>
          <p:cNvSpPr/>
          <p:nvPr/>
        </p:nvSpPr>
        <p:spPr>
          <a:xfrm>
            <a:off x="-15929" y="6904794"/>
            <a:ext cx="5353366" cy="196481"/>
          </a:xfrm>
          <a:custGeom>
            <a:avLst/>
            <a:gdLst/>
            <a:ahLst/>
            <a:cxnLst/>
            <a:rect l="l" t="t" r="r" b="b"/>
            <a:pathLst>
              <a:path w="7200265" h="186054">
                <a:moveTo>
                  <a:pt x="7200000" y="0"/>
                </a:moveTo>
                <a:lnTo>
                  <a:pt x="0" y="0"/>
                </a:lnTo>
                <a:lnTo>
                  <a:pt x="0" y="185591"/>
                </a:lnTo>
                <a:lnTo>
                  <a:pt x="7200000" y="185591"/>
                </a:lnTo>
                <a:lnTo>
                  <a:pt x="7200000" y="0"/>
                </a:lnTo>
                <a:close/>
              </a:path>
            </a:pathLst>
          </a:custGeom>
          <a:gradFill>
            <a:gsLst>
              <a:gs pos="0">
                <a:schemeClr val="bg1">
                  <a:lumMod val="85000"/>
                </a:schemeClr>
              </a:gs>
              <a:gs pos="40000">
                <a:schemeClr val="bg1"/>
              </a:gs>
              <a:gs pos="100000">
                <a:schemeClr val="bg1">
                  <a:lumMod val="85000"/>
                </a:schemeClr>
              </a:gs>
            </a:gsLst>
            <a:path path="circle">
              <a:fillToRect l="50000" t="130000" r="50000" b="-30000"/>
            </a:path>
          </a:gradFill>
        </p:spPr>
        <p:txBody>
          <a:bodyPr wrap="square" lIns="0" tIns="0" rIns="0" bIns="0" rtlCol="0"/>
          <a:lstStyle/>
          <a:p>
            <a:endParaRPr lang="ru-RU" sz="895"/>
          </a:p>
        </p:txBody>
      </p:sp>
      <p:sp>
        <p:nvSpPr>
          <p:cNvPr id="2" name="object 2"/>
          <p:cNvSpPr/>
          <p:nvPr/>
        </p:nvSpPr>
        <p:spPr>
          <a:xfrm>
            <a:off x="-6143" y="7101275"/>
            <a:ext cx="5333793" cy="236026"/>
          </a:xfrm>
          <a:custGeom>
            <a:avLst/>
            <a:gdLst/>
            <a:ahLst/>
            <a:cxnLst/>
            <a:rect l="l" t="t" r="r" b="b"/>
            <a:pathLst>
              <a:path w="7200265" h="186054">
                <a:moveTo>
                  <a:pt x="7200000" y="0"/>
                </a:moveTo>
                <a:lnTo>
                  <a:pt x="0" y="0"/>
                </a:lnTo>
                <a:lnTo>
                  <a:pt x="0" y="185591"/>
                </a:lnTo>
                <a:lnTo>
                  <a:pt x="7200000" y="185591"/>
                </a:lnTo>
                <a:lnTo>
                  <a:pt x="7200000" y="0"/>
                </a:lnTo>
                <a:close/>
              </a:path>
            </a:pathLst>
          </a:custGeom>
          <a:gradFill flip="none" rotWithShape="1">
            <a:gsLst>
              <a:gs pos="0">
                <a:srgbClr val="013BBB"/>
              </a:gs>
              <a:gs pos="50000">
                <a:srgbClr val="0165B6"/>
              </a:gs>
              <a:gs pos="100000">
                <a:srgbClr val="012C89"/>
              </a:gs>
            </a:gsLst>
            <a:path path="circle">
              <a:fillToRect l="50000" t="130000" r="50000" b="-30000"/>
            </a:path>
            <a:tileRect/>
          </a:gradFill>
        </p:spPr>
        <p:txBody>
          <a:bodyPr wrap="square" lIns="0" tIns="0" rIns="0" bIns="0" rtlCol="0"/>
          <a:lstStyle/>
          <a:p>
            <a:endParaRPr lang="ru-RU" sz="895"/>
          </a:p>
        </p:txBody>
      </p:sp>
      <p:pic>
        <p:nvPicPr>
          <p:cNvPr id="7" name="object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-9993" y="-3017"/>
            <a:ext cx="5337643" cy="901662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418882" y="340414"/>
            <a:ext cx="3232350" cy="214799"/>
          </a:xfrm>
          <a:prstGeom prst="rect">
            <a:avLst/>
          </a:prstGeom>
        </p:spPr>
        <p:txBody>
          <a:bodyPr vert="horz" wrap="square" lIns="0" tIns="8506" rIns="0" bIns="0" rtlCol="0">
            <a:spAutoFit/>
          </a:bodyPr>
          <a:lstStyle/>
          <a:p>
            <a:pPr marR="3581">
              <a:spcBef>
                <a:spcPts val="67"/>
              </a:spcBef>
            </a:pPr>
            <a:r>
              <a:rPr lang="ru-RU" sz="1340" b="1" dirty="0">
                <a:solidFill>
                  <a:srgbClr val="FFFFFF"/>
                </a:solidFill>
                <a:latin typeface="Montserrat ExtraLight" panose="00000300000000000000" pitchFamily="2" charset="-52"/>
                <a:cs typeface="Times New Roman"/>
              </a:rPr>
              <a:t>КОНТАКТНАЯ ИНФОРМАЦИЯ</a:t>
            </a:r>
            <a:endParaRPr lang="ru-RU" sz="1340" dirty="0">
              <a:latin typeface="Montserrat ExtraLight" panose="00000300000000000000" pitchFamily="2" charset="-52"/>
              <a:cs typeface="Times New Roman"/>
            </a:endParaRPr>
          </a:p>
        </p:txBody>
      </p:sp>
      <p:grpSp>
        <p:nvGrpSpPr>
          <p:cNvPr id="9" name="object 9"/>
          <p:cNvGrpSpPr/>
          <p:nvPr/>
        </p:nvGrpSpPr>
        <p:grpSpPr>
          <a:xfrm flipH="1">
            <a:off x="3616087" y="-2578"/>
            <a:ext cx="1711564" cy="953157"/>
            <a:chOff x="179999" y="328582"/>
            <a:chExt cx="2427605" cy="1351915"/>
          </a:xfrm>
        </p:grpSpPr>
        <p:sp>
          <p:nvSpPr>
            <p:cNvPr id="10" name="object 10"/>
            <p:cNvSpPr/>
            <p:nvPr/>
          </p:nvSpPr>
          <p:spPr>
            <a:xfrm>
              <a:off x="179999" y="328582"/>
              <a:ext cx="2427605" cy="1351915"/>
            </a:xfrm>
            <a:custGeom>
              <a:avLst/>
              <a:gdLst/>
              <a:ahLst/>
              <a:cxnLst/>
              <a:rect l="l" t="t" r="r" b="b"/>
              <a:pathLst>
                <a:path w="2427605" h="1351914">
                  <a:moveTo>
                    <a:pt x="2427037" y="0"/>
                  </a:moveTo>
                  <a:lnTo>
                    <a:pt x="0" y="0"/>
                  </a:lnTo>
                  <a:lnTo>
                    <a:pt x="0" y="1351832"/>
                  </a:lnTo>
                  <a:lnTo>
                    <a:pt x="1081403" y="1351832"/>
                  </a:lnTo>
                  <a:lnTo>
                    <a:pt x="2427037" y="0"/>
                  </a:lnTo>
                  <a:close/>
                </a:path>
              </a:pathLst>
            </a:custGeom>
            <a:solidFill>
              <a:srgbClr val="BCBEC0"/>
            </a:solidFill>
          </p:spPr>
          <p:txBody>
            <a:bodyPr wrap="square" lIns="0" tIns="0" rIns="0" bIns="0" rtlCol="0"/>
            <a:lstStyle/>
            <a:p>
              <a:endParaRPr sz="895" dirty="0"/>
            </a:p>
          </p:txBody>
        </p:sp>
        <p:sp>
          <p:nvSpPr>
            <p:cNvPr id="11" name="object 11"/>
            <p:cNvSpPr/>
            <p:nvPr/>
          </p:nvSpPr>
          <p:spPr>
            <a:xfrm>
              <a:off x="179999" y="328582"/>
              <a:ext cx="2327910" cy="1278255"/>
            </a:xfrm>
            <a:custGeom>
              <a:avLst/>
              <a:gdLst/>
              <a:ahLst/>
              <a:cxnLst/>
              <a:rect l="l" t="t" r="r" b="b"/>
              <a:pathLst>
                <a:path w="2327910" h="1278255">
                  <a:moveTo>
                    <a:pt x="2327789" y="0"/>
                  </a:moveTo>
                  <a:lnTo>
                    <a:pt x="0" y="0"/>
                  </a:lnTo>
                  <a:lnTo>
                    <a:pt x="0" y="1278248"/>
                  </a:lnTo>
                  <a:lnTo>
                    <a:pt x="1052435" y="1278248"/>
                  </a:lnTo>
                  <a:lnTo>
                    <a:pt x="232778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895"/>
            </a:p>
          </p:txBody>
        </p:sp>
      </p:grpSp>
      <p:sp>
        <p:nvSpPr>
          <p:cNvPr id="16" name="object 2">
            <a:extLst>
              <a:ext uri="{FF2B5EF4-FFF2-40B4-BE49-F238E27FC236}">
                <a16:creationId xmlns:a16="http://schemas.microsoft.com/office/drawing/2014/main" xmlns="" id="{BBB9E1D5-A86E-49AC-BF5A-23F251BF0C7C}"/>
              </a:ext>
            </a:extLst>
          </p:cNvPr>
          <p:cNvSpPr/>
          <p:nvPr/>
        </p:nvSpPr>
        <p:spPr>
          <a:xfrm>
            <a:off x="-6143" y="7317821"/>
            <a:ext cx="5333793" cy="241854"/>
          </a:xfrm>
          <a:custGeom>
            <a:avLst/>
            <a:gdLst/>
            <a:ahLst/>
            <a:cxnLst/>
            <a:rect l="l" t="t" r="r" b="b"/>
            <a:pathLst>
              <a:path w="7200265" h="186054">
                <a:moveTo>
                  <a:pt x="7200000" y="0"/>
                </a:moveTo>
                <a:lnTo>
                  <a:pt x="0" y="0"/>
                </a:lnTo>
                <a:lnTo>
                  <a:pt x="0" y="185591"/>
                </a:lnTo>
                <a:lnTo>
                  <a:pt x="7200000" y="185591"/>
                </a:lnTo>
                <a:lnTo>
                  <a:pt x="7200000" y="0"/>
                </a:lnTo>
                <a:close/>
              </a:path>
            </a:pathLst>
          </a:custGeom>
          <a:gradFill>
            <a:gsLst>
              <a:gs pos="0">
                <a:srgbClr val="C00000"/>
              </a:gs>
              <a:gs pos="60000">
                <a:srgbClr val="FF1919"/>
              </a:gs>
              <a:gs pos="100000">
                <a:srgbClr val="C00000"/>
              </a:gs>
            </a:gsLst>
            <a:path path="circle">
              <a:fillToRect l="50000" t="130000" r="50000" b="-30000"/>
            </a:path>
          </a:gradFill>
        </p:spPr>
        <p:txBody>
          <a:bodyPr wrap="square" lIns="0" tIns="0" rIns="0" bIns="0" rtlCol="0"/>
          <a:lstStyle/>
          <a:p>
            <a:endParaRPr lang="ru-RU" sz="895"/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585257FC-8608-447D-9DD1-57603E1CA4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4524214" y="101102"/>
            <a:ext cx="643524" cy="693429"/>
          </a:xfrm>
          <a:prstGeom prst="rect">
            <a:avLst/>
          </a:prstGeom>
        </p:spPr>
      </p:pic>
      <p:grpSp>
        <p:nvGrpSpPr>
          <p:cNvPr id="21" name="object 9">
            <a:extLst>
              <a:ext uri="{FF2B5EF4-FFF2-40B4-BE49-F238E27FC236}">
                <a16:creationId xmlns:a16="http://schemas.microsoft.com/office/drawing/2014/main" xmlns="" id="{3DBA8D8C-D0B2-43A0-B030-EBAF2C333C3D}"/>
              </a:ext>
            </a:extLst>
          </p:cNvPr>
          <p:cNvGrpSpPr/>
          <p:nvPr/>
        </p:nvGrpSpPr>
        <p:grpSpPr>
          <a:xfrm flipH="1" flipV="1">
            <a:off x="4060657" y="6860723"/>
            <a:ext cx="1717500" cy="953156"/>
            <a:chOff x="179999" y="328582"/>
            <a:chExt cx="2427605" cy="1351915"/>
          </a:xfrm>
        </p:grpSpPr>
        <p:sp>
          <p:nvSpPr>
            <p:cNvPr id="23" name="object 10">
              <a:extLst>
                <a:ext uri="{FF2B5EF4-FFF2-40B4-BE49-F238E27FC236}">
                  <a16:creationId xmlns:a16="http://schemas.microsoft.com/office/drawing/2014/main" xmlns="" id="{A5050AE5-EA7E-45A2-9A21-53D0B1D2D38B}"/>
                </a:ext>
              </a:extLst>
            </p:cNvPr>
            <p:cNvSpPr/>
            <p:nvPr/>
          </p:nvSpPr>
          <p:spPr>
            <a:xfrm>
              <a:off x="179999" y="328582"/>
              <a:ext cx="2427605" cy="1351915"/>
            </a:xfrm>
            <a:custGeom>
              <a:avLst/>
              <a:gdLst/>
              <a:ahLst/>
              <a:cxnLst/>
              <a:rect l="l" t="t" r="r" b="b"/>
              <a:pathLst>
                <a:path w="2427605" h="1351914">
                  <a:moveTo>
                    <a:pt x="2427037" y="0"/>
                  </a:moveTo>
                  <a:lnTo>
                    <a:pt x="0" y="0"/>
                  </a:lnTo>
                  <a:lnTo>
                    <a:pt x="0" y="1351832"/>
                  </a:lnTo>
                  <a:lnTo>
                    <a:pt x="1081403" y="1351832"/>
                  </a:lnTo>
                  <a:lnTo>
                    <a:pt x="2427037" y="0"/>
                  </a:lnTo>
                  <a:close/>
                </a:path>
              </a:pathLst>
            </a:custGeom>
            <a:solidFill>
              <a:srgbClr val="BCBEC0"/>
            </a:solidFill>
          </p:spPr>
          <p:txBody>
            <a:bodyPr wrap="square" lIns="0" tIns="0" rIns="0" bIns="0" rtlCol="0"/>
            <a:lstStyle/>
            <a:p>
              <a:endParaRPr sz="895" dirty="0"/>
            </a:p>
          </p:txBody>
        </p:sp>
        <p:sp>
          <p:nvSpPr>
            <p:cNvPr id="25" name="object 11">
              <a:extLst>
                <a:ext uri="{FF2B5EF4-FFF2-40B4-BE49-F238E27FC236}">
                  <a16:creationId xmlns:a16="http://schemas.microsoft.com/office/drawing/2014/main" xmlns="" id="{43D60365-723B-4D78-A594-F4BC8C88E7F9}"/>
                </a:ext>
              </a:extLst>
            </p:cNvPr>
            <p:cNvSpPr/>
            <p:nvPr/>
          </p:nvSpPr>
          <p:spPr>
            <a:xfrm>
              <a:off x="179999" y="328582"/>
              <a:ext cx="2327910" cy="1278255"/>
            </a:xfrm>
            <a:custGeom>
              <a:avLst/>
              <a:gdLst/>
              <a:ahLst/>
              <a:cxnLst/>
              <a:rect l="l" t="t" r="r" b="b"/>
              <a:pathLst>
                <a:path w="2327910" h="1278255">
                  <a:moveTo>
                    <a:pt x="2327789" y="0"/>
                  </a:moveTo>
                  <a:lnTo>
                    <a:pt x="0" y="0"/>
                  </a:lnTo>
                  <a:lnTo>
                    <a:pt x="0" y="1278248"/>
                  </a:lnTo>
                  <a:lnTo>
                    <a:pt x="1052435" y="1278248"/>
                  </a:lnTo>
                  <a:lnTo>
                    <a:pt x="232778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895" dirty="0"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4854075" y="7237806"/>
            <a:ext cx="311596" cy="160039"/>
          </a:xfrm>
          <a:prstGeom prst="rect">
            <a:avLst/>
          </a:prstGeom>
        </p:spPr>
        <p:txBody>
          <a:bodyPr vert="horz" wrap="square" lIns="0" tIns="8059" rIns="0" bIns="0" rtlCol="0">
            <a:spAutoFit/>
          </a:bodyPr>
          <a:lstStyle/>
          <a:p>
            <a:pPr algn="ctr">
              <a:spcBef>
                <a:spcPts val="63"/>
              </a:spcBef>
            </a:pPr>
            <a:r>
              <a:rPr lang="ru-RU" sz="987" spc="-11" dirty="0">
                <a:solidFill>
                  <a:srgbClr val="231F20"/>
                </a:solidFill>
                <a:latin typeface="Montserrat ExtraBold" panose="00000900000000000000" pitchFamily="2" charset="-52"/>
                <a:cs typeface="Franklin Gothic Medium"/>
              </a:rPr>
              <a:t>27</a:t>
            </a:r>
            <a:endParaRPr sz="987" dirty="0">
              <a:latin typeface="Montserrat ExtraBold" panose="00000900000000000000" pitchFamily="2" charset="-52"/>
              <a:cs typeface="Franklin Gothic Medium"/>
            </a:endParaRPr>
          </a:p>
        </p:txBody>
      </p:sp>
      <p:sp>
        <p:nvSpPr>
          <p:cNvPr id="20" name="object 5">
            <a:extLst>
              <a:ext uri="{FF2B5EF4-FFF2-40B4-BE49-F238E27FC236}">
                <a16:creationId xmlns:a16="http://schemas.microsoft.com/office/drawing/2014/main" xmlns="" id="{AC767E70-F882-4024-A6B5-164559E8D4EF}"/>
              </a:ext>
            </a:extLst>
          </p:cNvPr>
          <p:cNvSpPr txBox="1"/>
          <p:nvPr/>
        </p:nvSpPr>
        <p:spPr>
          <a:xfrm>
            <a:off x="1050707" y="1777420"/>
            <a:ext cx="4276943" cy="4414770"/>
          </a:xfrm>
          <a:prstGeom prst="rect">
            <a:avLst/>
          </a:prstGeom>
        </p:spPr>
        <p:txBody>
          <a:bodyPr vert="horz" wrap="square" lIns="0" tIns="22832" rIns="0" bIns="0" rtlCol="0">
            <a:spAutoFit/>
          </a:bodyPr>
          <a:lstStyle/>
          <a:p>
            <a:pPr>
              <a:spcBef>
                <a:spcPts val="4"/>
              </a:spcBef>
            </a:pPr>
            <a:r>
              <a:rPr lang="ru-RU" sz="846" dirty="0">
                <a:latin typeface="Montserrat ExtraBold" panose="00000900000000000000" pitchFamily="2" charset="-52"/>
                <a:cs typeface="Microsoft Sans Serif"/>
              </a:rPr>
              <a:t>Отделение трудовой адаптации осужденных</a:t>
            </a:r>
          </a:p>
          <a:p>
            <a:pPr>
              <a:spcBef>
                <a:spcPts val="4"/>
              </a:spcBef>
            </a:pPr>
            <a:r>
              <a:rPr lang="ru-RU" sz="846" dirty="0">
                <a:latin typeface="Montserrat ExtraBold" panose="00000900000000000000" pitchFamily="2" charset="-52"/>
                <a:cs typeface="Microsoft Sans Serif"/>
              </a:rPr>
              <a:t>УФСИН России по Республике Саха (Якутия)</a:t>
            </a:r>
          </a:p>
          <a:p>
            <a:pPr>
              <a:spcBef>
                <a:spcPts val="4"/>
              </a:spcBef>
            </a:pPr>
            <a:r>
              <a:rPr lang="ru-RU" sz="846" dirty="0">
                <a:latin typeface="Montserrat SemiBold" panose="00000700000000000000" pitchFamily="2" charset="-52"/>
                <a:cs typeface="Microsoft Sans Serif"/>
              </a:rPr>
              <a:t>Начальник – Басыгариев Серик Кындрвергенович</a:t>
            </a:r>
            <a:r>
              <a:rPr lang="en-US" sz="846" dirty="0">
                <a:latin typeface="Montserrat SemiBold" panose="00000700000000000000" pitchFamily="2" charset="-52"/>
                <a:cs typeface="Microsoft Sans Serif"/>
              </a:rPr>
              <a:t>;</a:t>
            </a:r>
            <a:endParaRPr lang="ru-RU" sz="846" dirty="0">
              <a:latin typeface="Montserrat SemiBold" panose="00000700000000000000" pitchFamily="2" charset="-52"/>
              <a:cs typeface="Microsoft Sans Serif"/>
            </a:endParaRPr>
          </a:p>
          <a:p>
            <a:pPr>
              <a:spcBef>
                <a:spcPts val="4"/>
              </a:spcBef>
            </a:pPr>
            <a:r>
              <a:rPr lang="ru-RU" sz="846" dirty="0">
                <a:latin typeface="Montserrat SemiBold" panose="00000700000000000000" pitchFamily="2" charset="-52"/>
                <a:cs typeface="Microsoft Sans Serif"/>
              </a:rPr>
              <a:t>Почтовый адрес</a:t>
            </a:r>
            <a:r>
              <a:rPr lang="en-US" sz="846" dirty="0">
                <a:latin typeface="Montserrat SemiBold" panose="00000700000000000000" pitchFamily="2" charset="-52"/>
                <a:cs typeface="Microsoft Sans Serif"/>
              </a:rPr>
              <a:t>: 677000, </a:t>
            </a:r>
            <a:r>
              <a:rPr lang="ru-RU" sz="846" dirty="0">
                <a:latin typeface="Montserrat SemiBold" panose="00000700000000000000" pitchFamily="2" charset="-52"/>
                <a:cs typeface="Microsoft Sans Serif"/>
              </a:rPr>
              <a:t>г. Якутск, ул. Дзержинского, 10</a:t>
            </a:r>
            <a:r>
              <a:rPr lang="en-US" sz="846" dirty="0">
                <a:latin typeface="Montserrat SemiBold" panose="00000700000000000000" pitchFamily="2" charset="-52"/>
                <a:cs typeface="Microsoft Sans Serif"/>
              </a:rPr>
              <a:t>;</a:t>
            </a:r>
            <a:endParaRPr lang="ru-RU" sz="846" dirty="0">
              <a:latin typeface="Montserrat SemiBold" panose="00000700000000000000" pitchFamily="2" charset="-52"/>
              <a:cs typeface="Microsoft Sans Serif"/>
            </a:endParaRPr>
          </a:p>
          <a:p>
            <a:pPr>
              <a:spcBef>
                <a:spcPts val="4"/>
              </a:spcBef>
            </a:pPr>
            <a:r>
              <a:rPr lang="ru-RU" sz="846" dirty="0">
                <a:latin typeface="Montserrat SemiBold" panose="00000700000000000000" pitchFamily="2" charset="-52"/>
                <a:cs typeface="Microsoft Sans Serif"/>
              </a:rPr>
              <a:t>Тел.</a:t>
            </a:r>
            <a:r>
              <a:rPr lang="en-US" sz="846" dirty="0">
                <a:latin typeface="Montserrat SemiBold" panose="00000700000000000000" pitchFamily="2" charset="-52"/>
                <a:cs typeface="Microsoft Sans Serif"/>
              </a:rPr>
              <a:t>:</a:t>
            </a:r>
            <a:r>
              <a:rPr lang="ru-RU" sz="846" dirty="0">
                <a:latin typeface="Montserrat SemiBold" panose="00000700000000000000" pitchFamily="2" charset="-52"/>
                <a:cs typeface="Microsoft Sans Serif"/>
              </a:rPr>
              <a:t> + 7</a:t>
            </a:r>
            <a:r>
              <a:rPr lang="ru-RU" sz="846" spc="14" dirty="0">
                <a:latin typeface="Montserrat SemiBold" panose="00000700000000000000" pitchFamily="2" charset="-52"/>
                <a:cs typeface="Microsoft Sans Serif"/>
              </a:rPr>
              <a:t> (4112)</a:t>
            </a:r>
            <a:r>
              <a:rPr lang="ru-RU" sz="846" dirty="0">
                <a:latin typeface="Montserrat SemiBold" panose="00000700000000000000" pitchFamily="2" charset="-52"/>
                <a:cs typeface="Microsoft Sans Serif"/>
              </a:rPr>
              <a:t> 46-06-91, эл. почта</a:t>
            </a:r>
            <a:r>
              <a:rPr lang="en-US" sz="846" dirty="0">
                <a:latin typeface="Montserrat SemiBold" panose="00000700000000000000" pitchFamily="2" charset="-52"/>
                <a:cs typeface="Microsoft Sans Serif"/>
              </a:rPr>
              <a:t>: ootzssakha@mail.ru</a:t>
            </a:r>
            <a:r>
              <a:rPr lang="ru-RU" sz="846" dirty="0">
                <a:latin typeface="Montserrat SemiBold" panose="00000700000000000000" pitchFamily="2" charset="-52"/>
                <a:cs typeface="Microsoft Sans Serif"/>
              </a:rPr>
              <a:t>.</a:t>
            </a:r>
          </a:p>
          <a:p>
            <a:pPr>
              <a:spcBef>
                <a:spcPts val="4"/>
              </a:spcBef>
            </a:pPr>
            <a:endParaRPr sz="846" dirty="0">
              <a:latin typeface="Montserrat ExtraBold" panose="00000900000000000000" pitchFamily="2" charset="-52"/>
              <a:cs typeface="Microsoft Sans Serif"/>
            </a:endParaRPr>
          </a:p>
          <a:p>
            <a:pPr marL="14773" marR="507173">
              <a:lnSpc>
                <a:spcPts val="938"/>
              </a:lnSpc>
            </a:pPr>
            <a:r>
              <a:rPr sz="846" spc="-56" dirty="0">
                <a:latin typeface="Montserrat ExtraBold" panose="00000900000000000000" pitchFamily="2" charset="-52"/>
                <a:cs typeface="Microsoft Sans Serif"/>
              </a:rPr>
              <a:t>ФКУ</a:t>
            </a:r>
            <a:r>
              <a:rPr sz="846" spc="-25" dirty="0">
                <a:latin typeface="Montserrat ExtraBold" panose="00000900000000000000" pitchFamily="2" charset="-52"/>
                <a:cs typeface="Microsoft Sans Serif"/>
              </a:rPr>
              <a:t> </a:t>
            </a:r>
            <a:r>
              <a:rPr sz="846" spc="-11" dirty="0">
                <a:latin typeface="Montserrat ExtraBold" panose="00000900000000000000" pitchFamily="2" charset="-52"/>
                <a:cs typeface="Microsoft Sans Serif"/>
              </a:rPr>
              <a:t>ИК-1</a:t>
            </a:r>
            <a:r>
              <a:rPr sz="846" spc="-25" dirty="0">
                <a:latin typeface="Montserrat ExtraBold" panose="00000900000000000000" pitchFamily="2" charset="-52"/>
                <a:cs typeface="Microsoft Sans Serif"/>
              </a:rPr>
              <a:t> </a:t>
            </a:r>
            <a:r>
              <a:rPr sz="846" spc="-63" dirty="0">
                <a:latin typeface="Montserrat ExtraBold" panose="00000900000000000000" pitchFamily="2" charset="-52"/>
                <a:cs typeface="Microsoft Sans Serif"/>
              </a:rPr>
              <a:t>УФСИН</a:t>
            </a:r>
            <a:r>
              <a:rPr sz="846" spc="-25" dirty="0">
                <a:latin typeface="Montserrat ExtraBold" panose="00000900000000000000" pitchFamily="2" charset="-52"/>
                <a:cs typeface="Microsoft Sans Serif"/>
              </a:rPr>
              <a:t> </a:t>
            </a:r>
            <a:r>
              <a:rPr sz="846" spc="-18" dirty="0">
                <a:latin typeface="Montserrat ExtraBold" panose="00000900000000000000" pitchFamily="2" charset="-52"/>
                <a:cs typeface="Microsoft Sans Serif"/>
              </a:rPr>
              <a:t>России</a:t>
            </a:r>
            <a:r>
              <a:rPr sz="846" spc="-25" dirty="0">
                <a:latin typeface="Montserrat ExtraBold" panose="00000900000000000000" pitchFamily="2" charset="-52"/>
                <a:cs typeface="Microsoft Sans Serif"/>
              </a:rPr>
              <a:t> </a:t>
            </a:r>
            <a:r>
              <a:rPr sz="846" spc="-4" dirty="0">
                <a:latin typeface="Montserrat ExtraBold" panose="00000900000000000000" pitchFamily="2" charset="-52"/>
                <a:cs typeface="Microsoft Sans Serif"/>
              </a:rPr>
              <a:t>по</a:t>
            </a:r>
            <a:r>
              <a:rPr sz="846" spc="-25" dirty="0">
                <a:latin typeface="Montserrat ExtraBold" panose="00000900000000000000" pitchFamily="2" charset="-52"/>
                <a:cs typeface="Microsoft Sans Serif"/>
              </a:rPr>
              <a:t> </a:t>
            </a:r>
            <a:r>
              <a:rPr sz="846" spc="-18" dirty="0">
                <a:latin typeface="Montserrat ExtraBold" panose="00000900000000000000" pitchFamily="2" charset="-52"/>
                <a:cs typeface="Microsoft Sans Serif"/>
              </a:rPr>
              <a:t>Республике</a:t>
            </a:r>
            <a:r>
              <a:rPr sz="846" spc="-25" dirty="0">
                <a:latin typeface="Montserrat ExtraBold" panose="00000900000000000000" pitchFamily="2" charset="-52"/>
                <a:cs typeface="Microsoft Sans Serif"/>
              </a:rPr>
              <a:t> </a:t>
            </a:r>
            <a:r>
              <a:rPr sz="846" spc="-39" dirty="0">
                <a:latin typeface="Montserrat ExtraBold" panose="00000900000000000000" pitchFamily="2" charset="-52"/>
                <a:cs typeface="Microsoft Sans Serif"/>
              </a:rPr>
              <a:t>Саха</a:t>
            </a:r>
            <a:r>
              <a:rPr sz="846" spc="-21" dirty="0">
                <a:latin typeface="Montserrat ExtraBold" panose="00000900000000000000" pitchFamily="2" charset="-52"/>
                <a:cs typeface="Microsoft Sans Serif"/>
              </a:rPr>
              <a:t> </a:t>
            </a:r>
            <a:r>
              <a:rPr sz="846" spc="-32" dirty="0">
                <a:latin typeface="Montserrat ExtraBold" panose="00000900000000000000" pitchFamily="2" charset="-52"/>
                <a:cs typeface="Microsoft Sans Serif"/>
              </a:rPr>
              <a:t>(Якутия); </a:t>
            </a:r>
            <a:endParaRPr lang="ru-RU" sz="846" spc="-32" dirty="0">
              <a:latin typeface="Montserrat ExtraBold" panose="00000900000000000000" pitchFamily="2" charset="-52"/>
              <a:cs typeface="Microsoft Sans Serif"/>
            </a:endParaRPr>
          </a:p>
          <a:p>
            <a:pPr marL="14773" marR="507173">
              <a:lnSpc>
                <a:spcPts val="938"/>
              </a:lnSpc>
            </a:pPr>
            <a:r>
              <a:rPr sz="846" spc="-215" dirty="0">
                <a:latin typeface="Montserrat ExtraBold" panose="00000900000000000000" pitchFamily="2" charset="-52"/>
                <a:cs typeface="Microsoft Sans Serif"/>
              </a:rPr>
              <a:t> </a:t>
            </a:r>
            <a:r>
              <a:rPr sz="846" spc="-14" dirty="0" err="1">
                <a:latin typeface="Montserrat SemiBold" panose="00000700000000000000" pitchFamily="2" charset="-52"/>
                <a:cs typeface="Microsoft Sans Serif"/>
              </a:rPr>
              <a:t>Начальник</a:t>
            </a:r>
            <a:r>
              <a:rPr lang="ru-RU" sz="846" dirty="0">
                <a:latin typeface="Montserrat SemiBold" panose="00000700000000000000" pitchFamily="2" charset="-52"/>
                <a:cs typeface="Microsoft Sans Serif"/>
              </a:rPr>
              <a:t> – </a:t>
            </a:r>
            <a:r>
              <a:rPr sz="846" spc="-11" dirty="0" err="1">
                <a:latin typeface="Montserrat SemiBold" panose="00000700000000000000" pitchFamily="2" charset="-52"/>
                <a:cs typeface="Microsoft Sans Serif"/>
              </a:rPr>
              <a:t>Киселев</a:t>
            </a:r>
            <a:r>
              <a:rPr sz="846" spc="18" dirty="0">
                <a:latin typeface="Montserrat SemiBold" panose="00000700000000000000" pitchFamily="2" charset="-52"/>
                <a:cs typeface="Microsoft Sans Serif"/>
              </a:rPr>
              <a:t> </a:t>
            </a:r>
            <a:r>
              <a:rPr sz="846" spc="-21" dirty="0">
                <a:latin typeface="Montserrat SemiBold" panose="00000700000000000000" pitchFamily="2" charset="-52"/>
                <a:cs typeface="Microsoft Sans Serif"/>
              </a:rPr>
              <a:t>Алексей</a:t>
            </a:r>
            <a:r>
              <a:rPr sz="846" spc="18" dirty="0">
                <a:latin typeface="Montserrat SemiBold" panose="00000700000000000000" pitchFamily="2" charset="-52"/>
                <a:cs typeface="Microsoft Sans Serif"/>
              </a:rPr>
              <a:t> </a:t>
            </a:r>
            <a:r>
              <a:rPr sz="846" spc="-14" dirty="0" err="1">
                <a:latin typeface="Montserrat SemiBold" panose="00000700000000000000" pitchFamily="2" charset="-52"/>
                <a:cs typeface="Microsoft Sans Serif"/>
              </a:rPr>
              <a:t>Владимирович</a:t>
            </a:r>
            <a:r>
              <a:rPr sz="846" spc="-14" dirty="0">
                <a:latin typeface="Montserrat SemiBold" panose="00000700000000000000" pitchFamily="2" charset="-52"/>
                <a:cs typeface="Microsoft Sans Serif"/>
              </a:rPr>
              <a:t>;</a:t>
            </a:r>
            <a:endParaRPr lang="ru-RU" sz="846" spc="-14" dirty="0">
              <a:latin typeface="Montserrat SemiBold" panose="00000700000000000000" pitchFamily="2" charset="-52"/>
              <a:cs typeface="Microsoft Sans Serif"/>
            </a:endParaRPr>
          </a:p>
          <a:p>
            <a:pPr marL="14773" marR="507173">
              <a:lnSpc>
                <a:spcPts val="938"/>
              </a:lnSpc>
            </a:pPr>
            <a:r>
              <a:rPr lang="ru-RU" sz="846" spc="-7" dirty="0">
                <a:latin typeface="Montserrat SemiBold" panose="00000700000000000000" pitchFamily="2" charset="-52"/>
                <a:cs typeface="Microsoft Sans Serif"/>
              </a:rPr>
              <a:t>П</a:t>
            </a:r>
            <a:r>
              <a:rPr sz="846" spc="-7" dirty="0" err="1">
                <a:latin typeface="Montserrat SemiBold" panose="00000700000000000000" pitchFamily="2" charset="-52"/>
                <a:cs typeface="Microsoft Sans Serif"/>
              </a:rPr>
              <a:t>очтовый</a:t>
            </a:r>
            <a:r>
              <a:rPr sz="846" spc="-25" dirty="0">
                <a:latin typeface="Montserrat SemiBold" panose="00000700000000000000" pitchFamily="2" charset="-52"/>
                <a:cs typeface="Microsoft Sans Serif"/>
              </a:rPr>
              <a:t> </a:t>
            </a:r>
            <a:r>
              <a:rPr sz="846" spc="-18" dirty="0">
                <a:latin typeface="Montserrat SemiBold" panose="00000700000000000000" pitchFamily="2" charset="-52"/>
                <a:cs typeface="Microsoft Sans Serif"/>
              </a:rPr>
              <a:t>адрес:</a:t>
            </a:r>
            <a:r>
              <a:rPr sz="846" spc="-25" dirty="0">
                <a:latin typeface="Montserrat SemiBold" panose="00000700000000000000" pitchFamily="2" charset="-52"/>
                <a:cs typeface="Microsoft Sans Serif"/>
              </a:rPr>
              <a:t> </a:t>
            </a:r>
            <a:r>
              <a:rPr sz="846" spc="32" dirty="0">
                <a:latin typeface="Montserrat SemiBold" panose="00000700000000000000" pitchFamily="2" charset="-52"/>
                <a:cs typeface="Microsoft Sans Serif"/>
              </a:rPr>
              <a:t>677004,</a:t>
            </a:r>
            <a:r>
              <a:rPr sz="846" spc="-21" dirty="0">
                <a:latin typeface="Montserrat SemiBold" panose="00000700000000000000" pitchFamily="2" charset="-52"/>
                <a:cs typeface="Microsoft Sans Serif"/>
              </a:rPr>
              <a:t> </a:t>
            </a:r>
            <a:r>
              <a:rPr sz="846" spc="-18" dirty="0">
                <a:latin typeface="Montserrat SemiBold" panose="00000700000000000000" pitchFamily="2" charset="-52"/>
                <a:cs typeface="Microsoft Sans Serif"/>
              </a:rPr>
              <a:t>г.</a:t>
            </a:r>
            <a:r>
              <a:rPr sz="846" spc="-25" dirty="0">
                <a:latin typeface="Montserrat SemiBold" panose="00000700000000000000" pitchFamily="2" charset="-52"/>
                <a:cs typeface="Microsoft Sans Serif"/>
              </a:rPr>
              <a:t> Якутск,</a:t>
            </a:r>
            <a:r>
              <a:rPr sz="846" spc="-21" dirty="0">
                <a:latin typeface="Montserrat SemiBold" panose="00000700000000000000" pitchFamily="2" charset="-52"/>
                <a:cs typeface="Microsoft Sans Serif"/>
              </a:rPr>
              <a:t> </a:t>
            </a:r>
            <a:r>
              <a:rPr sz="846" spc="-39" dirty="0">
                <a:latin typeface="Montserrat SemiBold" panose="00000700000000000000" pitchFamily="2" charset="-52"/>
                <a:cs typeface="Microsoft Sans Serif"/>
              </a:rPr>
              <a:t>ул.</a:t>
            </a:r>
            <a:r>
              <a:rPr sz="846" spc="-25" dirty="0">
                <a:latin typeface="Montserrat SemiBold" panose="00000700000000000000" pitchFamily="2" charset="-52"/>
                <a:cs typeface="Microsoft Sans Serif"/>
              </a:rPr>
              <a:t> </a:t>
            </a:r>
            <a:r>
              <a:rPr sz="846" spc="-18" dirty="0">
                <a:latin typeface="Montserrat SemiBold" panose="00000700000000000000" pitchFamily="2" charset="-52"/>
                <a:cs typeface="Microsoft Sans Serif"/>
              </a:rPr>
              <a:t>Очиченко</a:t>
            </a:r>
            <a:r>
              <a:rPr sz="846" spc="-25" dirty="0">
                <a:latin typeface="Montserrat SemiBold" panose="00000700000000000000" pitchFamily="2" charset="-52"/>
                <a:cs typeface="Microsoft Sans Serif"/>
              </a:rPr>
              <a:t> </a:t>
            </a:r>
            <a:r>
              <a:rPr sz="846" spc="63" dirty="0">
                <a:latin typeface="Montserrat SemiBold" panose="00000700000000000000" pitchFamily="2" charset="-52"/>
                <a:cs typeface="Microsoft Sans Serif"/>
              </a:rPr>
              <a:t>29/1;</a:t>
            </a:r>
            <a:endParaRPr lang="ru-RU" sz="846" spc="63" dirty="0">
              <a:latin typeface="Montserrat SemiBold" panose="00000700000000000000" pitchFamily="2" charset="-52"/>
              <a:cs typeface="Microsoft Sans Serif"/>
            </a:endParaRPr>
          </a:p>
          <a:p>
            <a:pPr marL="14773">
              <a:lnSpc>
                <a:spcPts val="924"/>
              </a:lnSpc>
            </a:pPr>
            <a:r>
              <a:rPr sz="846" spc="-42" dirty="0" err="1">
                <a:latin typeface="Montserrat SemiBold" panose="00000700000000000000" pitchFamily="2" charset="-52"/>
                <a:cs typeface="Microsoft Sans Serif"/>
              </a:rPr>
              <a:t>Тел</a:t>
            </a:r>
            <a:r>
              <a:rPr sz="846" spc="-42" dirty="0">
                <a:latin typeface="Montserrat SemiBold" panose="00000700000000000000" pitchFamily="2" charset="-52"/>
                <a:cs typeface="Microsoft Sans Serif"/>
              </a:rPr>
              <a:t>.:</a:t>
            </a:r>
            <a:r>
              <a:rPr sz="846" spc="-25" dirty="0">
                <a:latin typeface="Montserrat SemiBold" panose="00000700000000000000" pitchFamily="2" charset="-52"/>
                <a:cs typeface="Microsoft Sans Serif"/>
              </a:rPr>
              <a:t> </a:t>
            </a:r>
            <a:r>
              <a:rPr lang="ru-RU" sz="846" spc="14" dirty="0">
                <a:latin typeface="Montserrat SemiBold" panose="00000700000000000000" pitchFamily="2" charset="-52"/>
                <a:cs typeface="Microsoft Sans Serif"/>
              </a:rPr>
              <a:t>+</a:t>
            </a:r>
            <a:r>
              <a:rPr sz="846" spc="14" dirty="0">
                <a:latin typeface="Montserrat SemiBold" panose="00000700000000000000" pitchFamily="2" charset="-52"/>
                <a:cs typeface="Microsoft Sans Serif"/>
              </a:rPr>
              <a:t>7</a:t>
            </a:r>
            <a:r>
              <a:rPr sz="846" spc="-25" dirty="0">
                <a:latin typeface="Montserrat SemiBold" panose="00000700000000000000" pitchFamily="2" charset="-52"/>
                <a:cs typeface="Microsoft Sans Serif"/>
              </a:rPr>
              <a:t> </a:t>
            </a:r>
            <a:r>
              <a:rPr sz="846" spc="14" dirty="0">
                <a:latin typeface="Montserrat SemiBold" panose="00000700000000000000" pitchFamily="2" charset="-52"/>
                <a:cs typeface="Microsoft Sans Serif"/>
              </a:rPr>
              <a:t>(4112)</a:t>
            </a:r>
            <a:r>
              <a:rPr sz="846" spc="-25" dirty="0">
                <a:latin typeface="Montserrat SemiBold" panose="00000700000000000000" pitchFamily="2" charset="-52"/>
                <a:cs typeface="Microsoft Sans Serif"/>
              </a:rPr>
              <a:t> </a:t>
            </a:r>
            <a:r>
              <a:rPr sz="846" spc="25" dirty="0">
                <a:latin typeface="Montserrat SemiBold" panose="00000700000000000000" pitchFamily="2" charset="-52"/>
                <a:cs typeface="Microsoft Sans Serif"/>
              </a:rPr>
              <a:t>45-93-90,</a:t>
            </a:r>
            <a:r>
              <a:rPr sz="846" spc="-25" dirty="0">
                <a:latin typeface="Montserrat SemiBold" panose="00000700000000000000" pitchFamily="2" charset="-52"/>
                <a:cs typeface="Microsoft Sans Serif"/>
              </a:rPr>
              <a:t> </a:t>
            </a:r>
            <a:r>
              <a:rPr lang="ru-RU" sz="846" dirty="0">
                <a:latin typeface="Montserrat SemiBold" panose="00000700000000000000" pitchFamily="2" charset="-52"/>
                <a:cs typeface="Microsoft Sans Serif"/>
              </a:rPr>
              <a:t>эл. почта</a:t>
            </a:r>
            <a:r>
              <a:rPr lang="en-US" sz="846" dirty="0">
                <a:latin typeface="Montserrat SemiBold" panose="00000700000000000000" pitchFamily="2" charset="-52"/>
                <a:cs typeface="Microsoft Sans Serif"/>
              </a:rPr>
              <a:t>:</a:t>
            </a:r>
            <a:r>
              <a:rPr sz="846" spc="-21" dirty="0">
                <a:latin typeface="Montserrat SemiBold" panose="00000700000000000000" pitchFamily="2" charset="-52"/>
                <a:cs typeface="Microsoft Sans Serif"/>
              </a:rPr>
              <a:t> </a:t>
            </a:r>
            <a:r>
              <a:rPr sz="846" spc="-7" dirty="0">
                <a:latin typeface="Montserrat SemiBold" panose="00000700000000000000" pitchFamily="2" charset="-52"/>
                <a:cs typeface="Microsoft Sans Serif"/>
              </a:rPr>
              <a:t>ik-1@14.fsin.gov.ru</a:t>
            </a:r>
            <a:r>
              <a:rPr lang="ru-RU" sz="846" spc="-7" dirty="0">
                <a:latin typeface="Montserrat SemiBold" panose="00000700000000000000" pitchFamily="2" charset="-52"/>
                <a:cs typeface="Microsoft Sans Serif"/>
              </a:rPr>
              <a:t>.</a:t>
            </a:r>
            <a:endParaRPr sz="846" dirty="0">
              <a:latin typeface="Montserrat SemiBold" panose="00000700000000000000" pitchFamily="2" charset="-52"/>
              <a:cs typeface="Microsoft Sans Serif"/>
            </a:endParaRPr>
          </a:p>
          <a:p>
            <a:pPr>
              <a:lnSpc>
                <a:spcPct val="100000"/>
              </a:lnSpc>
            </a:pPr>
            <a:endParaRPr sz="846" dirty="0">
              <a:latin typeface="Montserrat ExtraBold" panose="00000900000000000000" pitchFamily="2" charset="-52"/>
              <a:cs typeface="Microsoft Sans Serif"/>
            </a:endParaRPr>
          </a:p>
          <a:p>
            <a:pPr marL="14773" marR="438238">
              <a:lnSpc>
                <a:spcPts val="938"/>
              </a:lnSpc>
            </a:pPr>
            <a:r>
              <a:rPr sz="846" spc="-56" dirty="0">
                <a:latin typeface="Montserrat ExtraBold" panose="00000900000000000000" pitchFamily="2" charset="-52"/>
                <a:cs typeface="Microsoft Sans Serif"/>
              </a:rPr>
              <a:t>ФКУ</a:t>
            </a:r>
            <a:r>
              <a:rPr sz="846" spc="-25" dirty="0">
                <a:latin typeface="Montserrat ExtraBold" panose="00000900000000000000" pitchFamily="2" charset="-52"/>
                <a:cs typeface="Microsoft Sans Serif"/>
              </a:rPr>
              <a:t> </a:t>
            </a:r>
            <a:r>
              <a:rPr sz="846" spc="-14" dirty="0">
                <a:latin typeface="Montserrat ExtraBold" panose="00000900000000000000" pitchFamily="2" charset="-52"/>
                <a:cs typeface="Microsoft Sans Serif"/>
              </a:rPr>
              <a:t>КП-2</a:t>
            </a:r>
            <a:r>
              <a:rPr sz="846" spc="-25" dirty="0">
                <a:latin typeface="Montserrat ExtraBold" panose="00000900000000000000" pitchFamily="2" charset="-52"/>
                <a:cs typeface="Microsoft Sans Serif"/>
              </a:rPr>
              <a:t> </a:t>
            </a:r>
            <a:r>
              <a:rPr sz="846" spc="-63" dirty="0">
                <a:latin typeface="Montserrat ExtraBold" panose="00000900000000000000" pitchFamily="2" charset="-52"/>
                <a:cs typeface="Microsoft Sans Serif"/>
              </a:rPr>
              <a:t>УФСИН</a:t>
            </a:r>
            <a:r>
              <a:rPr sz="846" spc="-25" dirty="0">
                <a:latin typeface="Montserrat ExtraBold" panose="00000900000000000000" pitchFamily="2" charset="-52"/>
                <a:cs typeface="Microsoft Sans Serif"/>
              </a:rPr>
              <a:t> </a:t>
            </a:r>
            <a:r>
              <a:rPr sz="846" spc="-18" dirty="0">
                <a:latin typeface="Montserrat ExtraBold" panose="00000900000000000000" pitchFamily="2" charset="-52"/>
                <a:cs typeface="Microsoft Sans Serif"/>
              </a:rPr>
              <a:t>России</a:t>
            </a:r>
            <a:r>
              <a:rPr sz="846" spc="-25" dirty="0">
                <a:latin typeface="Montserrat ExtraBold" panose="00000900000000000000" pitchFamily="2" charset="-52"/>
                <a:cs typeface="Microsoft Sans Serif"/>
              </a:rPr>
              <a:t> </a:t>
            </a:r>
            <a:r>
              <a:rPr sz="846" spc="-4" dirty="0">
                <a:latin typeface="Montserrat ExtraBold" panose="00000900000000000000" pitchFamily="2" charset="-52"/>
                <a:cs typeface="Microsoft Sans Serif"/>
              </a:rPr>
              <a:t>по</a:t>
            </a:r>
            <a:r>
              <a:rPr sz="846" spc="-25" dirty="0">
                <a:latin typeface="Montserrat ExtraBold" panose="00000900000000000000" pitchFamily="2" charset="-52"/>
                <a:cs typeface="Microsoft Sans Serif"/>
              </a:rPr>
              <a:t> </a:t>
            </a:r>
            <a:r>
              <a:rPr sz="846" spc="-18" dirty="0">
                <a:latin typeface="Montserrat ExtraBold" panose="00000900000000000000" pitchFamily="2" charset="-52"/>
                <a:cs typeface="Microsoft Sans Serif"/>
              </a:rPr>
              <a:t>Республике</a:t>
            </a:r>
            <a:r>
              <a:rPr sz="846" spc="-25" dirty="0">
                <a:latin typeface="Montserrat ExtraBold" panose="00000900000000000000" pitchFamily="2" charset="-52"/>
                <a:cs typeface="Microsoft Sans Serif"/>
              </a:rPr>
              <a:t> </a:t>
            </a:r>
            <a:r>
              <a:rPr sz="846" spc="-39" dirty="0">
                <a:latin typeface="Montserrat ExtraBold" panose="00000900000000000000" pitchFamily="2" charset="-52"/>
                <a:cs typeface="Microsoft Sans Serif"/>
              </a:rPr>
              <a:t>Саха</a:t>
            </a:r>
            <a:r>
              <a:rPr sz="846" spc="-25" dirty="0">
                <a:latin typeface="Montserrat ExtraBold" panose="00000900000000000000" pitchFamily="2" charset="-52"/>
                <a:cs typeface="Microsoft Sans Serif"/>
              </a:rPr>
              <a:t> </a:t>
            </a:r>
            <a:r>
              <a:rPr sz="846" spc="-32" dirty="0">
                <a:latin typeface="Montserrat ExtraBold" panose="00000900000000000000" pitchFamily="2" charset="-52"/>
                <a:cs typeface="Microsoft Sans Serif"/>
              </a:rPr>
              <a:t>(Якутия); </a:t>
            </a:r>
            <a:r>
              <a:rPr sz="846" spc="-28" dirty="0">
                <a:latin typeface="Montserrat ExtraBold" panose="00000900000000000000" pitchFamily="2" charset="-52"/>
                <a:cs typeface="Microsoft Sans Serif"/>
              </a:rPr>
              <a:t> </a:t>
            </a:r>
            <a:endParaRPr lang="ru-RU" sz="846" spc="-28" dirty="0">
              <a:latin typeface="Montserrat ExtraBold" panose="00000900000000000000" pitchFamily="2" charset="-52"/>
              <a:cs typeface="Microsoft Sans Serif"/>
            </a:endParaRPr>
          </a:p>
          <a:p>
            <a:pPr marL="14773" marR="438238">
              <a:lnSpc>
                <a:spcPts val="938"/>
              </a:lnSpc>
            </a:pPr>
            <a:r>
              <a:rPr sz="846" spc="-14" dirty="0" err="1">
                <a:latin typeface="Montserrat SemiBold" panose="00000700000000000000" pitchFamily="2" charset="-52"/>
                <a:cs typeface="Microsoft Sans Serif"/>
              </a:rPr>
              <a:t>Начальник</a:t>
            </a:r>
            <a:r>
              <a:rPr lang="ru-RU" sz="846" spc="-14" dirty="0">
                <a:latin typeface="Montserrat SemiBold" panose="00000700000000000000" pitchFamily="2" charset="-52"/>
                <a:cs typeface="Microsoft Sans Serif"/>
              </a:rPr>
              <a:t> </a:t>
            </a:r>
            <a:r>
              <a:rPr lang="ru-RU" sz="846" dirty="0">
                <a:latin typeface="Montserrat SemiBold" panose="00000700000000000000" pitchFamily="2" charset="-52"/>
                <a:cs typeface="Microsoft Sans Serif"/>
              </a:rPr>
              <a:t>– </a:t>
            </a:r>
            <a:r>
              <a:rPr lang="ru-RU" sz="846" spc="-14" dirty="0">
                <a:latin typeface="Montserrat SemiBold" panose="00000700000000000000" pitchFamily="2" charset="-52"/>
                <a:cs typeface="Microsoft Sans Serif"/>
              </a:rPr>
              <a:t>Лаврентьев Сергей Валерьевич</a:t>
            </a:r>
            <a:r>
              <a:rPr sz="846" spc="-7" dirty="0">
                <a:latin typeface="Montserrat SemiBold" panose="00000700000000000000" pitchFamily="2" charset="-52"/>
                <a:cs typeface="Microsoft Sans Serif"/>
              </a:rPr>
              <a:t>;</a:t>
            </a:r>
            <a:endParaRPr lang="ru-RU" sz="846" spc="-7" dirty="0">
              <a:latin typeface="Montserrat SemiBold" panose="00000700000000000000" pitchFamily="2" charset="-52"/>
              <a:cs typeface="Microsoft Sans Serif"/>
            </a:endParaRPr>
          </a:p>
          <a:p>
            <a:pPr marL="14773" marR="438238">
              <a:lnSpc>
                <a:spcPts val="938"/>
              </a:lnSpc>
            </a:pPr>
            <a:r>
              <a:rPr lang="ru-RU" sz="846" spc="-7" dirty="0">
                <a:latin typeface="Montserrat SemiBold" panose="00000700000000000000" pitchFamily="2" charset="-52"/>
                <a:cs typeface="Microsoft Sans Serif"/>
              </a:rPr>
              <a:t>П</a:t>
            </a:r>
            <a:r>
              <a:rPr sz="846" spc="-7" dirty="0" err="1">
                <a:latin typeface="Montserrat SemiBold" panose="00000700000000000000" pitchFamily="2" charset="-52"/>
                <a:cs typeface="Microsoft Sans Serif"/>
              </a:rPr>
              <a:t>очтовый</a:t>
            </a:r>
            <a:r>
              <a:rPr sz="846" spc="-25" dirty="0">
                <a:latin typeface="Montserrat SemiBold" panose="00000700000000000000" pitchFamily="2" charset="-52"/>
                <a:cs typeface="Microsoft Sans Serif"/>
              </a:rPr>
              <a:t> </a:t>
            </a:r>
            <a:r>
              <a:rPr sz="846" spc="-18" dirty="0">
                <a:latin typeface="Montserrat SemiBold" panose="00000700000000000000" pitchFamily="2" charset="-52"/>
                <a:cs typeface="Microsoft Sans Serif"/>
              </a:rPr>
              <a:t>адрес:</a:t>
            </a:r>
            <a:r>
              <a:rPr sz="846" spc="-25" dirty="0">
                <a:latin typeface="Montserrat SemiBold" panose="00000700000000000000" pitchFamily="2" charset="-52"/>
                <a:cs typeface="Microsoft Sans Serif"/>
              </a:rPr>
              <a:t> </a:t>
            </a:r>
            <a:r>
              <a:rPr sz="846" spc="32" dirty="0">
                <a:latin typeface="Montserrat SemiBold" panose="00000700000000000000" pitchFamily="2" charset="-52"/>
                <a:cs typeface="Microsoft Sans Serif"/>
              </a:rPr>
              <a:t>677004,</a:t>
            </a:r>
            <a:r>
              <a:rPr sz="846" spc="-25" dirty="0">
                <a:latin typeface="Montserrat SemiBold" panose="00000700000000000000" pitchFamily="2" charset="-52"/>
                <a:cs typeface="Microsoft Sans Serif"/>
              </a:rPr>
              <a:t> </a:t>
            </a:r>
            <a:r>
              <a:rPr sz="846" spc="-21" dirty="0">
                <a:latin typeface="Montserrat SemiBold" panose="00000700000000000000" pitchFamily="2" charset="-52"/>
                <a:cs typeface="Microsoft Sans Serif"/>
              </a:rPr>
              <a:t>г</a:t>
            </a:r>
            <a:r>
              <a:rPr sz="846" spc="-14" dirty="0">
                <a:latin typeface="Montserrat SemiBold" panose="00000700000000000000" pitchFamily="2" charset="-52"/>
                <a:cs typeface="Microsoft Sans Serif"/>
              </a:rPr>
              <a:t>.</a:t>
            </a:r>
            <a:r>
              <a:rPr sz="846" spc="-25" dirty="0">
                <a:latin typeface="Montserrat SemiBold" panose="00000700000000000000" pitchFamily="2" charset="-52"/>
                <a:cs typeface="Microsoft Sans Serif"/>
              </a:rPr>
              <a:t> Якутск, </a:t>
            </a:r>
            <a:r>
              <a:rPr sz="846" spc="-39" dirty="0">
                <a:latin typeface="Montserrat SemiBold" panose="00000700000000000000" pitchFamily="2" charset="-52"/>
                <a:cs typeface="Microsoft Sans Serif"/>
              </a:rPr>
              <a:t>ул.</a:t>
            </a:r>
            <a:r>
              <a:rPr sz="846" spc="-25" dirty="0">
                <a:latin typeface="Montserrat SemiBold" panose="00000700000000000000" pitchFamily="2" charset="-52"/>
                <a:cs typeface="Microsoft Sans Serif"/>
              </a:rPr>
              <a:t> </a:t>
            </a:r>
            <a:r>
              <a:rPr sz="846" spc="-18" dirty="0">
                <a:latin typeface="Montserrat SemiBold" panose="00000700000000000000" pitchFamily="2" charset="-52"/>
                <a:cs typeface="Microsoft Sans Serif"/>
              </a:rPr>
              <a:t>Очиченко</a:t>
            </a:r>
            <a:r>
              <a:rPr sz="846" spc="-25" dirty="0">
                <a:latin typeface="Montserrat SemiBold" panose="00000700000000000000" pitchFamily="2" charset="-52"/>
                <a:cs typeface="Microsoft Sans Serif"/>
              </a:rPr>
              <a:t> </a:t>
            </a:r>
            <a:r>
              <a:rPr sz="846" spc="46" dirty="0">
                <a:latin typeface="Montserrat SemiBold" panose="00000700000000000000" pitchFamily="2" charset="-52"/>
                <a:cs typeface="Microsoft Sans Serif"/>
              </a:rPr>
              <a:t>29/1Б;</a:t>
            </a:r>
            <a:endParaRPr lang="ru-RU" sz="846" spc="46" dirty="0">
              <a:latin typeface="Montserrat SemiBold" panose="00000700000000000000" pitchFamily="2" charset="-52"/>
              <a:cs typeface="Microsoft Sans Serif"/>
            </a:endParaRPr>
          </a:p>
          <a:p>
            <a:pPr marL="14773">
              <a:lnSpc>
                <a:spcPts val="924"/>
              </a:lnSpc>
            </a:pPr>
            <a:r>
              <a:rPr sz="846" spc="-42" dirty="0" err="1">
                <a:latin typeface="Montserrat SemiBold" panose="00000700000000000000" pitchFamily="2" charset="-52"/>
                <a:cs typeface="Microsoft Sans Serif"/>
              </a:rPr>
              <a:t>Тел</a:t>
            </a:r>
            <a:r>
              <a:rPr sz="846" spc="-42" dirty="0">
                <a:latin typeface="Montserrat SemiBold" panose="00000700000000000000" pitchFamily="2" charset="-52"/>
                <a:cs typeface="Microsoft Sans Serif"/>
              </a:rPr>
              <a:t>.:</a:t>
            </a:r>
            <a:r>
              <a:rPr sz="846" spc="-21" dirty="0">
                <a:latin typeface="Montserrat SemiBold" panose="00000700000000000000" pitchFamily="2" charset="-52"/>
                <a:cs typeface="Microsoft Sans Serif"/>
              </a:rPr>
              <a:t> </a:t>
            </a:r>
            <a:r>
              <a:rPr lang="ru-RU" sz="846" spc="14" dirty="0">
                <a:latin typeface="Montserrat SemiBold" panose="00000700000000000000" pitchFamily="2" charset="-52"/>
                <a:cs typeface="Microsoft Sans Serif"/>
              </a:rPr>
              <a:t>+</a:t>
            </a:r>
            <a:r>
              <a:rPr sz="846" spc="14" dirty="0">
                <a:latin typeface="Montserrat SemiBold" panose="00000700000000000000" pitchFamily="2" charset="-52"/>
                <a:cs typeface="Microsoft Sans Serif"/>
              </a:rPr>
              <a:t>7</a:t>
            </a:r>
            <a:r>
              <a:rPr sz="846" spc="-18" dirty="0">
                <a:latin typeface="Montserrat SemiBold" panose="00000700000000000000" pitchFamily="2" charset="-52"/>
                <a:cs typeface="Microsoft Sans Serif"/>
              </a:rPr>
              <a:t> </a:t>
            </a:r>
            <a:r>
              <a:rPr sz="846" spc="14" dirty="0">
                <a:latin typeface="Montserrat SemiBold" panose="00000700000000000000" pitchFamily="2" charset="-52"/>
                <a:cs typeface="Microsoft Sans Serif"/>
              </a:rPr>
              <a:t>(4112)</a:t>
            </a:r>
            <a:r>
              <a:rPr sz="846" spc="-18" dirty="0">
                <a:latin typeface="Montserrat SemiBold" panose="00000700000000000000" pitchFamily="2" charset="-52"/>
                <a:cs typeface="Microsoft Sans Serif"/>
              </a:rPr>
              <a:t> </a:t>
            </a:r>
            <a:r>
              <a:rPr sz="846" spc="21" dirty="0">
                <a:latin typeface="Montserrat SemiBold" panose="00000700000000000000" pitchFamily="2" charset="-52"/>
                <a:cs typeface="Microsoft Sans Serif"/>
              </a:rPr>
              <a:t>46-07-17,</a:t>
            </a:r>
            <a:r>
              <a:rPr sz="846" spc="-21" dirty="0">
                <a:latin typeface="Montserrat SemiBold" panose="00000700000000000000" pitchFamily="2" charset="-52"/>
                <a:cs typeface="Microsoft Sans Serif"/>
              </a:rPr>
              <a:t> </a:t>
            </a:r>
            <a:r>
              <a:rPr lang="ru-RU" sz="846" dirty="0">
                <a:latin typeface="Montserrat SemiBold" panose="00000700000000000000" pitchFamily="2" charset="-52"/>
                <a:cs typeface="Microsoft Sans Serif"/>
              </a:rPr>
              <a:t>эл. почта</a:t>
            </a:r>
            <a:r>
              <a:rPr lang="en-US" sz="846" dirty="0">
                <a:latin typeface="Montserrat SemiBold" panose="00000700000000000000" pitchFamily="2" charset="-52"/>
                <a:cs typeface="Microsoft Sans Serif"/>
              </a:rPr>
              <a:t>: </a:t>
            </a:r>
            <a:r>
              <a:rPr sz="846" spc="-11" dirty="0">
                <a:latin typeface="Montserrat SemiBold" panose="00000700000000000000" pitchFamily="2" charset="-52"/>
                <a:cs typeface="Microsoft Sans Serif"/>
              </a:rPr>
              <a:t>kp--2@mail.ru</a:t>
            </a:r>
            <a:r>
              <a:rPr lang="ru-RU" sz="846" spc="-11" dirty="0">
                <a:latin typeface="Montserrat SemiBold" panose="00000700000000000000" pitchFamily="2" charset="-52"/>
                <a:cs typeface="Microsoft Sans Serif"/>
              </a:rPr>
              <a:t>.</a:t>
            </a:r>
            <a:endParaRPr sz="846" dirty="0">
              <a:latin typeface="Montserrat SemiBold" panose="00000700000000000000" pitchFamily="2" charset="-52"/>
              <a:cs typeface="Microsoft Sans Serif"/>
            </a:endParaRPr>
          </a:p>
          <a:p>
            <a:pPr>
              <a:lnSpc>
                <a:spcPct val="100000"/>
              </a:lnSpc>
            </a:pPr>
            <a:endParaRPr sz="846" dirty="0">
              <a:latin typeface="Montserrat ExtraBold" panose="00000900000000000000" pitchFamily="2" charset="-52"/>
              <a:cs typeface="Microsoft Sans Serif"/>
            </a:endParaRPr>
          </a:p>
          <a:p>
            <a:pPr marL="14773" marR="460171">
              <a:lnSpc>
                <a:spcPts val="938"/>
              </a:lnSpc>
            </a:pPr>
            <a:r>
              <a:rPr sz="846" spc="-56" dirty="0">
                <a:latin typeface="Montserrat ExtraBold" panose="00000900000000000000" pitchFamily="2" charset="-52"/>
                <a:cs typeface="Microsoft Sans Serif"/>
              </a:rPr>
              <a:t>ФКУ</a:t>
            </a:r>
            <a:r>
              <a:rPr sz="846" spc="-25" dirty="0">
                <a:latin typeface="Montserrat ExtraBold" panose="00000900000000000000" pitchFamily="2" charset="-52"/>
                <a:cs typeface="Microsoft Sans Serif"/>
              </a:rPr>
              <a:t> </a:t>
            </a:r>
            <a:r>
              <a:rPr sz="846" spc="-28" dirty="0">
                <a:latin typeface="Montserrat ExtraBold" panose="00000900000000000000" pitchFamily="2" charset="-52"/>
                <a:cs typeface="Microsoft Sans Serif"/>
              </a:rPr>
              <a:t>ЛИУ-5</a:t>
            </a:r>
            <a:r>
              <a:rPr sz="846" spc="-25" dirty="0">
                <a:latin typeface="Montserrat ExtraBold" panose="00000900000000000000" pitchFamily="2" charset="-52"/>
                <a:cs typeface="Microsoft Sans Serif"/>
              </a:rPr>
              <a:t> </a:t>
            </a:r>
            <a:r>
              <a:rPr sz="846" spc="-63" dirty="0">
                <a:latin typeface="Montserrat ExtraBold" panose="00000900000000000000" pitchFamily="2" charset="-52"/>
                <a:cs typeface="Microsoft Sans Serif"/>
              </a:rPr>
              <a:t>УФСИН</a:t>
            </a:r>
            <a:r>
              <a:rPr sz="846" spc="-25" dirty="0">
                <a:latin typeface="Montserrat ExtraBold" panose="00000900000000000000" pitchFamily="2" charset="-52"/>
                <a:cs typeface="Microsoft Sans Serif"/>
              </a:rPr>
              <a:t> </a:t>
            </a:r>
            <a:r>
              <a:rPr sz="846" spc="-18" dirty="0">
                <a:latin typeface="Montserrat ExtraBold" panose="00000900000000000000" pitchFamily="2" charset="-52"/>
                <a:cs typeface="Microsoft Sans Serif"/>
              </a:rPr>
              <a:t>России</a:t>
            </a:r>
            <a:r>
              <a:rPr sz="846" spc="-25" dirty="0">
                <a:latin typeface="Montserrat ExtraBold" panose="00000900000000000000" pitchFamily="2" charset="-52"/>
                <a:cs typeface="Microsoft Sans Serif"/>
              </a:rPr>
              <a:t> </a:t>
            </a:r>
            <a:r>
              <a:rPr sz="846" spc="-4" dirty="0">
                <a:latin typeface="Montserrat ExtraBold" panose="00000900000000000000" pitchFamily="2" charset="-52"/>
                <a:cs typeface="Microsoft Sans Serif"/>
              </a:rPr>
              <a:t>по</a:t>
            </a:r>
            <a:r>
              <a:rPr sz="846" spc="-25" dirty="0">
                <a:latin typeface="Montserrat ExtraBold" panose="00000900000000000000" pitchFamily="2" charset="-52"/>
                <a:cs typeface="Microsoft Sans Serif"/>
              </a:rPr>
              <a:t> </a:t>
            </a:r>
            <a:r>
              <a:rPr sz="846" spc="-18" dirty="0">
                <a:latin typeface="Montserrat ExtraBold" panose="00000900000000000000" pitchFamily="2" charset="-52"/>
                <a:cs typeface="Microsoft Sans Serif"/>
              </a:rPr>
              <a:t>Республике</a:t>
            </a:r>
            <a:r>
              <a:rPr sz="846" spc="-25" dirty="0">
                <a:latin typeface="Montserrat ExtraBold" panose="00000900000000000000" pitchFamily="2" charset="-52"/>
                <a:cs typeface="Microsoft Sans Serif"/>
              </a:rPr>
              <a:t> </a:t>
            </a:r>
            <a:r>
              <a:rPr sz="846" spc="-39" dirty="0">
                <a:latin typeface="Montserrat ExtraBold" panose="00000900000000000000" pitchFamily="2" charset="-52"/>
                <a:cs typeface="Microsoft Sans Serif"/>
              </a:rPr>
              <a:t>Саха</a:t>
            </a:r>
            <a:r>
              <a:rPr sz="846" spc="-25" dirty="0">
                <a:latin typeface="Montserrat ExtraBold" panose="00000900000000000000" pitchFamily="2" charset="-52"/>
                <a:cs typeface="Microsoft Sans Serif"/>
              </a:rPr>
              <a:t> </a:t>
            </a:r>
            <a:r>
              <a:rPr sz="846" spc="-32" dirty="0">
                <a:latin typeface="Montserrat ExtraBold" panose="00000900000000000000" pitchFamily="2" charset="-52"/>
                <a:cs typeface="Microsoft Sans Serif"/>
              </a:rPr>
              <a:t>(Якутия); </a:t>
            </a:r>
            <a:r>
              <a:rPr sz="846" spc="-215" dirty="0">
                <a:latin typeface="Montserrat ExtraBold" panose="00000900000000000000" pitchFamily="2" charset="-52"/>
                <a:cs typeface="Microsoft Sans Serif"/>
              </a:rPr>
              <a:t> </a:t>
            </a:r>
            <a:r>
              <a:rPr sz="846" spc="-14" dirty="0">
                <a:latin typeface="Montserrat SemiBold" panose="00000700000000000000" pitchFamily="2" charset="-52"/>
                <a:cs typeface="Microsoft Sans Serif"/>
              </a:rPr>
              <a:t>Начальник:</a:t>
            </a:r>
            <a:r>
              <a:rPr sz="846" spc="-25" dirty="0">
                <a:latin typeface="Montserrat SemiBold" panose="00000700000000000000" pitchFamily="2" charset="-52"/>
                <a:cs typeface="Microsoft Sans Serif"/>
              </a:rPr>
              <a:t> Вальтер Анатолий </a:t>
            </a:r>
            <a:r>
              <a:rPr sz="846" spc="-14" dirty="0">
                <a:latin typeface="Montserrat SemiBold" panose="00000700000000000000" pitchFamily="2" charset="-52"/>
                <a:cs typeface="Microsoft Sans Serif"/>
              </a:rPr>
              <a:t>Владимирович;</a:t>
            </a:r>
            <a:endParaRPr sz="846" dirty="0">
              <a:latin typeface="Montserrat SemiBold" panose="00000700000000000000" pitchFamily="2" charset="-52"/>
              <a:cs typeface="Microsoft Sans Serif"/>
            </a:endParaRPr>
          </a:p>
          <a:p>
            <a:pPr marL="14773" marR="50135">
              <a:lnSpc>
                <a:spcPts val="938"/>
              </a:lnSpc>
              <a:spcBef>
                <a:spcPts val="4"/>
              </a:spcBef>
            </a:pPr>
            <a:r>
              <a:rPr lang="ru-RU" sz="846" spc="-7" dirty="0">
                <a:latin typeface="Montserrat SemiBold" panose="00000700000000000000" pitchFamily="2" charset="-52"/>
                <a:cs typeface="Microsoft Sans Serif"/>
              </a:rPr>
              <a:t>П</a:t>
            </a:r>
            <a:r>
              <a:rPr sz="846" spc="-7" dirty="0" err="1">
                <a:latin typeface="Montserrat SemiBold" panose="00000700000000000000" pitchFamily="2" charset="-52"/>
                <a:cs typeface="Microsoft Sans Serif"/>
              </a:rPr>
              <a:t>очтовый</a:t>
            </a:r>
            <a:r>
              <a:rPr sz="846" spc="-25" dirty="0">
                <a:latin typeface="Montserrat SemiBold" panose="00000700000000000000" pitchFamily="2" charset="-52"/>
                <a:cs typeface="Microsoft Sans Serif"/>
              </a:rPr>
              <a:t> </a:t>
            </a:r>
            <a:r>
              <a:rPr sz="846" spc="-18" dirty="0">
                <a:latin typeface="Montserrat SemiBold" panose="00000700000000000000" pitchFamily="2" charset="-52"/>
                <a:cs typeface="Microsoft Sans Serif"/>
              </a:rPr>
              <a:t>адрес:</a:t>
            </a:r>
            <a:r>
              <a:rPr sz="846" spc="-25" dirty="0">
                <a:latin typeface="Montserrat SemiBold" panose="00000700000000000000" pitchFamily="2" charset="-52"/>
                <a:cs typeface="Microsoft Sans Serif"/>
              </a:rPr>
              <a:t> </a:t>
            </a:r>
            <a:r>
              <a:rPr sz="846" spc="35" dirty="0">
                <a:latin typeface="Montserrat SemiBold" panose="00000700000000000000" pitchFamily="2" charset="-52"/>
                <a:cs typeface="Microsoft Sans Serif"/>
              </a:rPr>
              <a:t>677901,</a:t>
            </a:r>
            <a:r>
              <a:rPr sz="846" spc="-25" dirty="0">
                <a:latin typeface="Montserrat SemiBold" panose="00000700000000000000" pitchFamily="2" charset="-52"/>
                <a:cs typeface="Microsoft Sans Serif"/>
              </a:rPr>
              <a:t> </a:t>
            </a:r>
            <a:r>
              <a:rPr sz="846" spc="-21" dirty="0">
                <a:latin typeface="Montserrat SemiBold" panose="00000700000000000000" pitchFamily="2" charset="-52"/>
                <a:cs typeface="Microsoft Sans Serif"/>
              </a:rPr>
              <a:t>г</a:t>
            </a:r>
            <a:r>
              <a:rPr sz="846" spc="-14" dirty="0">
                <a:latin typeface="Montserrat SemiBold" panose="00000700000000000000" pitchFamily="2" charset="-52"/>
                <a:cs typeface="Microsoft Sans Serif"/>
              </a:rPr>
              <a:t>.</a:t>
            </a:r>
            <a:r>
              <a:rPr sz="846" spc="-25" dirty="0">
                <a:latin typeface="Montserrat SemiBold" panose="00000700000000000000" pitchFamily="2" charset="-52"/>
                <a:cs typeface="Microsoft Sans Serif"/>
              </a:rPr>
              <a:t> Якутск, </a:t>
            </a:r>
            <a:r>
              <a:rPr sz="846" spc="-39" dirty="0">
                <a:latin typeface="Montserrat SemiBold" panose="00000700000000000000" pitchFamily="2" charset="-52"/>
                <a:cs typeface="Microsoft Sans Serif"/>
              </a:rPr>
              <a:t>ул.</a:t>
            </a:r>
            <a:r>
              <a:rPr sz="846" spc="-25" dirty="0">
                <a:latin typeface="Montserrat SemiBold" panose="00000700000000000000" pitchFamily="2" charset="-52"/>
                <a:cs typeface="Microsoft Sans Serif"/>
              </a:rPr>
              <a:t> </a:t>
            </a:r>
            <a:r>
              <a:rPr sz="846" spc="-14" dirty="0">
                <a:latin typeface="Montserrat SemiBold" panose="00000700000000000000" pitchFamily="2" charset="-52"/>
                <a:cs typeface="Microsoft Sans Serif"/>
              </a:rPr>
              <a:t>Экспериментальная</a:t>
            </a:r>
            <a:r>
              <a:rPr sz="846" spc="-25" dirty="0">
                <a:latin typeface="Montserrat SemiBold" panose="00000700000000000000" pitchFamily="2" charset="-52"/>
                <a:cs typeface="Microsoft Sans Serif"/>
              </a:rPr>
              <a:t> </a:t>
            </a:r>
            <a:r>
              <a:rPr sz="846" spc="60" dirty="0">
                <a:latin typeface="Montserrat SemiBold" panose="00000700000000000000" pitchFamily="2" charset="-52"/>
                <a:cs typeface="Microsoft Sans Serif"/>
              </a:rPr>
              <a:t>5/1;</a:t>
            </a:r>
            <a:endParaRPr lang="ru-RU" sz="846" spc="60" dirty="0">
              <a:latin typeface="Montserrat SemiBold" panose="00000700000000000000" pitchFamily="2" charset="-52"/>
              <a:cs typeface="Microsoft Sans Serif"/>
            </a:endParaRPr>
          </a:p>
          <a:p>
            <a:pPr marL="14773" marR="50135">
              <a:lnSpc>
                <a:spcPts val="938"/>
              </a:lnSpc>
              <a:spcBef>
                <a:spcPts val="4"/>
              </a:spcBef>
            </a:pPr>
            <a:r>
              <a:rPr sz="846" spc="-42" dirty="0" err="1">
                <a:latin typeface="Montserrat SemiBold" panose="00000700000000000000" pitchFamily="2" charset="-52"/>
                <a:cs typeface="Microsoft Sans Serif"/>
              </a:rPr>
              <a:t>Тел</a:t>
            </a:r>
            <a:r>
              <a:rPr sz="846" spc="-42" dirty="0">
                <a:latin typeface="Montserrat SemiBold" panose="00000700000000000000" pitchFamily="2" charset="-52"/>
                <a:cs typeface="Microsoft Sans Serif"/>
              </a:rPr>
              <a:t>.:</a:t>
            </a:r>
            <a:r>
              <a:rPr sz="846" spc="-25" dirty="0">
                <a:latin typeface="Montserrat SemiBold" panose="00000700000000000000" pitchFamily="2" charset="-52"/>
                <a:cs typeface="Microsoft Sans Serif"/>
              </a:rPr>
              <a:t> </a:t>
            </a:r>
            <a:r>
              <a:rPr lang="ru-RU" sz="846" spc="14" dirty="0">
                <a:latin typeface="Montserrat SemiBold" panose="00000700000000000000" pitchFamily="2" charset="-52"/>
                <a:cs typeface="Microsoft Sans Serif"/>
              </a:rPr>
              <a:t>+</a:t>
            </a:r>
            <a:r>
              <a:rPr sz="846" spc="14" dirty="0">
                <a:latin typeface="Montserrat SemiBold" panose="00000700000000000000" pitchFamily="2" charset="-52"/>
                <a:cs typeface="Microsoft Sans Serif"/>
              </a:rPr>
              <a:t>7</a:t>
            </a:r>
            <a:r>
              <a:rPr sz="846" spc="-25" dirty="0">
                <a:latin typeface="Montserrat SemiBold" panose="00000700000000000000" pitchFamily="2" charset="-52"/>
                <a:cs typeface="Microsoft Sans Serif"/>
              </a:rPr>
              <a:t> </a:t>
            </a:r>
            <a:r>
              <a:rPr sz="846" spc="14" dirty="0">
                <a:latin typeface="Montserrat SemiBold" panose="00000700000000000000" pitchFamily="2" charset="-52"/>
                <a:cs typeface="Microsoft Sans Serif"/>
              </a:rPr>
              <a:t>(4112)</a:t>
            </a:r>
            <a:r>
              <a:rPr sz="846" spc="-25" dirty="0">
                <a:latin typeface="Montserrat SemiBold" panose="00000700000000000000" pitchFamily="2" charset="-52"/>
                <a:cs typeface="Microsoft Sans Serif"/>
              </a:rPr>
              <a:t> </a:t>
            </a:r>
            <a:r>
              <a:rPr sz="846" spc="25" dirty="0">
                <a:latin typeface="Montserrat SemiBold" panose="00000700000000000000" pitchFamily="2" charset="-52"/>
                <a:cs typeface="Microsoft Sans Serif"/>
              </a:rPr>
              <a:t>20-45-59,</a:t>
            </a:r>
            <a:r>
              <a:rPr sz="846" spc="-21" dirty="0">
                <a:latin typeface="Montserrat SemiBold" panose="00000700000000000000" pitchFamily="2" charset="-52"/>
                <a:cs typeface="Microsoft Sans Serif"/>
              </a:rPr>
              <a:t> </a:t>
            </a:r>
            <a:r>
              <a:rPr lang="ru-RU" sz="846" dirty="0">
                <a:latin typeface="Montserrat SemiBold" panose="00000700000000000000" pitchFamily="2" charset="-52"/>
                <a:cs typeface="Microsoft Sans Serif"/>
              </a:rPr>
              <a:t>эл. почта</a:t>
            </a:r>
            <a:r>
              <a:rPr lang="en-US" sz="846" dirty="0">
                <a:latin typeface="Montserrat SemiBold" panose="00000700000000000000" pitchFamily="2" charset="-52"/>
                <a:cs typeface="Microsoft Sans Serif"/>
              </a:rPr>
              <a:t>: </a:t>
            </a:r>
            <a:r>
              <a:rPr sz="846" spc="-7" dirty="0">
                <a:latin typeface="Montserrat SemiBold" panose="00000700000000000000" pitchFamily="2" charset="-52"/>
                <a:cs typeface="Microsoft Sans Serif"/>
              </a:rPr>
              <a:t>fguliu5@mail.ru</a:t>
            </a:r>
            <a:r>
              <a:rPr lang="ru-RU" sz="846" spc="-7" dirty="0">
                <a:latin typeface="Montserrat SemiBold" panose="00000700000000000000" pitchFamily="2" charset="-52"/>
                <a:cs typeface="Microsoft Sans Serif"/>
              </a:rPr>
              <a:t>.</a:t>
            </a:r>
            <a:endParaRPr sz="846" dirty="0">
              <a:latin typeface="Montserrat SemiBold" panose="00000700000000000000" pitchFamily="2" charset="-52"/>
              <a:cs typeface="Microsoft Sans Serif"/>
            </a:endParaRPr>
          </a:p>
          <a:p>
            <a:pPr>
              <a:spcBef>
                <a:spcPts val="21"/>
              </a:spcBef>
            </a:pPr>
            <a:endParaRPr sz="811" dirty="0">
              <a:latin typeface="Montserrat SemiBold" panose="00000700000000000000" pitchFamily="2" charset="-52"/>
              <a:cs typeface="Microsoft Sans Serif"/>
            </a:endParaRPr>
          </a:p>
          <a:p>
            <a:pPr marL="14773" marR="520155">
              <a:lnSpc>
                <a:spcPts val="938"/>
              </a:lnSpc>
              <a:spcBef>
                <a:spcPts val="4"/>
              </a:spcBef>
            </a:pPr>
            <a:r>
              <a:rPr sz="846" spc="-56" dirty="0">
                <a:latin typeface="Montserrat ExtraBold" panose="00000900000000000000" pitchFamily="2" charset="-52"/>
                <a:cs typeface="Microsoft Sans Serif"/>
              </a:rPr>
              <a:t>ФКУ</a:t>
            </a:r>
            <a:r>
              <a:rPr sz="846" spc="-25" dirty="0">
                <a:latin typeface="Montserrat ExtraBold" panose="00000900000000000000" pitchFamily="2" charset="-52"/>
                <a:cs typeface="Microsoft Sans Serif"/>
              </a:rPr>
              <a:t> </a:t>
            </a:r>
            <a:r>
              <a:rPr sz="846" spc="-11" dirty="0">
                <a:latin typeface="Montserrat ExtraBold" panose="00000900000000000000" pitchFamily="2" charset="-52"/>
                <a:cs typeface="Microsoft Sans Serif"/>
              </a:rPr>
              <a:t>ИК-6</a:t>
            </a:r>
            <a:r>
              <a:rPr sz="846" spc="-25" dirty="0">
                <a:latin typeface="Montserrat ExtraBold" panose="00000900000000000000" pitchFamily="2" charset="-52"/>
                <a:cs typeface="Microsoft Sans Serif"/>
              </a:rPr>
              <a:t> </a:t>
            </a:r>
            <a:r>
              <a:rPr sz="846" spc="-63" dirty="0">
                <a:latin typeface="Montserrat ExtraBold" panose="00000900000000000000" pitchFamily="2" charset="-52"/>
                <a:cs typeface="Microsoft Sans Serif"/>
              </a:rPr>
              <a:t>УФСИН</a:t>
            </a:r>
            <a:r>
              <a:rPr sz="846" spc="-25" dirty="0">
                <a:latin typeface="Montserrat ExtraBold" panose="00000900000000000000" pitchFamily="2" charset="-52"/>
                <a:cs typeface="Microsoft Sans Serif"/>
              </a:rPr>
              <a:t> </a:t>
            </a:r>
            <a:r>
              <a:rPr sz="846" spc="-18" dirty="0">
                <a:latin typeface="Montserrat ExtraBold" panose="00000900000000000000" pitchFamily="2" charset="-52"/>
                <a:cs typeface="Microsoft Sans Serif"/>
              </a:rPr>
              <a:t>России</a:t>
            </a:r>
            <a:r>
              <a:rPr sz="846" spc="-25" dirty="0">
                <a:latin typeface="Montserrat ExtraBold" panose="00000900000000000000" pitchFamily="2" charset="-52"/>
                <a:cs typeface="Microsoft Sans Serif"/>
              </a:rPr>
              <a:t> </a:t>
            </a:r>
            <a:r>
              <a:rPr sz="846" spc="-4" dirty="0">
                <a:latin typeface="Montserrat ExtraBold" panose="00000900000000000000" pitchFamily="2" charset="-52"/>
                <a:cs typeface="Microsoft Sans Serif"/>
              </a:rPr>
              <a:t>по</a:t>
            </a:r>
            <a:r>
              <a:rPr sz="846" spc="-25" dirty="0">
                <a:latin typeface="Montserrat ExtraBold" panose="00000900000000000000" pitchFamily="2" charset="-52"/>
                <a:cs typeface="Microsoft Sans Serif"/>
              </a:rPr>
              <a:t> </a:t>
            </a:r>
            <a:r>
              <a:rPr sz="846" spc="-18" dirty="0">
                <a:latin typeface="Montserrat ExtraBold" panose="00000900000000000000" pitchFamily="2" charset="-52"/>
                <a:cs typeface="Microsoft Sans Serif"/>
              </a:rPr>
              <a:t>Республике</a:t>
            </a:r>
            <a:r>
              <a:rPr sz="846" spc="-25" dirty="0">
                <a:latin typeface="Montserrat ExtraBold" panose="00000900000000000000" pitchFamily="2" charset="-52"/>
                <a:cs typeface="Microsoft Sans Serif"/>
              </a:rPr>
              <a:t> </a:t>
            </a:r>
            <a:r>
              <a:rPr sz="846" spc="-39" dirty="0">
                <a:latin typeface="Montserrat ExtraBold" panose="00000900000000000000" pitchFamily="2" charset="-52"/>
                <a:cs typeface="Microsoft Sans Serif"/>
              </a:rPr>
              <a:t>Саха</a:t>
            </a:r>
            <a:r>
              <a:rPr sz="846" spc="-21" dirty="0">
                <a:latin typeface="Montserrat ExtraBold" panose="00000900000000000000" pitchFamily="2" charset="-52"/>
                <a:cs typeface="Microsoft Sans Serif"/>
              </a:rPr>
              <a:t> </a:t>
            </a:r>
            <a:r>
              <a:rPr sz="846" spc="-32" dirty="0">
                <a:latin typeface="Montserrat ExtraBold" panose="00000900000000000000" pitchFamily="2" charset="-52"/>
                <a:cs typeface="Microsoft Sans Serif"/>
              </a:rPr>
              <a:t>(Якутия); </a:t>
            </a:r>
            <a:r>
              <a:rPr sz="846" spc="-215" dirty="0">
                <a:latin typeface="Montserrat ExtraBold" panose="00000900000000000000" pitchFamily="2" charset="-52"/>
                <a:cs typeface="Microsoft Sans Serif"/>
              </a:rPr>
              <a:t> </a:t>
            </a:r>
            <a:r>
              <a:rPr sz="846" spc="-14" dirty="0">
                <a:latin typeface="Montserrat SemiBold" panose="00000700000000000000" pitchFamily="2" charset="-52"/>
                <a:cs typeface="Microsoft Sans Serif"/>
              </a:rPr>
              <a:t>Начальник:</a:t>
            </a:r>
            <a:r>
              <a:rPr sz="846" spc="-28" dirty="0">
                <a:latin typeface="Montserrat SemiBold" panose="00000700000000000000" pitchFamily="2" charset="-52"/>
                <a:cs typeface="Microsoft Sans Serif"/>
              </a:rPr>
              <a:t> </a:t>
            </a:r>
            <a:r>
              <a:rPr sz="846" spc="-18" dirty="0">
                <a:latin typeface="Montserrat SemiBold" panose="00000700000000000000" pitchFamily="2" charset="-52"/>
                <a:cs typeface="Microsoft Sans Serif"/>
              </a:rPr>
              <a:t>Тарасов</a:t>
            </a:r>
            <a:r>
              <a:rPr sz="846" spc="-25" dirty="0">
                <a:latin typeface="Montserrat SemiBold" panose="00000700000000000000" pitchFamily="2" charset="-52"/>
                <a:cs typeface="Microsoft Sans Serif"/>
              </a:rPr>
              <a:t> Дмитрий </a:t>
            </a:r>
            <a:r>
              <a:rPr sz="846" spc="-11" dirty="0">
                <a:latin typeface="Montserrat SemiBold" panose="00000700000000000000" pitchFamily="2" charset="-52"/>
                <a:cs typeface="Microsoft Sans Serif"/>
              </a:rPr>
              <a:t>Валерьевич;</a:t>
            </a:r>
            <a:endParaRPr sz="846" dirty="0">
              <a:latin typeface="Montserrat SemiBold" panose="00000700000000000000" pitchFamily="2" charset="-52"/>
              <a:cs typeface="Microsoft Sans Serif"/>
            </a:endParaRPr>
          </a:p>
          <a:p>
            <a:pPr marL="14773" marR="3581">
              <a:lnSpc>
                <a:spcPts val="938"/>
              </a:lnSpc>
            </a:pPr>
            <a:r>
              <a:rPr lang="ru-RU" sz="846" spc="-7" dirty="0">
                <a:latin typeface="Montserrat SemiBold" panose="00000700000000000000" pitchFamily="2" charset="-52"/>
                <a:cs typeface="Microsoft Sans Serif"/>
              </a:rPr>
              <a:t>П</a:t>
            </a:r>
            <a:r>
              <a:rPr sz="846" spc="-7" dirty="0" err="1">
                <a:latin typeface="Montserrat SemiBold" panose="00000700000000000000" pitchFamily="2" charset="-52"/>
                <a:cs typeface="Microsoft Sans Serif"/>
              </a:rPr>
              <a:t>очтовый</a:t>
            </a:r>
            <a:r>
              <a:rPr sz="846" spc="-21" dirty="0">
                <a:latin typeface="Montserrat SemiBold" panose="00000700000000000000" pitchFamily="2" charset="-52"/>
                <a:cs typeface="Microsoft Sans Serif"/>
              </a:rPr>
              <a:t> </a:t>
            </a:r>
            <a:r>
              <a:rPr sz="846" spc="-18" dirty="0">
                <a:latin typeface="Montserrat SemiBold" panose="00000700000000000000" pitchFamily="2" charset="-52"/>
                <a:cs typeface="Microsoft Sans Serif"/>
              </a:rPr>
              <a:t>адрес:</a:t>
            </a:r>
            <a:r>
              <a:rPr sz="846" spc="-21" dirty="0">
                <a:latin typeface="Montserrat SemiBold" panose="00000700000000000000" pitchFamily="2" charset="-52"/>
                <a:cs typeface="Microsoft Sans Serif"/>
              </a:rPr>
              <a:t> </a:t>
            </a:r>
            <a:r>
              <a:rPr sz="846" spc="35" dirty="0">
                <a:latin typeface="Montserrat SemiBold" panose="00000700000000000000" pitchFamily="2" charset="-52"/>
                <a:cs typeface="Microsoft Sans Serif"/>
              </a:rPr>
              <a:t>678020,</a:t>
            </a:r>
            <a:r>
              <a:rPr sz="846" spc="-18" dirty="0">
                <a:latin typeface="Montserrat SemiBold" panose="00000700000000000000" pitchFamily="2" charset="-52"/>
                <a:cs typeface="Microsoft Sans Serif"/>
              </a:rPr>
              <a:t> </a:t>
            </a:r>
            <a:r>
              <a:rPr sz="846" spc="-14" dirty="0">
                <a:latin typeface="Montserrat SemiBold" panose="00000700000000000000" pitchFamily="2" charset="-52"/>
                <a:cs typeface="Microsoft Sans Serif"/>
              </a:rPr>
              <a:t>Хангаласский</a:t>
            </a:r>
            <a:r>
              <a:rPr sz="846" spc="-21" dirty="0">
                <a:latin typeface="Montserrat SemiBold" panose="00000700000000000000" pitchFamily="2" charset="-52"/>
                <a:cs typeface="Microsoft Sans Serif"/>
              </a:rPr>
              <a:t> </a:t>
            </a:r>
            <a:r>
              <a:rPr sz="846" spc="-7" dirty="0">
                <a:latin typeface="Montserrat SemiBold" panose="00000700000000000000" pitchFamily="2" charset="-52"/>
                <a:cs typeface="Microsoft Sans Serif"/>
              </a:rPr>
              <a:t>район,</a:t>
            </a:r>
            <a:r>
              <a:rPr sz="846" spc="-18" dirty="0">
                <a:latin typeface="Montserrat SemiBold" panose="00000700000000000000" pitchFamily="2" charset="-52"/>
                <a:cs typeface="Microsoft Sans Serif"/>
              </a:rPr>
              <a:t> </a:t>
            </a:r>
            <a:r>
              <a:rPr sz="846" spc="-21" dirty="0">
                <a:latin typeface="Montserrat SemiBold" panose="00000700000000000000" pitchFamily="2" charset="-52"/>
                <a:cs typeface="Microsoft Sans Serif"/>
              </a:rPr>
              <a:t>пгт. </a:t>
            </a:r>
            <a:r>
              <a:rPr sz="846" spc="-18" dirty="0">
                <a:latin typeface="Montserrat SemiBold" panose="00000700000000000000" pitchFamily="2" charset="-52"/>
                <a:cs typeface="Microsoft Sans Serif"/>
              </a:rPr>
              <a:t>Мохсоголлох, </a:t>
            </a:r>
            <a:endParaRPr lang="ru-RU" sz="846" spc="-215" dirty="0">
              <a:latin typeface="Montserrat SemiBold" panose="00000700000000000000" pitchFamily="2" charset="-52"/>
              <a:cs typeface="Microsoft Sans Serif"/>
            </a:endParaRPr>
          </a:p>
          <a:p>
            <a:pPr marL="14773" marR="3581">
              <a:lnSpc>
                <a:spcPts val="938"/>
              </a:lnSpc>
            </a:pPr>
            <a:r>
              <a:rPr sz="846" spc="-39" dirty="0" err="1">
                <a:latin typeface="Montserrat SemiBold" panose="00000700000000000000" pitchFamily="2" charset="-52"/>
                <a:cs typeface="Microsoft Sans Serif"/>
              </a:rPr>
              <a:t>ул</a:t>
            </a:r>
            <a:r>
              <a:rPr sz="846" spc="-39" dirty="0">
                <a:latin typeface="Montserrat SemiBold" panose="00000700000000000000" pitchFamily="2" charset="-52"/>
                <a:cs typeface="Microsoft Sans Serif"/>
              </a:rPr>
              <a:t>.</a:t>
            </a:r>
            <a:r>
              <a:rPr sz="846" spc="-25" dirty="0">
                <a:latin typeface="Montserrat SemiBold" panose="00000700000000000000" pitchFamily="2" charset="-52"/>
                <a:cs typeface="Microsoft Sans Serif"/>
              </a:rPr>
              <a:t> </a:t>
            </a:r>
            <a:r>
              <a:rPr sz="846" spc="-11" dirty="0">
                <a:latin typeface="Montserrat SemiBold" panose="00000700000000000000" pitchFamily="2" charset="-52"/>
                <a:cs typeface="Microsoft Sans Serif"/>
              </a:rPr>
              <a:t>Военный</a:t>
            </a:r>
            <a:r>
              <a:rPr sz="846" spc="-25" dirty="0">
                <a:latin typeface="Montserrat SemiBold" panose="00000700000000000000" pitchFamily="2" charset="-52"/>
                <a:cs typeface="Microsoft Sans Serif"/>
              </a:rPr>
              <a:t> </a:t>
            </a:r>
            <a:r>
              <a:rPr sz="846" spc="-7" dirty="0">
                <a:latin typeface="Montserrat SemiBold" panose="00000700000000000000" pitchFamily="2" charset="-52"/>
                <a:cs typeface="Microsoft Sans Serif"/>
              </a:rPr>
              <a:t>городок,</a:t>
            </a:r>
            <a:r>
              <a:rPr sz="846" spc="-25" dirty="0">
                <a:latin typeface="Montserrat SemiBold" panose="00000700000000000000" pitchFamily="2" charset="-52"/>
                <a:cs typeface="Microsoft Sans Serif"/>
              </a:rPr>
              <a:t> </a:t>
            </a:r>
            <a:r>
              <a:rPr sz="846" spc="14" dirty="0">
                <a:latin typeface="Montserrat SemiBold" panose="00000700000000000000" pitchFamily="2" charset="-52"/>
                <a:cs typeface="Microsoft Sans Serif"/>
              </a:rPr>
              <a:t>8;</a:t>
            </a:r>
            <a:endParaRPr sz="846" dirty="0">
              <a:latin typeface="Montserrat SemiBold" panose="00000700000000000000" pitchFamily="2" charset="-52"/>
              <a:cs typeface="Microsoft Sans Serif"/>
            </a:endParaRPr>
          </a:p>
          <a:p>
            <a:pPr marL="14773">
              <a:lnSpc>
                <a:spcPts val="920"/>
              </a:lnSpc>
            </a:pPr>
            <a:r>
              <a:rPr sz="846" spc="-42" dirty="0">
                <a:latin typeface="Montserrat SemiBold" panose="00000700000000000000" pitchFamily="2" charset="-52"/>
                <a:cs typeface="Microsoft Sans Serif"/>
              </a:rPr>
              <a:t>Тел.:</a:t>
            </a:r>
            <a:r>
              <a:rPr sz="846" spc="-18" dirty="0">
                <a:latin typeface="Montserrat SemiBold" panose="00000700000000000000" pitchFamily="2" charset="-52"/>
                <a:cs typeface="Microsoft Sans Serif"/>
              </a:rPr>
              <a:t> </a:t>
            </a:r>
            <a:r>
              <a:rPr lang="ru-RU" sz="846" spc="14" dirty="0">
                <a:latin typeface="Montserrat SemiBold" panose="00000700000000000000" pitchFamily="2" charset="-52"/>
                <a:cs typeface="Microsoft Sans Serif"/>
              </a:rPr>
              <a:t>+</a:t>
            </a:r>
            <a:r>
              <a:rPr sz="846" spc="14" dirty="0">
                <a:latin typeface="Montserrat SemiBold" panose="00000700000000000000" pitchFamily="2" charset="-52"/>
                <a:cs typeface="Microsoft Sans Serif"/>
              </a:rPr>
              <a:t>7</a:t>
            </a:r>
            <a:r>
              <a:rPr sz="846" spc="-18" dirty="0">
                <a:latin typeface="Montserrat SemiBold" panose="00000700000000000000" pitchFamily="2" charset="-52"/>
                <a:cs typeface="Microsoft Sans Serif"/>
              </a:rPr>
              <a:t> </a:t>
            </a:r>
            <a:r>
              <a:rPr sz="846" spc="14" dirty="0">
                <a:latin typeface="Montserrat SemiBold" panose="00000700000000000000" pitchFamily="2" charset="-52"/>
                <a:cs typeface="Microsoft Sans Serif"/>
              </a:rPr>
              <a:t>(4112)</a:t>
            </a:r>
            <a:r>
              <a:rPr sz="846" spc="-18" dirty="0">
                <a:latin typeface="Montserrat SemiBold" panose="00000700000000000000" pitchFamily="2" charset="-52"/>
                <a:cs typeface="Microsoft Sans Serif"/>
              </a:rPr>
              <a:t> </a:t>
            </a:r>
            <a:r>
              <a:rPr sz="846" spc="21" dirty="0">
                <a:latin typeface="Montserrat SemiBold" panose="00000700000000000000" pitchFamily="2" charset="-52"/>
                <a:cs typeface="Microsoft Sans Serif"/>
              </a:rPr>
              <a:t>44-75-30,</a:t>
            </a:r>
            <a:r>
              <a:rPr sz="846" spc="-18" dirty="0">
                <a:latin typeface="Montserrat SemiBold" panose="00000700000000000000" pitchFamily="2" charset="-52"/>
                <a:cs typeface="Microsoft Sans Serif"/>
              </a:rPr>
              <a:t> </a:t>
            </a:r>
            <a:r>
              <a:rPr lang="ru-RU" sz="846" dirty="0">
                <a:latin typeface="Montserrat SemiBold" panose="00000700000000000000" pitchFamily="2" charset="-52"/>
                <a:cs typeface="Microsoft Sans Serif"/>
              </a:rPr>
              <a:t>эл. почта</a:t>
            </a:r>
            <a:r>
              <a:rPr lang="en-US" sz="846" dirty="0">
                <a:latin typeface="Montserrat SemiBold" panose="00000700000000000000" pitchFamily="2" charset="-52"/>
                <a:cs typeface="Microsoft Sans Serif"/>
              </a:rPr>
              <a:t>:</a:t>
            </a:r>
            <a:r>
              <a:rPr sz="846" spc="-18" dirty="0">
                <a:latin typeface="Montserrat SemiBold" panose="00000700000000000000" pitchFamily="2" charset="-52"/>
                <a:cs typeface="Microsoft Sans Serif"/>
              </a:rPr>
              <a:t> </a:t>
            </a:r>
            <a:r>
              <a:rPr sz="846" spc="-4" dirty="0">
                <a:latin typeface="Montserrat SemiBold" panose="00000700000000000000" pitchFamily="2" charset="-52"/>
                <a:cs typeface="Microsoft Sans Serif"/>
              </a:rPr>
              <a:t>ik-6@14.fsin.su</a:t>
            </a:r>
            <a:r>
              <a:rPr lang="ru-RU" sz="846" spc="-4" dirty="0">
                <a:latin typeface="Montserrat SemiBold" panose="00000700000000000000" pitchFamily="2" charset="-52"/>
                <a:cs typeface="Microsoft Sans Serif"/>
              </a:rPr>
              <a:t>.</a:t>
            </a:r>
            <a:endParaRPr sz="846" dirty="0">
              <a:latin typeface="Montserrat SemiBold" panose="00000700000000000000" pitchFamily="2" charset="-52"/>
              <a:cs typeface="Microsoft Sans Serif"/>
            </a:endParaRPr>
          </a:p>
          <a:p>
            <a:pPr>
              <a:lnSpc>
                <a:spcPct val="100000"/>
              </a:lnSpc>
            </a:pPr>
            <a:endParaRPr sz="846" dirty="0">
              <a:latin typeface="Montserrat ExtraBold" panose="00000900000000000000" pitchFamily="2" charset="-52"/>
              <a:cs typeface="Microsoft Sans Serif"/>
            </a:endParaRPr>
          </a:p>
          <a:p>
            <a:pPr marL="14773" marR="520602">
              <a:lnSpc>
                <a:spcPts val="938"/>
              </a:lnSpc>
              <a:spcBef>
                <a:spcPts val="4"/>
              </a:spcBef>
            </a:pPr>
            <a:r>
              <a:rPr sz="846" spc="-56" dirty="0">
                <a:latin typeface="Montserrat ExtraBold" panose="00000900000000000000" pitchFamily="2" charset="-52"/>
                <a:cs typeface="Microsoft Sans Serif"/>
              </a:rPr>
              <a:t>ФКУ</a:t>
            </a:r>
            <a:r>
              <a:rPr sz="846" spc="-25" dirty="0">
                <a:latin typeface="Montserrat ExtraBold" panose="00000900000000000000" pitchFamily="2" charset="-52"/>
                <a:cs typeface="Microsoft Sans Serif"/>
              </a:rPr>
              <a:t> </a:t>
            </a:r>
            <a:r>
              <a:rPr sz="846" spc="-11" dirty="0">
                <a:latin typeface="Montserrat ExtraBold" panose="00000900000000000000" pitchFamily="2" charset="-52"/>
                <a:cs typeface="Microsoft Sans Serif"/>
              </a:rPr>
              <a:t>ИК-7</a:t>
            </a:r>
            <a:r>
              <a:rPr sz="846" spc="-25" dirty="0">
                <a:latin typeface="Montserrat ExtraBold" panose="00000900000000000000" pitchFamily="2" charset="-52"/>
                <a:cs typeface="Microsoft Sans Serif"/>
              </a:rPr>
              <a:t> </a:t>
            </a:r>
            <a:r>
              <a:rPr sz="846" spc="-63" dirty="0">
                <a:latin typeface="Montserrat ExtraBold" panose="00000900000000000000" pitchFamily="2" charset="-52"/>
                <a:cs typeface="Microsoft Sans Serif"/>
              </a:rPr>
              <a:t>УФСИН</a:t>
            </a:r>
            <a:r>
              <a:rPr sz="846" spc="-25" dirty="0">
                <a:latin typeface="Montserrat ExtraBold" panose="00000900000000000000" pitchFamily="2" charset="-52"/>
                <a:cs typeface="Microsoft Sans Serif"/>
              </a:rPr>
              <a:t> </a:t>
            </a:r>
            <a:r>
              <a:rPr sz="846" spc="-18" dirty="0">
                <a:latin typeface="Montserrat ExtraBold" panose="00000900000000000000" pitchFamily="2" charset="-52"/>
                <a:cs typeface="Microsoft Sans Serif"/>
              </a:rPr>
              <a:t>России</a:t>
            </a:r>
            <a:r>
              <a:rPr sz="846" spc="-25" dirty="0">
                <a:latin typeface="Montserrat ExtraBold" panose="00000900000000000000" pitchFamily="2" charset="-52"/>
                <a:cs typeface="Microsoft Sans Serif"/>
              </a:rPr>
              <a:t> </a:t>
            </a:r>
            <a:r>
              <a:rPr sz="846" spc="-4" dirty="0">
                <a:latin typeface="Montserrat ExtraBold" panose="00000900000000000000" pitchFamily="2" charset="-52"/>
                <a:cs typeface="Microsoft Sans Serif"/>
              </a:rPr>
              <a:t>по</a:t>
            </a:r>
            <a:r>
              <a:rPr sz="846" spc="-25" dirty="0">
                <a:latin typeface="Montserrat ExtraBold" panose="00000900000000000000" pitchFamily="2" charset="-52"/>
                <a:cs typeface="Microsoft Sans Serif"/>
              </a:rPr>
              <a:t> </a:t>
            </a:r>
            <a:r>
              <a:rPr sz="846" spc="-18" dirty="0">
                <a:latin typeface="Montserrat ExtraBold" panose="00000900000000000000" pitchFamily="2" charset="-52"/>
                <a:cs typeface="Microsoft Sans Serif"/>
              </a:rPr>
              <a:t>Республике</a:t>
            </a:r>
            <a:r>
              <a:rPr sz="846" spc="-25" dirty="0">
                <a:latin typeface="Montserrat ExtraBold" panose="00000900000000000000" pitchFamily="2" charset="-52"/>
                <a:cs typeface="Microsoft Sans Serif"/>
              </a:rPr>
              <a:t> </a:t>
            </a:r>
            <a:r>
              <a:rPr sz="846" spc="-39" dirty="0">
                <a:latin typeface="Montserrat ExtraBold" panose="00000900000000000000" pitchFamily="2" charset="-52"/>
                <a:cs typeface="Microsoft Sans Serif"/>
              </a:rPr>
              <a:t>Саха</a:t>
            </a:r>
            <a:r>
              <a:rPr sz="846" spc="-25" dirty="0">
                <a:latin typeface="Montserrat ExtraBold" panose="00000900000000000000" pitchFamily="2" charset="-52"/>
                <a:cs typeface="Microsoft Sans Serif"/>
              </a:rPr>
              <a:t> </a:t>
            </a:r>
            <a:r>
              <a:rPr sz="846" spc="-32" dirty="0">
                <a:latin typeface="Montserrat ExtraBold" panose="00000900000000000000" pitchFamily="2" charset="-52"/>
                <a:cs typeface="Microsoft Sans Serif"/>
              </a:rPr>
              <a:t>(Якутия); </a:t>
            </a:r>
            <a:r>
              <a:rPr sz="846" spc="-215" dirty="0">
                <a:latin typeface="Montserrat ExtraBold" panose="00000900000000000000" pitchFamily="2" charset="-52"/>
                <a:cs typeface="Microsoft Sans Serif"/>
              </a:rPr>
              <a:t> </a:t>
            </a:r>
            <a:r>
              <a:rPr sz="846" spc="-14" dirty="0">
                <a:latin typeface="Montserrat SemiBold" panose="00000700000000000000" pitchFamily="2" charset="-52"/>
                <a:cs typeface="Microsoft Sans Serif"/>
              </a:rPr>
              <a:t>Начальник:</a:t>
            </a:r>
            <a:r>
              <a:rPr sz="846" spc="-28" dirty="0">
                <a:latin typeface="Montserrat SemiBold" panose="00000700000000000000" pitchFamily="2" charset="-52"/>
                <a:cs typeface="Microsoft Sans Serif"/>
              </a:rPr>
              <a:t> </a:t>
            </a:r>
            <a:r>
              <a:rPr sz="846" spc="-25" dirty="0">
                <a:latin typeface="Montserrat SemiBold" panose="00000700000000000000" pitchFamily="2" charset="-52"/>
                <a:cs typeface="Microsoft Sans Serif"/>
              </a:rPr>
              <a:t>Косых </a:t>
            </a:r>
            <a:r>
              <a:rPr sz="846" spc="-18" dirty="0">
                <a:latin typeface="Montserrat SemiBold" panose="00000700000000000000" pitchFamily="2" charset="-52"/>
                <a:cs typeface="Microsoft Sans Serif"/>
              </a:rPr>
              <a:t>Сергей</a:t>
            </a:r>
            <a:r>
              <a:rPr sz="846" spc="-25" dirty="0">
                <a:latin typeface="Montserrat SemiBold" panose="00000700000000000000" pitchFamily="2" charset="-52"/>
                <a:cs typeface="Microsoft Sans Serif"/>
              </a:rPr>
              <a:t> </a:t>
            </a:r>
            <a:r>
              <a:rPr sz="846" spc="-11" dirty="0">
                <a:latin typeface="Montserrat SemiBold" panose="00000700000000000000" pitchFamily="2" charset="-52"/>
                <a:cs typeface="Microsoft Sans Serif"/>
              </a:rPr>
              <a:t>Леонидович;</a:t>
            </a:r>
            <a:endParaRPr sz="846" dirty="0">
              <a:latin typeface="Montserrat SemiBold" panose="00000700000000000000" pitchFamily="2" charset="-52"/>
              <a:cs typeface="Microsoft Sans Serif"/>
            </a:endParaRPr>
          </a:p>
          <a:p>
            <a:pPr marL="14773" marR="345575">
              <a:lnSpc>
                <a:spcPts val="938"/>
              </a:lnSpc>
            </a:pPr>
            <a:r>
              <a:rPr lang="ru-RU" sz="846" spc="-7" dirty="0">
                <a:latin typeface="Montserrat SemiBold" panose="00000700000000000000" pitchFamily="2" charset="-52"/>
                <a:cs typeface="Microsoft Sans Serif"/>
              </a:rPr>
              <a:t>П</a:t>
            </a:r>
            <a:r>
              <a:rPr sz="846" spc="-7" dirty="0" err="1">
                <a:latin typeface="Montserrat SemiBold" panose="00000700000000000000" pitchFamily="2" charset="-52"/>
                <a:cs typeface="Microsoft Sans Serif"/>
              </a:rPr>
              <a:t>очтовый</a:t>
            </a:r>
            <a:r>
              <a:rPr sz="846" spc="-25" dirty="0">
                <a:latin typeface="Montserrat SemiBold" panose="00000700000000000000" pitchFamily="2" charset="-52"/>
                <a:cs typeface="Microsoft Sans Serif"/>
              </a:rPr>
              <a:t> </a:t>
            </a:r>
            <a:r>
              <a:rPr sz="846" spc="-18" dirty="0">
                <a:latin typeface="Montserrat SemiBold" panose="00000700000000000000" pitchFamily="2" charset="-52"/>
                <a:cs typeface="Microsoft Sans Serif"/>
              </a:rPr>
              <a:t>адрес:</a:t>
            </a:r>
            <a:r>
              <a:rPr sz="846" spc="-25" dirty="0">
                <a:latin typeface="Montserrat SemiBold" panose="00000700000000000000" pitchFamily="2" charset="-52"/>
                <a:cs typeface="Microsoft Sans Serif"/>
              </a:rPr>
              <a:t> </a:t>
            </a:r>
            <a:r>
              <a:rPr sz="846" spc="35" dirty="0">
                <a:latin typeface="Montserrat SemiBold" panose="00000700000000000000" pitchFamily="2" charset="-52"/>
                <a:cs typeface="Microsoft Sans Serif"/>
              </a:rPr>
              <a:t>677911,</a:t>
            </a:r>
            <a:r>
              <a:rPr sz="846" spc="-25" dirty="0">
                <a:latin typeface="Montserrat SemiBold" panose="00000700000000000000" pitchFamily="2" charset="-52"/>
                <a:cs typeface="Microsoft Sans Serif"/>
              </a:rPr>
              <a:t> </a:t>
            </a:r>
            <a:r>
              <a:rPr sz="846" spc="-11" dirty="0">
                <a:latin typeface="Montserrat SemiBold" panose="00000700000000000000" pitchFamily="2" charset="-52"/>
                <a:cs typeface="Microsoft Sans Serif"/>
              </a:rPr>
              <a:t>с.</a:t>
            </a:r>
            <a:r>
              <a:rPr sz="846" spc="-25" dirty="0">
                <a:latin typeface="Montserrat SemiBold" panose="00000700000000000000" pitchFamily="2" charset="-52"/>
                <a:cs typeface="Microsoft Sans Serif"/>
              </a:rPr>
              <a:t> </a:t>
            </a:r>
            <a:r>
              <a:rPr sz="846" spc="-127" dirty="0">
                <a:latin typeface="Montserrat SemiBold" panose="00000700000000000000" pitchFamily="2" charset="-52"/>
                <a:cs typeface="Microsoft Sans Serif"/>
              </a:rPr>
              <a:t>Т</a:t>
            </a:r>
            <a:r>
              <a:rPr sz="846" dirty="0">
                <a:latin typeface="Montserrat SemiBold" panose="00000700000000000000" pitchFamily="2" charset="-52"/>
                <a:cs typeface="Microsoft Sans Serif"/>
              </a:rPr>
              <a:t>абага,</a:t>
            </a:r>
            <a:r>
              <a:rPr sz="846" spc="-25" dirty="0">
                <a:latin typeface="Montserrat SemiBold" panose="00000700000000000000" pitchFamily="2" charset="-52"/>
                <a:cs typeface="Microsoft Sans Serif"/>
              </a:rPr>
              <a:t> </a:t>
            </a:r>
            <a:r>
              <a:rPr sz="846" spc="-39" dirty="0">
                <a:latin typeface="Montserrat SemiBold" panose="00000700000000000000" pitchFamily="2" charset="-52"/>
                <a:cs typeface="Microsoft Sans Serif"/>
              </a:rPr>
              <a:t>ул.</a:t>
            </a:r>
            <a:r>
              <a:rPr sz="846" spc="-25" dirty="0">
                <a:latin typeface="Montserrat SemiBold" panose="00000700000000000000" pitchFamily="2" charset="-52"/>
                <a:cs typeface="Microsoft Sans Serif"/>
              </a:rPr>
              <a:t> </a:t>
            </a:r>
            <a:r>
              <a:rPr sz="846" spc="-14" dirty="0">
                <a:latin typeface="Montserrat SemiBold" panose="00000700000000000000" pitchFamily="2" charset="-52"/>
                <a:cs typeface="Microsoft Sans Serif"/>
              </a:rPr>
              <a:t>Каландрашвили</a:t>
            </a:r>
            <a:r>
              <a:rPr sz="846" spc="-25" dirty="0">
                <a:latin typeface="Montserrat SemiBold" panose="00000700000000000000" pitchFamily="2" charset="-52"/>
                <a:cs typeface="Microsoft Sans Serif"/>
              </a:rPr>
              <a:t> </a:t>
            </a:r>
            <a:r>
              <a:rPr sz="846" spc="11" dirty="0">
                <a:latin typeface="Montserrat SemiBold" panose="00000700000000000000" pitchFamily="2" charset="-52"/>
                <a:cs typeface="Microsoft Sans Serif"/>
              </a:rPr>
              <a:t>2;</a:t>
            </a:r>
            <a:endParaRPr lang="ru-RU" sz="846" spc="11" dirty="0">
              <a:latin typeface="Montserrat SemiBold" panose="00000700000000000000" pitchFamily="2" charset="-52"/>
              <a:cs typeface="Microsoft Sans Serif"/>
            </a:endParaRPr>
          </a:p>
          <a:p>
            <a:pPr marL="14773" marR="345575">
              <a:lnSpc>
                <a:spcPts val="938"/>
              </a:lnSpc>
            </a:pPr>
            <a:r>
              <a:rPr sz="846" spc="-42" dirty="0" err="1">
                <a:latin typeface="Montserrat SemiBold" panose="00000700000000000000" pitchFamily="2" charset="-52"/>
                <a:cs typeface="Microsoft Sans Serif"/>
              </a:rPr>
              <a:t>Тел</a:t>
            </a:r>
            <a:r>
              <a:rPr sz="846" spc="-42" dirty="0">
                <a:latin typeface="Montserrat SemiBold" panose="00000700000000000000" pitchFamily="2" charset="-52"/>
                <a:cs typeface="Microsoft Sans Serif"/>
              </a:rPr>
              <a:t>.:</a:t>
            </a:r>
            <a:r>
              <a:rPr sz="846" spc="-25" dirty="0">
                <a:latin typeface="Montserrat SemiBold" panose="00000700000000000000" pitchFamily="2" charset="-52"/>
                <a:cs typeface="Microsoft Sans Serif"/>
              </a:rPr>
              <a:t> </a:t>
            </a:r>
            <a:r>
              <a:rPr lang="ru-RU" sz="846" spc="14" dirty="0">
                <a:latin typeface="Montserrat SemiBold" panose="00000700000000000000" pitchFamily="2" charset="-52"/>
                <a:cs typeface="Microsoft Sans Serif"/>
              </a:rPr>
              <a:t>+</a:t>
            </a:r>
            <a:r>
              <a:rPr sz="846" spc="14" dirty="0">
                <a:latin typeface="Montserrat SemiBold" panose="00000700000000000000" pitchFamily="2" charset="-52"/>
                <a:cs typeface="Microsoft Sans Serif"/>
              </a:rPr>
              <a:t>7</a:t>
            </a:r>
            <a:r>
              <a:rPr sz="846" spc="-25" dirty="0">
                <a:latin typeface="Montserrat SemiBold" panose="00000700000000000000" pitchFamily="2" charset="-52"/>
                <a:cs typeface="Microsoft Sans Serif"/>
              </a:rPr>
              <a:t> </a:t>
            </a:r>
            <a:r>
              <a:rPr sz="846" spc="14" dirty="0">
                <a:latin typeface="Montserrat SemiBold" panose="00000700000000000000" pitchFamily="2" charset="-52"/>
                <a:cs typeface="Microsoft Sans Serif"/>
              </a:rPr>
              <a:t>(4112)</a:t>
            </a:r>
            <a:r>
              <a:rPr sz="846" spc="-25" dirty="0">
                <a:latin typeface="Montserrat SemiBold" panose="00000700000000000000" pitchFamily="2" charset="-52"/>
                <a:cs typeface="Microsoft Sans Serif"/>
              </a:rPr>
              <a:t> </a:t>
            </a:r>
            <a:r>
              <a:rPr sz="846" spc="25" dirty="0">
                <a:latin typeface="Montserrat SemiBold" panose="00000700000000000000" pitchFamily="2" charset="-52"/>
                <a:cs typeface="Microsoft Sans Serif"/>
              </a:rPr>
              <a:t>40-82-33,</a:t>
            </a:r>
            <a:r>
              <a:rPr sz="846" spc="-25" dirty="0">
                <a:latin typeface="Montserrat SemiBold" panose="00000700000000000000" pitchFamily="2" charset="-52"/>
                <a:cs typeface="Microsoft Sans Serif"/>
              </a:rPr>
              <a:t> </a:t>
            </a:r>
            <a:r>
              <a:rPr lang="ru-RU" sz="846" dirty="0">
                <a:latin typeface="Montserrat SemiBold" panose="00000700000000000000" pitchFamily="2" charset="-52"/>
                <a:cs typeface="Microsoft Sans Serif"/>
              </a:rPr>
              <a:t>эл. почта</a:t>
            </a:r>
            <a:r>
              <a:rPr lang="en-US" sz="846" dirty="0">
                <a:latin typeface="Montserrat SemiBold" panose="00000700000000000000" pitchFamily="2" charset="-52"/>
                <a:cs typeface="Microsoft Sans Serif"/>
              </a:rPr>
              <a:t>: </a:t>
            </a:r>
            <a:r>
              <a:rPr sz="846" spc="-7" dirty="0">
                <a:latin typeface="Montserrat SemiBold" panose="00000700000000000000" pitchFamily="2" charset="-52"/>
                <a:cs typeface="Microsoft Sans Serif"/>
              </a:rPr>
              <a:t>ik-7@14.fsin.gov.ru</a:t>
            </a:r>
            <a:r>
              <a:rPr lang="ru-RU" sz="846" spc="-7" dirty="0">
                <a:latin typeface="Montserrat SemiBold" panose="00000700000000000000" pitchFamily="2" charset="-52"/>
                <a:cs typeface="Microsoft Sans Serif"/>
              </a:rPr>
              <a:t>.</a:t>
            </a:r>
            <a:endParaRPr sz="846" dirty="0">
              <a:latin typeface="Montserrat SemiBold" panose="00000700000000000000" pitchFamily="2" charset="-52"/>
              <a:cs typeface="Microsoft Sans Serif"/>
            </a:endParaRPr>
          </a:p>
          <a:p>
            <a:pPr>
              <a:lnSpc>
                <a:spcPct val="100000"/>
              </a:lnSpc>
            </a:pPr>
            <a:endParaRPr sz="916" dirty="0">
              <a:latin typeface="Microsoft Sans Serif"/>
              <a:cs typeface="Microsoft Sans Serif"/>
            </a:endParaRPr>
          </a:p>
          <a:p>
            <a:pPr>
              <a:spcBef>
                <a:spcPts val="18"/>
              </a:spcBef>
            </a:pPr>
            <a:endParaRPr sz="1199" dirty="0">
              <a:latin typeface="Microsoft Sans Serif"/>
              <a:cs typeface="Microsoft Sans Serif"/>
            </a:endParaRPr>
          </a:p>
          <a:p>
            <a:pPr marL="8954" marR="50135" algn="ctr">
              <a:lnSpc>
                <a:spcPts val="860"/>
              </a:lnSpc>
            </a:pPr>
            <a:r>
              <a:rPr sz="776" spc="-88" dirty="0">
                <a:latin typeface="Montserrat" panose="00000500000000000000" pitchFamily="2" charset="-52"/>
                <a:cs typeface="Microsoft Sans Serif"/>
              </a:rPr>
              <a:t>С</a:t>
            </a:r>
            <a:r>
              <a:rPr sz="776" spc="-25" dirty="0">
                <a:latin typeface="Montserrat" panose="00000500000000000000" pitchFamily="2" charset="-52"/>
                <a:cs typeface="Microsoft Sans Serif"/>
              </a:rPr>
              <a:t> </a:t>
            </a:r>
            <a:r>
              <a:rPr sz="776" spc="-14" dirty="0">
                <a:latin typeface="Montserrat" panose="00000500000000000000" pitchFamily="2" charset="-52"/>
                <a:cs typeface="Microsoft Sans Serif"/>
              </a:rPr>
              <a:t>полным</a:t>
            </a:r>
            <a:r>
              <a:rPr sz="776" spc="-25" dirty="0">
                <a:latin typeface="Montserrat" panose="00000500000000000000" pitchFamily="2" charset="-52"/>
                <a:cs typeface="Microsoft Sans Serif"/>
              </a:rPr>
              <a:t> </a:t>
            </a:r>
            <a:r>
              <a:rPr sz="776" spc="-11" dirty="0">
                <a:latin typeface="Montserrat" panose="00000500000000000000" pitchFamily="2" charset="-52"/>
                <a:cs typeface="Microsoft Sans Serif"/>
              </a:rPr>
              <a:t>перечнем</a:t>
            </a:r>
            <a:r>
              <a:rPr sz="776" spc="-25" dirty="0">
                <a:latin typeface="Montserrat" panose="00000500000000000000" pitchFamily="2" charset="-52"/>
                <a:cs typeface="Microsoft Sans Serif"/>
              </a:rPr>
              <a:t> </a:t>
            </a:r>
            <a:r>
              <a:rPr sz="776" spc="-11" dirty="0">
                <a:latin typeface="Montserrat" panose="00000500000000000000" pitchFamily="2" charset="-52"/>
                <a:cs typeface="Microsoft Sans Serif"/>
              </a:rPr>
              <a:t>продукции</a:t>
            </a:r>
            <a:r>
              <a:rPr sz="776" spc="-25" dirty="0">
                <a:latin typeface="Montserrat" panose="00000500000000000000" pitchFamily="2" charset="-52"/>
                <a:cs typeface="Microsoft Sans Serif"/>
              </a:rPr>
              <a:t> Вы </a:t>
            </a:r>
            <a:r>
              <a:rPr sz="776" spc="-14" dirty="0">
                <a:latin typeface="Montserrat" panose="00000500000000000000" pitchFamily="2" charset="-52"/>
                <a:cs typeface="Microsoft Sans Serif"/>
              </a:rPr>
              <a:t>можете</a:t>
            </a:r>
            <a:r>
              <a:rPr sz="776" spc="-25" dirty="0">
                <a:latin typeface="Montserrat" panose="00000500000000000000" pitchFamily="2" charset="-52"/>
                <a:cs typeface="Microsoft Sans Serif"/>
              </a:rPr>
              <a:t> </a:t>
            </a:r>
            <a:r>
              <a:rPr sz="776" spc="-7" dirty="0">
                <a:latin typeface="Montserrat" panose="00000500000000000000" pitchFamily="2" charset="-52"/>
                <a:cs typeface="Microsoft Sans Serif"/>
              </a:rPr>
              <a:t>ознакомиться</a:t>
            </a:r>
            <a:r>
              <a:rPr sz="776" spc="-25" dirty="0">
                <a:latin typeface="Montserrat" panose="00000500000000000000" pitchFamily="2" charset="-52"/>
                <a:cs typeface="Microsoft Sans Serif"/>
              </a:rPr>
              <a:t> </a:t>
            </a:r>
            <a:r>
              <a:rPr sz="776" spc="-4" dirty="0" err="1">
                <a:latin typeface="Montserrat" panose="00000500000000000000" pitchFamily="2" charset="-52"/>
                <a:cs typeface="Microsoft Sans Serif"/>
              </a:rPr>
              <a:t>на</a:t>
            </a:r>
            <a:r>
              <a:rPr sz="776" spc="-25" dirty="0">
                <a:latin typeface="Montserrat" panose="00000500000000000000" pitchFamily="2" charset="-52"/>
                <a:cs typeface="Microsoft Sans Serif"/>
              </a:rPr>
              <a:t> </a:t>
            </a:r>
            <a:r>
              <a:rPr sz="776" spc="-14" dirty="0" err="1">
                <a:latin typeface="Montserrat" panose="00000500000000000000" pitchFamily="2" charset="-52"/>
                <a:cs typeface="Microsoft Sans Serif"/>
              </a:rPr>
              <a:t>сайте</a:t>
            </a:r>
            <a:endParaRPr lang="ru-RU" sz="776" spc="-14" dirty="0">
              <a:latin typeface="Montserrat" panose="00000500000000000000" pitchFamily="2" charset="-52"/>
              <a:cs typeface="Microsoft Sans Serif"/>
            </a:endParaRPr>
          </a:p>
          <a:p>
            <a:pPr marL="8954" marR="50135" algn="ctr">
              <a:lnSpc>
                <a:spcPts val="860"/>
              </a:lnSpc>
            </a:pPr>
            <a:r>
              <a:rPr sz="776" spc="-92" dirty="0">
                <a:latin typeface="Montserrat" panose="00000500000000000000" pitchFamily="2" charset="-52"/>
                <a:cs typeface="Microsoft Sans Serif"/>
              </a:rPr>
              <a:t>У</a:t>
            </a:r>
            <a:r>
              <a:rPr sz="776" spc="-53" dirty="0">
                <a:latin typeface="Montserrat" panose="00000500000000000000" pitchFamily="2" charset="-52"/>
                <a:cs typeface="Microsoft Sans Serif"/>
              </a:rPr>
              <a:t>ФСИН</a:t>
            </a:r>
            <a:r>
              <a:rPr sz="776" spc="-25" dirty="0">
                <a:latin typeface="Montserrat" panose="00000500000000000000" pitchFamily="2" charset="-52"/>
                <a:cs typeface="Microsoft Sans Serif"/>
              </a:rPr>
              <a:t> </a:t>
            </a:r>
            <a:r>
              <a:rPr sz="776" spc="-18" dirty="0">
                <a:latin typeface="Montserrat" panose="00000500000000000000" pitchFamily="2" charset="-52"/>
                <a:cs typeface="Microsoft Sans Serif"/>
              </a:rPr>
              <a:t>России</a:t>
            </a:r>
            <a:r>
              <a:rPr sz="776" spc="-25" dirty="0">
                <a:latin typeface="Montserrat" panose="00000500000000000000" pitchFamily="2" charset="-52"/>
                <a:cs typeface="Microsoft Sans Serif"/>
              </a:rPr>
              <a:t> </a:t>
            </a:r>
            <a:r>
              <a:rPr sz="776" spc="-4" dirty="0">
                <a:latin typeface="Montserrat" panose="00000500000000000000" pitchFamily="2" charset="-52"/>
                <a:cs typeface="Microsoft Sans Serif"/>
              </a:rPr>
              <a:t>по</a:t>
            </a:r>
            <a:r>
              <a:rPr sz="776" spc="-25" dirty="0">
                <a:latin typeface="Montserrat" panose="00000500000000000000" pitchFamily="2" charset="-52"/>
                <a:cs typeface="Microsoft Sans Serif"/>
              </a:rPr>
              <a:t> </a:t>
            </a:r>
            <a:r>
              <a:rPr sz="776" spc="-18" dirty="0">
                <a:latin typeface="Montserrat" panose="00000500000000000000" pitchFamily="2" charset="-52"/>
                <a:cs typeface="Microsoft Sans Serif"/>
              </a:rPr>
              <a:t>Республике</a:t>
            </a:r>
            <a:r>
              <a:rPr sz="776" spc="-25" dirty="0">
                <a:latin typeface="Montserrat" panose="00000500000000000000" pitchFamily="2" charset="-52"/>
                <a:cs typeface="Microsoft Sans Serif"/>
              </a:rPr>
              <a:t> </a:t>
            </a:r>
            <a:r>
              <a:rPr sz="776" spc="-35" dirty="0">
                <a:latin typeface="Montserrat" panose="00000500000000000000" pitchFamily="2" charset="-52"/>
                <a:cs typeface="Microsoft Sans Serif"/>
              </a:rPr>
              <a:t>Саха</a:t>
            </a:r>
            <a:r>
              <a:rPr sz="776" spc="-25" dirty="0">
                <a:latin typeface="Montserrat" panose="00000500000000000000" pitchFamily="2" charset="-52"/>
                <a:cs typeface="Microsoft Sans Serif"/>
              </a:rPr>
              <a:t> </a:t>
            </a:r>
            <a:r>
              <a:rPr sz="776" spc="-28" dirty="0">
                <a:latin typeface="Montserrat" panose="00000500000000000000" pitchFamily="2" charset="-52"/>
                <a:cs typeface="Microsoft Sans Serif"/>
              </a:rPr>
              <a:t>(Якутия):  </a:t>
            </a:r>
            <a:r>
              <a:rPr sz="776" spc="7" dirty="0">
                <a:latin typeface="Montserrat" panose="00000500000000000000" pitchFamily="2" charset="-52"/>
                <a:cs typeface="Microsoft Sans Serif"/>
              </a:rPr>
              <a:t>https://14.fsin.gov.ru/proizvodstvo/predlozheniyaproizvodstv/index.php</a:t>
            </a:r>
            <a:endParaRPr sz="776" dirty="0">
              <a:latin typeface="Montserrat" panose="00000500000000000000" pitchFamily="2" charset="-52"/>
              <a:cs typeface="Microsoft Sans Serif"/>
            </a:endParaRPr>
          </a:p>
        </p:txBody>
      </p:sp>
      <p:pic>
        <p:nvPicPr>
          <p:cNvPr id="22" name="object 6">
            <a:extLst>
              <a:ext uri="{FF2B5EF4-FFF2-40B4-BE49-F238E27FC236}">
                <a16:creationId xmlns:a16="http://schemas.microsoft.com/office/drawing/2014/main" xmlns="" id="{A50C46F3-D6AC-43E2-958C-D9DF460792B3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67506" y="1889078"/>
            <a:ext cx="107001" cy="93690"/>
          </a:xfrm>
          <a:prstGeom prst="rect">
            <a:avLst/>
          </a:prstGeom>
        </p:spPr>
      </p:pic>
      <p:pic>
        <p:nvPicPr>
          <p:cNvPr id="24" name="object 7">
            <a:extLst>
              <a:ext uri="{FF2B5EF4-FFF2-40B4-BE49-F238E27FC236}">
                <a16:creationId xmlns:a16="http://schemas.microsoft.com/office/drawing/2014/main" xmlns="" id="{57D564EF-B328-48A5-A463-8EC5E870D5C9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67506" y="3198016"/>
            <a:ext cx="107001" cy="93686"/>
          </a:xfrm>
          <a:prstGeom prst="rect">
            <a:avLst/>
          </a:prstGeom>
        </p:spPr>
      </p:pic>
      <p:pic>
        <p:nvPicPr>
          <p:cNvPr id="26" name="object 8">
            <a:extLst>
              <a:ext uri="{FF2B5EF4-FFF2-40B4-BE49-F238E27FC236}">
                <a16:creationId xmlns:a16="http://schemas.microsoft.com/office/drawing/2014/main" xmlns="" id="{BD2CBBBF-F4DB-4EF4-92D6-A0CE1B241CD0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867506" y="2586931"/>
            <a:ext cx="107001" cy="93685"/>
          </a:xfrm>
          <a:prstGeom prst="rect">
            <a:avLst/>
          </a:prstGeom>
        </p:spPr>
      </p:pic>
      <p:pic>
        <p:nvPicPr>
          <p:cNvPr id="27" name="object 9">
            <a:extLst>
              <a:ext uri="{FF2B5EF4-FFF2-40B4-BE49-F238E27FC236}">
                <a16:creationId xmlns:a16="http://schemas.microsoft.com/office/drawing/2014/main" xmlns="" id="{1C3FFCAE-4879-4EEC-BFAB-35F6C69AFDCA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67506" y="3747847"/>
            <a:ext cx="107001" cy="93690"/>
          </a:xfrm>
          <a:prstGeom prst="rect">
            <a:avLst/>
          </a:prstGeom>
        </p:spPr>
      </p:pic>
      <p:pic>
        <p:nvPicPr>
          <p:cNvPr id="28" name="object 10">
            <a:extLst>
              <a:ext uri="{FF2B5EF4-FFF2-40B4-BE49-F238E27FC236}">
                <a16:creationId xmlns:a16="http://schemas.microsoft.com/office/drawing/2014/main" xmlns="" id="{1C96187F-0199-4E47-8803-596BB078033B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867506" y="4311552"/>
            <a:ext cx="107001" cy="93687"/>
          </a:xfrm>
          <a:prstGeom prst="rect">
            <a:avLst/>
          </a:prstGeom>
        </p:spPr>
      </p:pic>
      <p:pic>
        <p:nvPicPr>
          <p:cNvPr id="31" name="object 10">
            <a:extLst>
              <a:ext uri="{FF2B5EF4-FFF2-40B4-BE49-F238E27FC236}">
                <a16:creationId xmlns:a16="http://schemas.microsoft.com/office/drawing/2014/main" xmlns="" id="{27040FB9-8248-455A-BEDA-D5F25650FC8F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867506" y="5038397"/>
            <a:ext cx="107001" cy="93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51669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5327649" cy="7559675"/>
            <a:chOff x="179999" y="328582"/>
            <a:chExt cx="7200265" cy="1003490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79999" y="328582"/>
              <a:ext cx="7200000" cy="10034841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179999" y="3458810"/>
              <a:ext cx="7200265" cy="5960110"/>
            </a:xfrm>
            <a:custGeom>
              <a:avLst/>
              <a:gdLst/>
              <a:ahLst/>
              <a:cxnLst/>
              <a:rect l="l" t="t" r="r" b="b"/>
              <a:pathLst>
                <a:path w="7200265" h="5960109">
                  <a:moveTo>
                    <a:pt x="7200000" y="0"/>
                  </a:moveTo>
                  <a:lnTo>
                    <a:pt x="0" y="0"/>
                  </a:lnTo>
                  <a:lnTo>
                    <a:pt x="0" y="5959548"/>
                  </a:lnTo>
                  <a:lnTo>
                    <a:pt x="7200000" y="5959548"/>
                  </a:lnTo>
                  <a:lnTo>
                    <a:pt x="72000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895"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258942" y="3879269"/>
              <a:ext cx="5058168" cy="1338915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85292" y="8445506"/>
              <a:ext cx="5189905" cy="535063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object 2">
            <a:extLst>
              <a:ext uri="{FF2B5EF4-FFF2-40B4-BE49-F238E27FC236}">
                <a16:creationId xmlns:a16="http://schemas.microsoft.com/office/drawing/2014/main" xmlns="" id="{DE55ECCD-EEF9-470B-8F0D-C20E087BB717}"/>
              </a:ext>
            </a:extLst>
          </p:cNvPr>
          <p:cNvSpPr/>
          <p:nvPr/>
        </p:nvSpPr>
        <p:spPr>
          <a:xfrm>
            <a:off x="-15929" y="6904794"/>
            <a:ext cx="5353366" cy="196481"/>
          </a:xfrm>
          <a:custGeom>
            <a:avLst/>
            <a:gdLst/>
            <a:ahLst/>
            <a:cxnLst/>
            <a:rect l="l" t="t" r="r" b="b"/>
            <a:pathLst>
              <a:path w="7200265" h="186054">
                <a:moveTo>
                  <a:pt x="7200000" y="0"/>
                </a:moveTo>
                <a:lnTo>
                  <a:pt x="0" y="0"/>
                </a:lnTo>
                <a:lnTo>
                  <a:pt x="0" y="185591"/>
                </a:lnTo>
                <a:lnTo>
                  <a:pt x="7200000" y="185591"/>
                </a:lnTo>
                <a:lnTo>
                  <a:pt x="7200000" y="0"/>
                </a:lnTo>
                <a:close/>
              </a:path>
            </a:pathLst>
          </a:custGeom>
          <a:gradFill>
            <a:gsLst>
              <a:gs pos="0">
                <a:schemeClr val="bg1">
                  <a:lumMod val="85000"/>
                </a:schemeClr>
              </a:gs>
              <a:gs pos="40000">
                <a:schemeClr val="bg1"/>
              </a:gs>
              <a:gs pos="100000">
                <a:schemeClr val="bg1">
                  <a:lumMod val="85000"/>
                </a:schemeClr>
              </a:gs>
            </a:gsLst>
            <a:path path="circle">
              <a:fillToRect l="50000" t="130000" r="50000" b="-30000"/>
            </a:path>
          </a:gradFill>
        </p:spPr>
        <p:txBody>
          <a:bodyPr wrap="square" lIns="0" tIns="0" rIns="0" bIns="0" rtlCol="0"/>
          <a:lstStyle/>
          <a:p>
            <a:endParaRPr lang="ru-RU" sz="895"/>
          </a:p>
        </p:txBody>
      </p:sp>
      <p:sp>
        <p:nvSpPr>
          <p:cNvPr id="2" name="object 2"/>
          <p:cNvSpPr/>
          <p:nvPr/>
        </p:nvSpPr>
        <p:spPr>
          <a:xfrm>
            <a:off x="-6143" y="7101275"/>
            <a:ext cx="5333793" cy="236026"/>
          </a:xfrm>
          <a:custGeom>
            <a:avLst/>
            <a:gdLst/>
            <a:ahLst/>
            <a:cxnLst/>
            <a:rect l="l" t="t" r="r" b="b"/>
            <a:pathLst>
              <a:path w="7200265" h="186054">
                <a:moveTo>
                  <a:pt x="7200000" y="0"/>
                </a:moveTo>
                <a:lnTo>
                  <a:pt x="0" y="0"/>
                </a:lnTo>
                <a:lnTo>
                  <a:pt x="0" y="185591"/>
                </a:lnTo>
                <a:lnTo>
                  <a:pt x="7200000" y="185591"/>
                </a:lnTo>
                <a:lnTo>
                  <a:pt x="7200000" y="0"/>
                </a:lnTo>
                <a:close/>
              </a:path>
            </a:pathLst>
          </a:custGeom>
          <a:gradFill flip="none" rotWithShape="1">
            <a:gsLst>
              <a:gs pos="0">
                <a:srgbClr val="013BBB"/>
              </a:gs>
              <a:gs pos="50000">
                <a:srgbClr val="0165B6"/>
              </a:gs>
              <a:gs pos="100000">
                <a:srgbClr val="012C89"/>
              </a:gs>
            </a:gsLst>
            <a:path path="circle">
              <a:fillToRect l="50000" t="130000" r="50000" b="-30000"/>
            </a:path>
            <a:tileRect/>
          </a:gradFill>
        </p:spPr>
        <p:txBody>
          <a:bodyPr wrap="square" lIns="0" tIns="0" rIns="0" bIns="0" rtlCol="0"/>
          <a:lstStyle/>
          <a:p>
            <a:endParaRPr lang="ru-RU" sz="895"/>
          </a:p>
        </p:txBody>
      </p:sp>
      <p:pic>
        <p:nvPicPr>
          <p:cNvPr id="7" name="object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-9993" y="-3017"/>
            <a:ext cx="5337643" cy="901662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454025" y="263458"/>
            <a:ext cx="3232350" cy="433834"/>
          </a:xfrm>
          <a:prstGeom prst="rect">
            <a:avLst/>
          </a:prstGeom>
        </p:spPr>
        <p:txBody>
          <a:bodyPr vert="horz" wrap="square" lIns="0" tIns="8506" rIns="0" bIns="0" rtlCol="0">
            <a:spAutoFit/>
          </a:bodyPr>
          <a:lstStyle/>
          <a:p>
            <a:pPr marR="3581">
              <a:spcBef>
                <a:spcPts val="67"/>
              </a:spcBef>
            </a:pPr>
            <a:r>
              <a:rPr sz="1300" b="1" dirty="0">
                <a:solidFill>
                  <a:srgbClr val="FFFFFF"/>
                </a:solidFill>
                <a:latin typeface="Montserrat ExtraLight" panose="00000300000000000000" pitchFamily="2" charset="-52"/>
                <a:cs typeface="Times New Roman"/>
              </a:rPr>
              <a:t>РУКОВОДСТВО</a:t>
            </a:r>
            <a:r>
              <a:rPr lang="ru-RU" sz="1300" b="1" dirty="0">
                <a:solidFill>
                  <a:srgbClr val="FFFFFF"/>
                </a:solidFill>
                <a:latin typeface="Montserrat ExtraLight" panose="00000300000000000000" pitchFamily="2" charset="-52"/>
                <a:cs typeface="Times New Roman"/>
              </a:rPr>
              <a:t> </a:t>
            </a:r>
            <a:r>
              <a:rPr sz="1300" b="1" dirty="0">
                <a:solidFill>
                  <a:srgbClr val="FFFFFF"/>
                </a:solidFill>
                <a:latin typeface="Montserrat ExtraLight" panose="00000300000000000000" pitchFamily="2" charset="-52"/>
                <a:cs typeface="Times New Roman"/>
              </a:rPr>
              <a:t>УФСИН РОССИИ</a:t>
            </a:r>
            <a:r>
              <a:rPr lang="ru-RU" sz="1300" b="1" dirty="0">
                <a:solidFill>
                  <a:srgbClr val="FFFFFF"/>
                </a:solidFill>
                <a:latin typeface="Montserrat ExtraLight" panose="00000300000000000000" pitchFamily="2" charset="-52"/>
                <a:cs typeface="Times New Roman"/>
              </a:rPr>
              <a:t> </a:t>
            </a:r>
          </a:p>
          <a:p>
            <a:pPr marR="3581">
              <a:spcBef>
                <a:spcPts val="67"/>
              </a:spcBef>
            </a:pPr>
            <a:r>
              <a:rPr sz="1300" b="1" dirty="0">
                <a:solidFill>
                  <a:srgbClr val="FFFFFF"/>
                </a:solidFill>
                <a:latin typeface="Montserrat ExtraLight" panose="00000300000000000000" pitchFamily="2" charset="-52"/>
                <a:cs typeface="Times New Roman"/>
              </a:rPr>
              <a:t>ПО РЕСПУБЛИКЕ САХА (ЯКУТИЯ)</a:t>
            </a:r>
            <a:endParaRPr sz="1300" dirty="0">
              <a:latin typeface="Montserrat ExtraLight" panose="00000300000000000000" pitchFamily="2" charset="-52"/>
              <a:cs typeface="Times New Roman"/>
            </a:endParaRPr>
          </a:p>
        </p:txBody>
      </p:sp>
      <p:grpSp>
        <p:nvGrpSpPr>
          <p:cNvPr id="9" name="object 9"/>
          <p:cNvGrpSpPr/>
          <p:nvPr/>
        </p:nvGrpSpPr>
        <p:grpSpPr>
          <a:xfrm flipH="1">
            <a:off x="3616087" y="-2578"/>
            <a:ext cx="1711564" cy="953157"/>
            <a:chOff x="179999" y="328582"/>
            <a:chExt cx="2427605" cy="1351915"/>
          </a:xfrm>
        </p:grpSpPr>
        <p:sp>
          <p:nvSpPr>
            <p:cNvPr id="10" name="object 10"/>
            <p:cNvSpPr/>
            <p:nvPr/>
          </p:nvSpPr>
          <p:spPr>
            <a:xfrm>
              <a:off x="179999" y="328582"/>
              <a:ext cx="2427605" cy="1351915"/>
            </a:xfrm>
            <a:custGeom>
              <a:avLst/>
              <a:gdLst/>
              <a:ahLst/>
              <a:cxnLst/>
              <a:rect l="l" t="t" r="r" b="b"/>
              <a:pathLst>
                <a:path w="2427605" h="1351914">
                  <a:moveTo>
                    <a:pt x="2427037" y="0"/>
                  </a:moveTo>
                  <a:lnTo>
                    <a:pt x="0" y="0"/>
                  </a:lnTo>
                  <a:lnTo>
                    <a:pt x="0" y="1351832"/>
                  </a:lnTo>
                  <a:lnTo>
                    <a:pt x="1081403" y="1351832"/>
                  </a:lnTo>
                  <a:lnTo>
                    <a:pt x="2427037" y="0"/>
                  </a:lnTo>
                  <a:close/>
                </a:path>
              </a:pathLst>
            </a:custGeom>
            <a:solidFill>
              <a:srgbClr val="BCBEC0"/>
            </a:solidFill>
          </p:spPr>
          <p:txBody>
            <a:bodyPr wrap="square" lIns="0" tIns="0" rIns="0" bIns="0" rtlCol="0"/>
            <a:lstStyle/>
            <a:p>
              <a:endParaRPr sz="895" dirty="0"/>
            </a:p>
          </p:txBody>
        </p:sp>
        <p:sp>
          <p:nvSpPr>
            <p:cNvPr id="11" name="object 11"/>
            <p:cNvSpPr/>
            <p:nvPr/>
          </p:nvSpPr>
          <p:spPr>
            <a:xfrm>
              <a:off x="179999" y="328582"/>
              <a:ext cx="2327910" cy="1278255"/>
            </a:xfrm>
            <a:custGeom>
              <a:avLst/>
              <a:gdLst/>
              <a:ahLst/>
              <a:cxnLst/>
              <a:rect l="l" t="t" r="r" b="b"/>
              <a:pathLst>
                <a:path w="2327910" h="1278255">
                  <a:moveTo>
                    <a:pt x="2327789" y="0"/>
                  </a:moveTo>
                  <a:lnTo>
                    <a:pt x="0" y="0"/>
                  </a:lnTo>
                  <a:lnTo>
                    <a:pt x="0" y="1278248"/>
                  </a:lnTo>
                  <a:lnTo>
                    <a:pt x="1052435" y="1278248"/>
                  </a:lnTo>
                  <a:lnTo>
                    <a:pt x="232778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895"/>
            </a:p>
          </p:txBody>
        </p:sp>
      </p:grpSp>
      <p:sp>
        <p:nvSpPr>
          <p:cNvPr id="16" name="object 2">
            <a:extLst>
              <a:ext uri="{FF2B5EF4-FFF2-40B4-BE49-F238E27FC236}">
                <a16:creationId xmlns:a16="http://schemas.microsoft.com/office/drawing/2014/main" xmlns="" id="{BBB9E1D5-A86E-49AC-BF5A-23F251BF0C7C}"/>
              </a:ext>
            </a:extLst>
          </p:cNvPr>
          <p:cNvSpPr/>
          <p:nvPr/>
        </p:nvSpPr>
        <p:spPr>
          <a:xfrm>
            <a:off x="-6143" y="7317821"/>
            <a:ext cx="5333793" cy="254554"/>
          </a:xfrm>
          <a:custGeom>
            <a:avLst/>
            <a:gdLst/>
            <a:ahLst/>
            <a:cxnLst/>
            <a:rect l="l" t="t" r="r" b="b"/>
            <a:pathLst>
              <a:path w="7200265" h="186054">
                <a:moveTo>
                  <a:pt x="7200000" y="0"/>
                </a:moveTo>
                <a:lnTo>
                  <a:pt x="0" y="0"/>
                </a:lnTo>
                <a:lnTo>
                  <a:pt x="0" y="185591"/>
                </a:lnTo>
                <a:lnTo>
                  <a:pt x="7200000" y="185591"/>
                </a:lnTo>
                <a:lnTo>
                  <a:pt x="7200000" y="0"/>
                </a:lnTo>
                <a:close/>
              </a:path>
            </a:pathLst>
          </a:custGeom>
          <a:gradFill>
            <a:gsLst>
              <a:gs pos="0">
                <a:srgbClr val="C00000"/>
              </a:gs>
              <a:gs pos="60000">
                <a:srgbClr val="FF1919"/>
              </a:gs>
              <a:gs pos="100000">
                <a:srgbClr val="C00000"/>
              </a:gs>
            </a:gsLst>
            <a:path path="circle">
              <a:fillToRect l="50000" t="130000" r="50000" b="-30000"/>
            </a:path>
          </a:gradFill>
        </p:spPr>
        <p:txBody>
          <a:bodyPr wrap="square" lIns="0" tIns="0" rIns="0" bIns="0" rtlCol="0"/>
          <a:lstStyle/>
          <a:p>
            <a:endParaRPr lang="ru-RU" sz="895"/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585257FC-8608-447D-9DD1-57603E1CA4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4524214" y="101102"/>
            <a:ext cx="643524" cy="693429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6130A13A-C192-45E0-9A9B-73DFB4EEE0D0}"/>
              </a:ext>
            </a:extLst>
          </p:cNvPr>
          <p:cNvSpPr txBox="1"/>
          <p:nvPr/>
        </p:nvSpPr>
        <p:spPr>
          <a:xfrm>
            <a:off x="454025" y="1045205"/>
            <a:ext cx="4648200" cy="58633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22299" algn="just">
              <a:spcAft>
                <a:spcPts val="423"/>
              </a:spcAft>
            </a:pPr>
            <a:r>
              <a:rPr lang="ru-RU" sz="916" dirty="0">
                <a:latin typeface="Montserrat" panose="00000500000000000000" pitchFamily="2" charset="-52"/>
              </a:rPr>
              <a:t>В состав УФСИН России по Республике Саха (Якутия) входят</a:t>
            </a:r>
            <a:br>
              <a:rPr lang="ru-RU" sz="916" dirty="0">
                <a:latin typeface="Montserrat" panose="00000500000000000000" pitchFamily="2" charset="-52"/>
              </a:rPr>
            </a:br>
            <a:r>
              <a:rPr lang="ru-RU" sz="916" dirty="0">
                <a:latin typeface="Montserrat SemiBold" panose="00000700000000000000" pitchFamily="2" charset="-52"/>
              </a:rPr>
              <a:t>4 центра трудовой адаптации осужденных</a:t>
            </a:r>
            <a:r>
              <a:rPr lang="ru-RU" sz="916" dirty="0">
                <a:latin typeface="Montserrat" panose="00000500000000000000" pitchFamily="2" charset="-52"/>
              </a:rPr>
              <a:t>, где производится продукция и оказываются услуги как для сторонних заказчиков,</a:t>
            </a:r>
            <a:br>
              <a:rPr lang="ru-RU" sz="916" dirty="0">
                <a:latin typeface="Montserrat" panose="00000500000000000000" pitchFamily="2" charset="-52"/>
              </a:rPr>
            </a:br>
            <a:r>
              <a:rPr lang="ru-RU" sz="916" dirty="0">
                <a:latin typeface="Montserrat" panose="00000500000000000000" pitchFamily="2" charset="-52"/>
              </a:rPr>
              <a:t>так</a:t>
            </a:r>
            <a:r>
              <a:rPr lang="en-US" sz="916" dirty="0">
                <a:latin typeface="Montserrat" panose="00000500000000000000" pitchFamily="2" charset="-52"/>
              </a:rPr>
              <a:t> </a:t>
            </a:r>
            <a:r>
              <a:rPr lang="ru-RU" sz="916" dirty="0">
                <a:latin typeface="Montserrat" panose="00000500000000000000" pitchFamily="2" charset="-52"/>
              </a:rPr>
              <a:t>и для внутрисистемных нужд УИС.</a:t>
            </a:r>
          </a:p>
          <a:p>
            <a:pPr indent="322299" algn="just">
              <a:spcAft>
                <a:spcPts val="423"/>
              </a:spcAft>
            </a:pPr>
            <a:r>
              <a:rPr lang="ru-RU" sz="916" dirty="0">
                <a:latin typeface="Montserrat" panose="00000500000000000000" pitchFamily="2" charset="-52"/>
              </a:rPr>
              <a:t>Привлечение осужденных к труду положительно влияет</a:t>
            </a:r>
            <a:r>
              <a:rPr lang="en-US" sz="916" dirty="0">
                <a:latin typeface="Montserrat" panose="00000500000000000000" pitchFamily="2" charset="-52"/>
              </a:rPr>
              <a:t/>
            </a:r>
            <a:br>
              <a:rPr lang="en-US" sz="916" dirty="0">
                <a:latin typeface="Montserrat" panose="00000500000000000000" pitchFamily="2" charset="-52"/>
              </a:rPr>
            </a:br>
            <a:r>
              <a:rPr lang="ru-RU" sz="916" dirty="0">
                <a:latin typeface="Montserrat" panose="00000500000000000000" pitchFamily="2" charset="-52"/>
              </a:rPr>
              <a:t>на морально-психологический климат среди спецконтингента, повышает их личные</a:t>
            </a:r>
            <a:r>
              <a:rPr lang="en-US" sz="916" dirty="0">
                <a:latin typeface="Montserrat" panose="00000500000000000000" pitchFamily="2" charset="-52"/>
              </a:rPr>
              <a:t> </a:t>
            </a:r>
            <a:r>
              <a:rPr lang="ru-RU" sz="916" dirty="0">
                <a:latin typeface="Montserrat" panose="00000500000000000000" pitchFamily="2" charset="-52"/>
              </a:rPr>
              <a:t>и профессиональные качества, является одним</a:t>
            </a:r>
            <a:r>
              <a:rPr lang="en-US" sz="916" dirty="0">
                <a:latin typeface="Montserrat" panose="00000500000000000000" pitchFamily="2" charset="-52"/>
              </a:rPr>
              <a:t/>
            </a:r>
            <a:br>
              <a:rPr lang="en-US" sz="916" dirty="0">
                <a:latin typeface="Montserrat" panose="00000500000000000000" pitchFamily="2" charset="-52"/>
              </a:rPr>
            </a:br>
            <a:r>
              <a:rPr lang="ru-RU" sz="916" dirty="0">
                <a:latin typeface="Montserrat" panose="00000500000000000000" pitchFamily="2" charset="-52"/>
              </a:rPr>
              <a:t>из важных факторов дальнейшей ресоциализации осужденных после отбытия наказания и их быстрой адаптации</a:t>
            </a:r>
            <a:r>
              <a:rPr lang="en-US" sz="916" dirty="0">
                <a:latin typeface="Montserrat" panose="00000500000000000000" pitchFamily="2" charset="-52"/>
              </a:rPr>
              <a:t> </a:t>
            </a:r>
            <a:r>
              <a:rPr lang="ru-RU" sz="916" dirty="0">
                <a:latin typeface="Montserrat" panose="00000500000000000000" pitchFamily="2" charset="-52"/>
              </a:rPr>
              <a:t>к жизни в обществе.</a:t>
            </a:r>
          </a:p>
          <a:p>
            <a:pPr indent="322299" algn="ctr"/>
            <a:r>
              <a:rPr lang="ru-RU" sz="916" dirty="0">
                <a:latin typeface="Montserrat SemiBold" panose="00000700000000000000" pitchFamily="2" charset="-52"/>
              </a:rPr>
              <a:t>Основные виды выпускаемой продукции</a:t>
            </a:r>
            <a:endParaRPr lang="en-US" sz="916" dirty="0">
              <a:latin typeface="Montserrat SemiBold" panose="00000700000000000000" pitchFamily="2" charset="-52"/>
            </a:endParaRPr>
          </a:p>
          <a:p>
            <a:pPr indent="322299" algn="ctr">
              <a:spcAft>
                <a:spcPts val="423"/>
              </a:spcAft>
            </a:pPr>
            <a:r>
              <a:rPr lang="ru-RU" sz="916" dirty="0">
                <a:latin typeface="Montserrat SemiBold" panose="00000700000000000000" pitchFamily="2" charset="-52"/>
              </a:rPr>
              <a:t>в исправительных учреждениях:</a:t>
            </a:r>
          </a:p>
          <a:p>
            <a:pPr marL="201436" indent="-201436" algn="just">
              <a:spcAft>
                <a:spcPts val="423"/>
              </a:spcAft>
              <a:buFont typeface="Arial" panose="020B0604020202020204" pitchFamily="34" charset="0"/>
              <a:buChar char="•"/>
            </a:pPr>
            <a:r>
              <a:rPr lang="ru-RU" sz="916" dirty="0">
                <a:latin typeface="Montserrat" panose="00000500000000000000" pitchFamily="2" charset="-52"/>
              </a:rPr>
              <a:t>﻿швейное производство (пошив специальной одежды, мягкого инвентаря, средств индивидуальной защиты)</a:t>
            </a:r>
            <a:r>
              <a:rPr lang="en-US" sz="916" dirty="0">
                <a:latin typeface="Montserrat" panose="00000500000000000000" pitchFamily="2" charset="-52"/>
              </a:rPr>
              <a:t>;</a:t>
            </a:r>
            <a:endParaRPr lang="ru-RU" sz="916" dirty="0">
              <a:latin typeface="Montserrat" panose="00000500000000000000" pitchFamily="2" charset="-52"/>
            </a:endParaRPr>
          </a:p>
          <a:p>
            <a:pPr marL="201436" indent="-201436" algn="just">
              <a:spcAft>
                <a:spcPts val="423"/>
              </a:spcAft>
              <a:buFont typeface="Arial" panose="020B0604020202020204" pitchFamily="34" charset="0"/>
              <a:buChar char="•"/>
            </a:pPr>
            <a:r>
              <a:rPr lang="ru-RU" sz="916" dirty="0">
                <a:latin typeface="Montserrat" panose="00000500000000000000" pitchFamily="2" charset="-52"/>
              </a:rPr>
              <a:t>﻿металлообработка (малые архитектурные формы, контейнеры</a:t>
            </a:r>
            <a:br>
              <a:rPr lang="ru-RU" sz="916" dirty="0">
                <a:latin typeface="Montserrat" panose="00000500000000000000" pitchFamily="2" charset="-52"/>
              </a:rPr>
            </a:br>
            <a:r>
              <a:rPr lang="ru-RU" sz="916" dirty="0">
                <a:latin typeface="Montserrat" panose="00000500000000000000" pitchFamily="2" charset="-52"/>
              </a:rPr>
              <a:t>для ТБ0, урны, металлические емкости, ограждения, каркасы для теплиц, каркасы для свай, скамейки, лавки, сетка рабица);</a:t>
            </a:r>
          </a:p>
          <a:p>
            <a:pPr marL="201436" indent="-201436" algn="just">
              <a:spcAft>
                <a:spcPts val="423"/>
              </a:spcAft>
              <a:buFont typeface="Arial" panose="020B0604020202020204" pitchFamily="34" charset="0"/>
              <a:buChar char="•"/>
            </a:pPr>
            <a:r>
              <a:rPr lang="ru-RU" sz="916" dirty="0">
                <a:latin typeface="Montserrat" panose="00000500000000000000" pitchFamily="2" charset="-52"/>
              </a:rPr>
              <a:t>﻿деревообработка (пиломатериал, срубы, поддоны, беседки деревянные, лотки деревянные и т.д.);</a:t>
            </a:r>
          </a:p>
          <a:p>
            <a:pPr marL="201436" indent="-201436" algn="just">
              <a:spcAft>
                <a:spcPts val="423"/>
              </a:spcAft>
              <a:buFont typeface="Arial" panose="020B0604020202020204" pitchFamily="34" charset="0"/>
              <a:buChar char="•"/>
            </a:pPr>
            <a:r>
              <a:rPr lang="ru-RU" sz="916" dirty="0">
                <a:latin typeface="Montserrat" panose="00000500000000000000" pitchFamily="2" charset="-52"/>
              </a:rPr>
              <a:t>﻿﻿мебельное производство (корпусная мебель)</a:t>
            </a:r>
            <a:r>
              <a:rPr lang="en-US" sz="916" dirty="0">
                <a:latin typeface="Montserrat" panose="00000500000000000000" pitchFamily="2" charset="-52"/>
              </a:rPr>
              <a:t>;</a:t>
            </a:r>
            <a:endParaRPr lang="ru-RU" sz="916" dirty="0">
              <a:latin typeface="Montserrat" panose="00000500000000000000" pitchFamily="2" charset="-52"/>
            </a:endParaRPr>
          </a:p>
          <a:p>
            <a:pPr marL="201436" indent="-201436" algn="just">
              <a:spcAft>
                <a:spcPts val="423"/>
              </a:spcAft>
              <a:buFont typeface="Arial" panose="020B0604020202020204" pitchFamily="34" charset="0"/>
              <a:buChar char="•"/>
            </a:pPr>
            <a:r>
              <a:rPr lang="ru-RU" sz="916" dirty="0">
                <a:latin typeface="Montserrat" panose="00000500000000000000" pitchFamily="2" charset="-52"/>
              </a:rPr>
              <a:t>﻿производство строительных бетонных материалов (камень бетонный стеновой, бетонные плиты, бордюрный камень, плитка тротуарная);</a:t>
            </a:r>
          </a:p>
          <a:p>
            <a:pPr marL="201436" indent="-201436" algn="just">
              <a:spcAft>
                <a:spcPts val="423"/>
              </a:spcAft>
              <a:buFont typeface="Arial" panose="020B0604020202020204" pitchFamily="34" charset="0"/>
              <a:buChar char="•"/>
            </a:pPr>
            <a:r>
              <a:rPr lang="ru-RU" sz="916" dirty="0">
                <a:latin typeface="Montserrat" panose="00000500000000000000" pitchFamily="2" charset="-52"/>
              </a:rPr>
              <a:t>﻿﻿предоставление услуг рабочей силы.</a:t>
            </a:r>
            <a:endParaRPr lang="ru-RU" sz="282" dirty="0">
              <a:latin typeface="Montserrat" panose="00000500000000000000" pitchFamily="2" charset="-52"/>
            </a:endParaRPr>
          </a:p>
          <a:p>
            <a:pPr indent="322299" algn="just"/>
            <a:r>
              <a:rPr lang="ru-RU" sz="916" dirty="0">
                <a:latin typeface="Montserrat" panose="00000500000000000000" pitchFamily="2" charset="-52"/>
              </a:rPr>
              <a:t>Подведомственные учреждения УФСИН России по Республике Саха (Якутия) тесно взаимодействуют с государственными</a:t>
            </a:r>
            <a:br>
              <a:rPr lang="ru-RU" sz="916" dirty="0">
                <a:latin typeface="Montserrat" panose="00000500000000000000" pitchFamily="2" charset="-52"/>
              </a:rPr>
            </a:br>
            <a:r>
              <a:rPr lang="ru-RU" sz="916" dirty="0">
                <a:latin typeface="Montserrat" panose="00000500000000000000" pitchFamily="2" charset="-52"/>
              </a:rPr>
              <a:t>и муниципальными организациями и учреждениями республики.</a:t>
            </a:r>
          </a:p>
          <a:p>
            <a:pPr indent="322299" algn="just"/>
            <a:r>
              <a:rPr lang="ru-RU" sz="916" dirty="0">
                <a:latin typeface="Montserrat SemiBold" panose="00000700000000000000" pitchFamily="2" charset="-52"/>
              </a:rPr>
              <a:t>Основными направлениями взаимодействия </a:t>
            </a:r>
            <a:r>
              <a:rPr lang="ru-RU" sz="916" dirty="0">
                <a:latin typeface="Montserrat" panose="00000500000000000000" pitchFamily="2" charset="-52"/>
              </a:rPr>
              <a:t>государственных</a:t>
            </a:r>
            <a:r>
              <a:rPr lang="en-US" sz="916" dirty="0">
                <a:latin typeface="Montserrat" panose="00000500000000000000" pitchFamily="2" charset="-52"/>
              </a:rPr>
              <a:t/>
            </a:r>
            <a:br>
              <a:rPr lang="en-US" sz="916" dirty="0">
                <a:latin typeface="Montserrat" panose="00000500000000000000" pitchFamily="2" charset="-52"/>
              </a:rPr>
            </a:br>
            <a:r>
              <a:rPr lang="ru-RU" sz="916" dirty="0">
                <a:latin typeface="Montserrat" panose="00000500000000000000" pitchFamily="2" charset="-52"/>
              </a:rPr>
              <a:t>и муниципальных учреждений с подведомственными учреждениями являются:</a:t>
            </a:r>
            <a:endParaRPr lang="en-US" sz="916" dirty="0">
              <a:latin typeface="Montserrat" panose="00000500000000000000" pitchFamily="2" charset="-52"/>
            </a:endParaRPr>
          </a:p>
          <a:p>
            <a:pPr marL="201436" indent="-201436" algn="just">
              <a:buFont typeface="Arial" panose="020B0604020202020204" pitchFamily="34" charset="0"/>
              <a:buChar char="•"/>
            </a:pPr>
            <a:r>
              <a:rPr lang="ru-RU" sz="916" dirty="0">
                <a:latin typeface="Montserrat SemiBold" panose="00000700000000000000" pitchFamily="2" charset="-52"/>
              </a:rPr>
              <a:t>швейное производство</a:t>
            </a:r>
            <a:r>
              <a:rPr lang="ru-RU" sz="916" dirty="0">
                <a:latin typeface="Montserrat" panose="00000500000000000000" pitchFamily="2" charset="-52"/>
              </a:rPr>
              <a:t> – поставка мягкого инвентаря, постельных принадлежностей, спецодежды (основные заказчики – учреждения УИС, здравоохранения и социальной сферы)</a:t>
            </a:r>
            <a:r>
              <a:rPr lang="en-US" sz="916" dirty="0">
                <a:latin typeface="Montserrat" panose="00000500000000000000" pitchFamily="2" charset="-52"/>
              </a:rPr>
              <a:t>;</a:t>
            </a:r>
            <a:endParaRPr lang="ru-RU" sz="916" dirty="0">
              <a:latin typeface="Montserrat" panose="00000500000000000000" pitchFamily="2" charset="-52"/>
            </a:endParaRPr>
          </a:p>
          <a:p>
            <a:pPr marL="201436" indent="-201436" algn="just">
              <a:buFont typeface="Arial" panose="020B0604020202020204" pitchFamily="34" charset="0"/>
              <a:buChar char="•"/>
            </a:pPr>
            <a:r>
              <a:rPr lang="ru-RU" sz="916" dirty="0">
                <a:latin typeface="Montserrat SemiBold" panose="00000700000000000000" pitchFamily="2" charset="-52"/>
              </a:rPr>
              <a:t>металлообработка</a:t>
            </a:r>
            <a:r>
              <a:rPr lang="ru-RU" sz="916" dirty="0">
                <a:latin typeface="Montserrat" panose="00000500000000000000" pitchFamily="2" charset="-52"/>
              </a:rPr>
              <a:t> – поставка контейнеров для ТБ0, парковой мебели, малых архитектурных форм (основные заказчики – учреждения ЖКХ администрации муниципальных образований)</a:t>
            </a:r>
            <a:r>
              <a:rPr lang="en-US" sz="916" dirty="0">
                <a:latin typeface="Montserrat" panose="00000500000000000000" pitchFamily="2" charset="-52"/>
              </a:rPr>
              <a:t>;</a:t>
            </a:r>
            <a:endParaRPr lang="ru-RU" sz="916" dirty="0">
              <a:latin typeface="Montserrat" panose="00000500000000000000" pitchFamily="2" charset="-52"/>
            </a:endParaRPr>
          </a:p>
          <a:p>
            <a:pPr marL="201436" indent="-201436" algn="just">
              <a:buFont typeface="Arial" panose="020B0604020202020204" pitchFamily="34" charset="0"/>
              <a:buChar char="•"/>
            </a:pPr>
            <a:r>
              <a:rPr lang="ru-RU" sz="916" dirty="0">
                <a:latin typeface="Montserrat SemiBold" panose="00000700000000000000" pitchFamily="2" charset="-52"/>
              </a:rPr>
              <a:t>деревообработка</a:t>
            </a:r>
            <a:r>
              <a:rPr lang="ru-RU" sz="916" dirty="0">
                <a:latin typeface="Montserrat" panose="00000500000000000000" pitchFamily="2" charset="-52"/>
              </a:rPr>
              <a:t> – поставка мебели (основные заказчики – учреждения УИС, социальной сферы).</a:t>
            </a:r>
            <a:endParaRPr lang="ru-RU" sz="916" i="1" dirty="0">
              <a:latin typeface="Montserrat" panose="00000500000000000000" pitchFamily="2" charset="-52"/>
            </a:endParaRPr>
          </a:p>
        </p:txBody>
      </p:sp>
      <p:grpSp>
        <p:nvGrpSpPr>
          <p:cNvPr id="21" name="object 9">
            <a:extLst>
              <a:ext uri="{FF2B5EF4-FFF2-40B4-BE49-F238E27FC236}">
                <a16:creationId xmlns:a16="http://schemas.microsoft.com/office/drawing/2014/main" xmlns="" id="{3DBA8D8C-D0B2-43A0-B030-EBAF2C333C3D}"/>
              </a:ext>
            </a:extLst>
          </p:cNvPr>
          <p:cNvGrpSpPr/>
          <p:nvPr/>
        </p:nvGrpSpPr>
        <p:grpSpPr>
          <a:xfrm flipH="1" flipV="1">
            <a:off x="4060657" y="6860723"/>
            <a:ext cx="1717500" cy="953156"/>
            <a:chOff x="179999" y="328582"/>
            <a:chExt cx="2427605" cy="1351915"/>
          </a:xfrm>
        </p:grpSpPr>
        <p:sp>
          <p:nvSpPr>
            <p:cNvPr id="23" name="object 10">
              <a:extLst>
                <a:ext uri="{FF2B5EF4-FFF2-40B4-BE49-F238E27FC236}">
                  <a16:creationId xmlns:a16="http://schemas.microsoft.com/office/drawing/2014/main" xmlns="" id="{A5050AE5-EA7E-45A2-9A21-53D0B1D2D38B}"/>
                </a:ext>
              </a:extLst>
            </p:cNvPr>
            <p:cNvSpPr/>
            <p:nvPr/>
          </p:nvSpPr>
          <p:spPr>
            <a:xfrm>
              <a:off x="179999" y="328582"/>
              <a:ext cx="2427605" cy="1351915"/>
            </a:xfrm>
            <a:custGeom>
              <a:avLst/>
              <a:gdLst/>
              <a:ahLst/>
              <a:cxnLst/>
              <a:rect l="l" t="t" r="r" b="b"/>
              <a:pathLst>
                <a:path w="2427605" h="1351914">
                  <a:moveTo>
                    <a:pt x="2427037" y="0"/>
                  </a:moveTo>
                  <a:lnTo>
                    <a:pt x="0" y="0"/>
                  </a:lnTo>
                  <a:lnTo>
                    <a:pt x="0" y="1351832"/>
                  </a:lnTo>
                  <a:lnTo>
                    <a:pt x="1081403" y="1351832"/>
                  </a:lnTo>
                  <a:lnTo>
                    <a:pt x="2427037" y="0"/>
                  </a:lnTo>
                  <a:close/>
                </a:path>
              </a:pathLst>
            </a:custGeom>
            <a:solidFill>
              <a:srgbClr val="BCBEC0"/>
            </a:solidFill>
          </p:spPr>
          <p:txBody>
            <a:bodyPr wrap="square" lIns="0" tIns="0" rIns="0" bIns="0" rtlCol="0"/>
            <a:lstStyle/>
            <a:p>
              <a:endParaRPr sz="895" dirty="0"/>
            </a:p>
          </p:txBody>
        </p:sp>
        <p:sp>
          <p:nvSpPr>
            <p:cNvPr id="25" name="object 11">
              <a:extLst>
                <a:ext uri="{FF2B5EF4-FFF2-40B4-BE49-F238E27FC236}">
                  <a16:creationId xmlns:a16="http://schemas.microsoft.com/office/drawing/2014/main" xmlns="" id="{43D60365-723B-4D78-A594-F4BC8C88E7F9}"/>
                </a:ext>
              </a:extLst>
            </p:cNvPr>
            <p:cNvSpPr/>
            <p:nvPr/>
          </p:nvSpPr>
          <p:spPr>
            <a:xfrm>
              <a:off x="179999" y="328582"/>
              <a:ext cx="2327910" cy="1278255"/>
            </a:xfrm>
            <a:custGeom>
              <a:avLst/>
              <a:gdLst/>
              <a:ahLst/>
              <a:cxnLst/>
              <a:rect l="l" t="t" r="r" b="b"/>
              <a:pathLst>
                <a:path w="2327910" h="1278255">
                  <a:moveTo>
                    <a:pt x="2327789" y="0"/>
                  </a:moveTo>
                  <a:lnTo>
                    <a:pt x="0" y="0"/>
                  </a:lnTo>
                  <a:lnTo>
                    <a:pt x="0" y="1278248"/>
                  </a:lnTo>
                  <a:lnTo>
                    <a:pt x="1052435" y="1278248"/>
                  </a:lnTo>
                  <a:lnTo>
                    <a:pt x="232778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895"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4854075" y="7237806"/>
            <a:ext cx="311596" cy="160039"/>
          </a:xfrm>
          <a:prstGeom prst="rect">
            <a:avLst/>
          </a:prstGeom>
        </p:spPr>
        <p:txBody>
          <a:bodyPr vert="horz" wrap="square" lIns="0" tIns="8059" rIns="0" bIns="0" rtlCol="0">
            <a:spAutoFit/>
          </a:bodyPr>
          <a:lstStyle/>
          <a:p>
            <a:pPr algn="ctr">
              <a:spcBef>
                <a:spcPts val="63"/>
              </a:spcBef>
            </a:pPr>
            <a:r>
              <a:rPr lang="ru-RU" sz="987" spc="-11" dirty="0">
                <a:solidFill>
                  <a:srgbClr val="231F20"/>
                </a:solidFill>
                <a:latin typeface="Montserrat ExtraBold" panose="00000900000000000000" pitchFamily="2" charset="-52"/>
                <a:cs typeface="Franklin Gothic Medium"/>
              </a:rPr>
              <a:t>3</a:t>
            </a:r>
            <a:endParaRPr sz="987" dirty="0">
              <a:latin typeface="Montserrat ExtraBold" panose="00000900000000000000" pitchFamily="2" charset="-52"/>
              <a:cs typeface="Franklin Gothic Medium"/>
            </a:endParaRPr>
          </a:p>
        </p:txBody>
      </p:sp>
    </p:spTree>
    <p:extLst>
      <p:ext uri="{BB962C8B-B14F-4D97-AF65-F5344CB8AC3E}">
        <p14:creationId xmlns:p14="http://schemas.microsoft.com/office/powerpoint/2010/main" val="10334880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object 2">
            <a:extLst>
              <a:ext uri="{FF2B5EF4-FFF2-40B4-BE49-F238E27FC236}">
                <a16:creationId xmlns:a16="http://schemas.microsoft.com/office/drawing/2014/main" xmlns="" id="{DE55ECCD-EEF9-470B-8F0D-C20E087BB717}"/>
              </a:ext>
            </a:extLst>
          </p:cNvPr>
          <p:cNvSpPr/>
          <p:nvPr/>
        </p:nvSpPr>
        <p:spPr>
          <a:xfrm>
            <a:off x="-15929" y="6904794"/>
            <a:ext cx="5353366" cy="196481"/>
          </a:xfrm>
          <a:custGeom>
            <a:avLst/>
            <a:gdLst/>
            <a:ahLst/>
            <a:cxnLst/>
            <a:rect l="l" t="t" r="r" b="b"/>
            <a:pathLst>
              <a:path w="7200265" h="186054">
                <a:moveTo>
                  <a:pt x="7200000" y="0"/>
                </a:moveTo>
                <a:lnTo>
                  <a:pt x="0" y="0"/>
                </a:lnTo>
                <a:lnTo>
                  <a:pt x="0" y="185591"/>
                </a:lnTo>
                <a:lnTo>
                  <a:pt x="7200000" y="185591"/>
                </a:lnTo>
                <a:lnTo>
                  <a:pt x="7200000" y="0"/>
                </a:lnTo>
                <a:close/>
              </a:path>
            </a:pathLst>
          </a:custGeom>
          <a:gradFill>
            <a:gsLst>
              <a:gs pos="0">
                <a:schemeClr val="bg1">
                  <a:lumMod val="85000"/>
                </a:schemeClr>
              </a:gs>
              <a:gs pos="40000">
                <a:schemeClr val="bg1"/>
              </a:gs>
              <a:gs pos="100000">
                <a:schemeClr val="bg1">
                  <a:lumMod val="85000"/>
                </a:schemeClr>
              </a:gs>
            </a:gsLst>
            <a:path path="circle">
              <a:fillToRect l="50000" t="130000" r="50000" b="-30000"/>
            </a:path>
          </a:gradFill>
        </p:spPr>
        <p:txBody>
          <a:bodyPr wrap="square" lIns="0" tIns="0" rIns="0" bIns="0" rtlCol="0"/>
          <a:lstStyle/>
          <a:p>
            <a:endParaRPr lang="ru-RU" sz="895"/>
          </a:p>
        </p:txBody>
      </p:sp>
      <p:sp>
        <p:nvSpPr>
          <p:cNvPr id="2" name="object 2"/>
          <p:cNvSpPr/>
          <p:nvPr/>
        </p:nvSpPr>
        <p:spPr>
          <a:xfrm>
            <a:off x="-6143" y="7101275"/>
            <a:ext cx="5333793" cy="236026"/>
          </a:xfrm>
          <a:custGeom>
            <a:avLst/>
            <a:gdLst/>
            <a:ahLst/>
            <a:cxnLst/>
            <a:rect l="l" t="t" r="r" b="b"/>
            <a:pathLst>
              <a:path w="7200265" h="186054">
                <a:moveTo>
                  <a:pt x="7200000" y="0"/>
                </a:moveTo>
                <a:lnTo>
                  <a:pt x="0" y="0"/>
                </a:lnTo>
                <a:lnTo>
                  <a:pt x="0" y="185591"/>
                </a:lnTo>
                <a:lnTo>
                  <a:pt x="7200000" y="185591"/>
                </a:lnTo>
                <a:lnTo>
                  <a:pt x="7200000" y="0"/>
                </a:lnTo>
                <a:close/>
              </a:path>
            </a:pathLst>
          </a:custGeom>
          <a:gradFill flip="none" rotWithShape="1">
            <a:gsLst>
              <a:gs pos="0">
                <a:srgbClr val="013BBB"/>
              </a:gs>
              <a:gs pos="50000">
                <a:srgbClr val="0165B6"/>
              </a:gs>
              <a:gs pos="100000">
                <a:srgbClr val="012C89"/>
              </a:gs>
            </a:gsLst>
            <a:path path="circle">
              <a:fillToRect l="50000" t="130000" r="50000" b="-30000"/>
            </a:path>
            <a:tileRect/>
          </a:gradFill>
        </p:spPr>
        <p:txBody>
          <a:bodyPr wrap="square" lIns="0" tIns="0" rIns="0" bIns="0" rtlCol="0"/>
          <a:lstStyle/>
          <a:p>
            <a:endParaRPr lang="ru-RU" sz="895"/>
          </a:p>
        </p:txBody>
      </p:sp>
      <p:pic>
        <p:nvPicPr>
          <p:cNvPr id="7" name="object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-9993" y="-3017"/>
            <a:ext cx="5337643" cy="901662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1631282" y="231951"/>
            <a:ext cx="3242343" cy="433834"/>
          </a:xfrm>
          <a:prstGeom prst="rect">
            <a:avLst/>
          </a:prstGeom>
        </p:spPr>
        <p:txBody>
          <a:bodyPr vert="horz" wrap="square" lIns="0" tIns="8506" rIns="0" bIns="0" rtlCol="0">
            <a:spAutoFit/>
          </a:bodyPr>
          <a:lstStyle/>
          <a:p>
            <a:pPr marR="3581" algn="r">
              <a:spcBef>
                <a:spcPts val="67"/>
              </a:spcBef>
            </a:pPr>
            <a:r>
              <a:rPr sz="1340" b="1" dirty="0">
                <a:solidFill>
                  <a:srgbClr val="FFFFFF"/>
                </a:solidFill>
                <a:latin typeface="Montserrat ExtraLight" panose="00000300000000000000" pitchFamily="2" charset="-52"/>
                <a:cs typeface="Times New Roman"/>
              </a:rPr>
              <a:t>РУКОВОДСТВО</a:t>
            </a:r>
            <a:r>
              <a:rPr lang="ru-RU" sz="1340" b="1" dirty="0">
                <a:solidFill>
                  <a:srgbClr val="FFFFFF"/>
                </a:solidFill>
                <a:latin typeface="Montserrat ExtraLight" panose="00000300000000000000" pitchFamily="2" charset="-52"/>
                <a:cs typeface="Times New Roman"/>
              </a:rPr>
              <a:t> </a:t>
            </a:r>
            <a:r>
              <a:rPr sz="1340" b="1" dirty="0">
                <a:solidFill>
                  <a:srgbClr val="FFFFFF"/>
                </a:solidFill>
                <a:latin typeface="Montserrat ExtraLight" panose="00000300000000000000" pitchFamily="2" charset="-52"/>
                <a:cs typeface="Times New Roman"/>
              </a:rPr>
              <a:t>УФСИН РОССИИ</a:t>
            </a:r>
            <a:r>
              <a:rPr lang="ru-RU" sz="1340" b="1" dirty="0">
                <a:solidFill>
                  <a:srgbClr val="FFFFFF"/>
                </a:solidFill>
                <a:latin typeface="Montserrat ExtraLight" panose="00000300000000000000" pitchFamily="2" charset="-52"/>
                <a:cs typeface="Times New Roman"/>
              </a:rPr>
              <a:t> </a:t>
            </a:r>
          </a:p>
          <a:p>
            <a:pPr marR="3581" algn="r">
              <a:spcBef>
                <a:spcPts val="67"/>
              </a:spcBef>
            </a:pPr>
            <a:r>
              <a:rPr sz="1340" b="1" dirty="0">
                <a:solidFill>
                  <a:srgbClr val="FFFFFF"/>
                </a:solidFill>
                <a:latin typeface="Montserrat ExtraLight" panose="00000300000000000000" pitchFamily="2" charset="-52"/>
                <a:cs typeface="Times New Roman"/>
              </a:rPr>
              <a:t>ПО РЕСПУБЛИКЕ САХА (ЯКУТИЯ)</a:t>
            </a:r>
            <a:endParaRPr sz="1340" dirty="0">
              <a:latin typeface="Montserrat ExtraLight" panose="00000300000000000000" pitchFamily="2" charset="-52"/>
              <a:cs typeface="Times New Roman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-9993" y="-2578"/>
            <a:ext cx="1711564" cy="953157"/>
            <a:chOff x="179999" y="328582"/>
            <a:chExt cx="2427605" cy="1351915"/>
          </a:xfrm>
        </p:grpSpPr>
        <p:sp>
          <p:nvSpPr>
            <p:cNvPr id="10" name="object 10"/>
            <p:cNvSpPr/>
            <p:nvPr/>
          </p:nvSpPr>
          <p:spPr>
            <a:xfrm>
              <a:off x="179999" y="328582"/>
              <a:ext cx="2427605" cy="1351915"/>
            </a:xfrm>
            <a:custGeom>
              <a:avLst/>
              <a:gdLst/>
              <a:ahLst/>
              <a:cxnLst/>
              <a:rect l="l" t="t" r="r" b="b"/>
              <a:pathLst>
                <a:path w="2427605" h="1351914">
                  <a:moveTo>
                    <a:pt x="2427037" y="0"/>
                  </a:moveTo>
                  <a:lnTo>
                    <a:pt x="0" y="0"/>
                  </a:lnTo>
                  <a:lnTo>
                    <a:pt x="0" y="1351832"/>
                  </a:lnTo>
                  <a:lnTo>
                    <a:pt x="1081403" y="1351832"/>
                  </a:lnTo>
                  <a:lnTo>
                    <a:pt x="2427037" y="0"/>
                  </a:lnTo>
                  <a:close/>
                </a:path>
              </a:pathLst>
            </a:custGeom>
            <a:solidFill>
              <a:srgbClr val="BCBEC0"/>
            </a:solidFill>
          </p:spPr>
          <p:txBody>
            <a:bodyPr wrap="square" lIns="0" tIns="0" rIns="0" bIns="0" rtlCol="0"/>
            <a:lstStyle/>
            <a:p>
              <a:endParaRPr sz="895" dirty="0"/>
            </a:p>
          </p:txBody>
        </p:sp>
        <p:sp>
          <p:nvSpPr>
            <p:cNvPr id="11" name="object 11"/>
            <p:cNvSpPr/>
            <p:nvPr/>
          </p:nvSpPr>
          <p:spPr>
            <a:xfrm>
              <a:off x="179999" y="328582"/>
              <a:ext cx="2327910" cy="1278255"/>
            </a:xfrm>
            <a:custGeom>
              <a:avLst/>
              <a:gdLst/>
              <a:ahLst/>
              <a:cxnLst/>
              <a:rect l="l" t="t" r="r" b="b"/>
              <a:pathLst>
                <a:path w="2327910" h="1278255">
                  <a:moveTo>
                    <a:pt x="2327789" y="0"/>
                  </a:moveTo>
                  <a:lnTo>
                    <a:pt x="0" y="0"/>
                  </a:lnTo>
                  <a:lnTo>
                    <a:pt x="0" y="1278248"/>
                  </a:lnTo>
                  <a:lnTo>
                    <a:pt x="1052435" y="1278248"/>
                  </a:lnTo>
                  <a:lnTo>
                    <a:pt x="232778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895"/>
            </a:p>
          </p:txBody>
        </p:sp>
      </p:grpSp>
      <p:sp>
        <p:nvSpPr>
          <p:cNvPr id="16" name="object 2">
            <a:extLst>
              <a:ext uri="{FF2B5EF4-FFF2-40B4-BE49-F238E27FC236}">
                <a16:creationId xmlns:a16="http://schemas.microsoft.com/office/drawing/2014/main" xmlns="" id="{BBB9E1D5-A86E-49AC-BF5A-23F251BF0C7C}"/>
              </a:ext>
            </a:extLst>
          </p:cNvPr>
          <p:cNvSpPr/>
          <p:nvPr/>
        </p:nvSpPr>
        <p:spPr>
          <a:xfrm>
            <a:off x="-6143" y="7317821"/>
            <a:ext cx="5333793" cy="241854"/>
          </a:xfrm>
          <a:custGeom>
            <a:avLst/>
            <a:gdLst/>
            <a:ahLst/>
            <a:cxnLst/>
            <a:rect l="l" t="t" r="r" b="b"/>
            <a:pathLst>
              <a:path w="7200265" h="186054">
                <a:moveTo>
                  <a:pt x="7200000" y="0"/>
                </a:moveTo>
                <a:lnTo>
                  <a:pt x="0" y="0"/>
                </a:lnTo>
                <a:lnTo>
                  <a:pt x="0" y="185591"/>
                </a:lnTo>
                <a:lnTo>
                  <a:pt x="7200000" y="185591"/>
                </a:lnTo>
                <a:lnTo>
                  <a:pt x="7200000" y="0"/>
                </a:lnTo>
                <a:close/>
              </a:path>
            </a:pathLst>
          </a:custGeom>
          <a:gradFill>
            <a:gsLst>
              <a:gs pos="0">
                <a:srgbClr val="C00000"/>
              </a:gs>
              <a:gs pos="60000">
                <a:srgbClr val="FF1919"/>
              </a:gs>
              <a:gs pos="100000">
                <a:srgbClr val="C00000"/>
              </a:gs>
            </a:gsLst>
            <a:path path="circle">
              <a:fillToRect l="50000" t="130000" r="50000" b="-30000"/>
            </a:path>
          </a:gradFill>
        </p:spPr>
        <p:txBody>
          <a:bodyPr wrap="square" lIns="0" tIns="0" rIns="0" bIns="0" rtlCol="0"/>
          <a:lstStyle/>
          <a:p>
            <a:endParaRPr lang="ru-RU" sz="895"/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585257FC-8608-447D-9DD1-57603E1CA4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296" y="58573"/>
            <a:ext cx="643524" cy="693429"/>
          </a:xfrm>
          <a:prstGeom prst="rect">
            <a:avLst/>
          </a:prstGeom>
        </p:spPr>
      </p:pic>
      <p:grpSp>
        <p:nvGrpSpPr>
          <p:cNvPr id="21" name="object 9">
            <a:extLst>
              <a:ext uri="{FF2B5EF4-FFF2-40B4-BE49-F238E27FC236}">
                <a16:creationId xmlns:a16="http://schemas.microsoft.com/office/drawing/2014/main" xmlns="" id="{3DBA8D8C-D0B2-43A0-B030-EBAF2C333C3D}"/>
              </a:ext>
            </a:extLst>
          </p:cNvPr>
          <p:cNvGrpSpPr/>
          <p:nvPr/>
        </p:nvGrpSpPr>
        <p:grpSpPr>
          <a:xfrm flipV="1">
            <a:off x="-433721" y="6860723"/>
            <a:ext cx="1717500" cy="953156"/>
            <a:chOff x="179999" y="328582"/>
            <a:chExt cx="2427605" cy="1351915"/>
          </a:xfrm>
        </p:grpSpPr>
        <p:sp>
          <p:nvSpPr>
            <p:cNvPr id="23" name="object 10">
              <a:extLst>
                <a:ext uri="{FF2B5EF4-FFF2-40B4-BE49-F238E27FC236}">
                  <a16:creationId xmlns:a16="http://schemas.microsoft.com/office/drawing/2014/main" xmlns="" id="{A5050AE5-EA7E-45A2-9A21-53D0B1D2D38B}"/>
                </a:ext>
              </a:extLst>
            </p:cNvPr>
            <p:cNvSpPr/>
            <p:nvPr/>
          </p:nvSpPr>
          <p:spPr>
            <a:xfrm>
              <a:off x="179999" y="328582"/>
              <a:ext cx="2427605" cy="1351915"/>
            </a:xfrm>
            <a:custGeom>
              <a:avLst/>
              <a:gdLst/>
              <a:ahLst/>
              <a:cxnLst/>
              <a:rect l="l" t="t" r="r" b="b"/>
              <a:pathLst>
                <a:path w="2427605" h="1351914">
                  <a:moveTo>
                    <a:pt x="2427037" y="0"/>
                  </a:moveTo>
                  <a:lnTo>
                    <a:pt x="0" y="0"/>
                  </a:lnTo>
                  <a:lnTo>
                    <a:pt x="0" y="1351832"/>
                  </a:lnTo>
                  <a:lnTo>
                    <a:pt x="1081403" y="1351832"/>
                  </a:lnTo>
                  <a:lnTo>
                    <a:pt x="2427037" y="0"/>
                  </a:lnTo>
                  <a:close/>
                </a:path>
              </a:pathLst>
            </a:custGeom>
            <a:solidFill>
              <a:srgbClr val="BCBEC0"/>
            </a:solidFill>
          </p:spPr>
          <p:txBody>
            <a:bodyPr wrap="square" lIns="0" tIns="0" rIns="0" bIns="0" rtlCol="0"/>
            <a:lstStyle/>
            <a:p>
              <a:endParaRPr sz="895" dirty="0"/>
            </a:p>
          </p:txBody>
        </p:sp>
        <p:sp>
          <p:nvSpPr>
            <p:cNvPr id="25" name="object 11">
              <a:extLst>
                <a:ext uri="{FF2B5EF4-FFF2-40B4-BE49-F238E27FC236}">
                  <a16:creationId xmlns:a16="http://schemas.microsoft.com/office/drawing/2014/main" xmlns="" id="{43D60365-723B-4D78-A594-F4BC8C88E7F9}"/>
                </a:ext>
              </a:extLst>
            </p:cNvPr>
            <p:cNvSpPr/>
            <p:nvPr/>
          </p:nvSpPr>
          <p:spPr>
            <a:xfrm>
              <a:off x="179999" y="328582"/>
              <a:ext cx="2327910" cy="1278255"/>
            </a:xfrm>
            <a:custGeom>
              <a:avLst/>
              <a:gdLst/>
              <a:ahLst/>
              <a:cxnLst/>
              <a:rect l="l" t="t" r="r" b="b"/>
              <a:pathLst>
                <a:path w="2327910" h="1278255">
                  <a:moveTo>
                    <a:pt x="2327789" y="0"/>
                  </a:moveTo>
                  <a:lnTo>
                    <a:pt x="0" y="0"/>
                  </a:lnTo>
                  <a:lnTo>
                    <a:pt x="0" y="1278248"/>
                  </a:lnTo>
                  <a:lnTo>
                    <a:pt x="1052435" y="1278248"/>
                  </a:lnTo>
                  <a:lnTo>
                    <a:pt x="232778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895"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143367" y="7237804"/>
            <a:ext cx="311596" cy="160039"/>
          </a:xfrm>
          <a:prstGeom prst="rect">
            <a:avLst/>
          </a:prstGeom>
        </p:spPr>
        <p:txBody>
          <a:bodyPr vert="horz" wrap="square" lIns="0" tIns="8059" rIns="0" bIns="0" rtlCol="0">
            <a:spAutoFit/>
          </a:bodyPr>
          <a:lstStyle/>
          <a:p>
            <a:pPr algn="ctr">
              <a:spcBef>
                <a:spcPts val="63"/>
              </a:spcBef>
            </a:pPr>
            <a:r>
              <a:rPr sz="987" spc="-11" dirty="0">
                <a:solidFill>
                  <a:srgbClr val="231F20"/>
                </a:solidFill>
                <a:latin typeface="Montserrat ExtraBold" panose="00000900000000000000" pitchFamily="2" charset="-52"/>
                <a:cs typeface="Franklin Gothic Medium"/>
              </a:rPr>
              <a:t>4</a:t>
            </a:r>
            <a:endParaRPr sz="987" dirty="0">
              <a:latin typeface="Montserrat ExtraBold" panose="00000900000000000000" pitchFamily="2" charset="-52"/>
              <a:cs typeface="Franklin Gothic Medium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BB952394-ED78-4693-9657-6F3E34DFCF97}"/>
              </a:ext>
            </a:extLst>
          </p:cNvPr>
          <p:cNvSpPr txBox="1"/>
          <p:nvPr/>
        </p:nvSpPr>
        <p:spPr>
          <a:xfrm>
            <a:off x="225425" y="1045205"/>
            <a:ext cx="4648200" cy="41562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22299" algn="just">
              <a:spcAft>
                <a:spcPts val="400"/>
              </a:spcAft>
            </a:pPr>
            <a:r>
              <a:rPr lang="ru-RU" sz="916" dirty="0">
                <a:latin typeface="Montserrat SemiBold" panose="00000700000000000000" pitchFamily="2" charset="-52"/>
              </a:rPr>
              <a:t>Управление Федеральной службы исполнения наказаний России по Республике Саха (Якутия) приглашает Вас</a:t>
            </a:r>
            <a:br>
              <a:rPr lang="ru-RU" sz="916" dirty="0">
                <a:latin typeface="Montserrat SemiBold" panose="00000700000000000000" pitchFamily="2" charset="-52"/>
              </a:rPr>
            </a:br>
            <a:r>
              <a:rPr lang="ru-RU" sz="916" dirty="0">
                <a:latin typeface="Montserrat SemiBold" panose="00000700000000000000" pitchFamily="2" charset="-52"/>
              </a:rPr>
              <a:t>к взаимовыгодному сотрудничеству</a:t>
            </a:r>
            <a:r>
              <a:rPr lang="ru-RU" sz="916" dirty="0">
                <a:latin typeface="Montserrat" panose="00000500000000000000" pitchFamily="2" charset="-52"/>
              </a:rPr>
              <a:t> как в рамках выпуска продукции под заказ на основе имеющихся производств, так и в рамках организации новых или совместных производств.</a:t>
            </a:r>
          </a:p>
          <a:p>
            <a:pPr indent="322299" algn="just">
              <a:spcAft>
                <a:spcPts val="400"/>
              </a:spcAft>
            </a:pPr>
            <a:r>
              <a:rPr lang="ru-RU" sz="916" dirty="0">
                <a:latin typeface="Montserrat" panose="00000500000000000000" pitchFamily="2" charset="-52"/>
              </a:rPr>
              <a:t>Извлекая из своих производств экономическую прибыль, Управление обеспечивает решение важнейшего вопроса перевоспитания и исправления трудом осужденных. Учитывая этот фактор, и, осознавая необходимость поднятия отечественного производства в рыночных условиях на новый уровень, насыщения внутреннего рынка товарами российского производства, мы всегда рады сотрудничеству с предприятиями и организациями различных форм собственности. </a:t>
            </a:r>
          </a:p>
          <a:p>
            <a:pPr indent="322299" algn="just">
              <a:spcAft>
                <a:spcPts val="400"/>
              </a:spcAft>
            </a:pPr>
            <a:r>
              <a:rPr lang="ru-RU" sz="916" dirty="0">
                <a:latin typeface="Montserrat" panose="00000500000000000000" pitchFamily="2" charset="-52"/>
              </a:rPr>
              <a:t>Учреждения Управления Федеральной службы исполнения наказаний по Республике Саха (Якутия) производят более 340 наименований изделий производственно-технического назначения</a:t>
            </a:r>
            <a:br>
              <a:rPr lang="ru-RU" sz="916" dirty="0">
                <a:latin typeface="Montserrat" panose="00000500000000000000" pitchFamily="2" charset="-52"/>
              </a:rPr>
            </a:br>
            <a:r>
              <a:rPr lang="ru-RU" sz="916" dirty="0">
                <a:latin typeface="Montserrat" panose="00000500000000000000" pitchFamily="2" charset="-52"/>
              </a:rPr>
              <a:t>и товаров народного потребления.</a:t>
            </a:r>
          </a:p>
          <a:p>
            <a:pPr indent="322299" algn="just">
              <a:spcAft>
                <a:spcPts val="400"/>
              </a:spcAft>
            </a:pPr>
            <a:r>
              <a:rPr lang="ru-RU" sz="916" dirty="0">
                <a:latin typeface="Montserrat SemiBold" panose="00000700000000000000" pitchFamily="2" charset="-52"/>
              </a:rPr>
              <a:t>Преимущества работы с учреждениями УФСИН:</a:t>
            </a:r>
          </a:p>
          <a:p>
            <a:pPr marL="171450" indent="-171450" algn="just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ru-RU" sz="916" dirty="0">
                <a:latin typeface="Montserrat" panose="00000500000000000000" pitchFamily="2" charset="-52"/>
              </a:rPr>
              <a:t>﻿﻿многопрофильность производства в рамках одного учреждения;</a:t>
            </a:r>
          </a:p>
          <a:p>
            <a:pPr marL="171450" indent="-171450" algn="just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ru-RU" sz="916" dirty="0">
                <a:latin typeface="Montserrat" panose="00000500000000000000" pitchFamily="2" charset="-52"/>
              </a:rPr>
              <a:t>﻿﻿возможности организации любого вида производства на имеющихся площадках учреждений;</a:t>
            </a:r>
          </a:p>
          <a:p>
            <a:pPr marL="171450" indent="-171450" algn="just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ru-RU" sz="916" dirty="0">
                <a:latin typeface="Montserrat" panose="00000500000000000000" pitchFamily="2" charset="-52"/>
              </a:rPr>
              <a:t>﻿﻿действующая система начального профессионального образования, ориентированная на подготовку специалистов для нужд производства системы</a:t>
            </a:r>
            <a:r>
              <a:rPr lang="en-US" sz="916" dirty="0">
                <a:latin typeface="Montserrat" panose="00000500000000000000" pitchFamily="2" charset="-52"/>
              </a:rPr>
              <a:t>;</a:t>
            </a:r>
            <a:endParaRPr lang="ru-RU" sz="916" dirty="0">
              <a:latin typeface="Montserrat" panose="00000500000000000000" pitchFamily="2" charset="-52"/>
            </a:endParaRPr>
          </a:p>
          <a:p>
            <a:pPr marL="171450" indent="-171450" algn="just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ru-RU" sz="916" dirty="0">
                <a:latin typeface="Montserrat" panose="00000500000000000000" pitchFamily="2" charset="-52"/>
              </a:rPr>
              <a:t>строгий учет ТМЦ</a:t>
            </a:r>
            <a:r>
              <a:rPr lang="en-US" sz="916" dirty="0">
                <a:latin typeface="Montserrat" panose="00000500000000000000" pitchFamily="2" charset="-52"/>
              </a:rPr>
              <a:t>;</a:t>
            </a:r>
          </a:p>
          <a:p>
            <a:pPr marL="171450" indent="-171450" algn="just">
              <a:spcAft>
                <a:spcPts val="400"/>
              </a:spcAft>
              <a:buFont typeface="Arial" panose="020B0604020202020204" pitchFamily="34" charset="0"/>
              <a:buChar char="•"/>
            </a:pPr>
            <a:endParaRPr lang="ru-RU" sz="846" dirty="0">
              <a:latin typeface="Montserrat" panose="00000500000000000000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6171713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object 2">
            <a:extLst>
              <a:ext uri="{FF2B5EF4-FFF2-40B4-BE49-F238E27FC236}">
                <a16:creationId xmlns:a16="http://schemas.microsoft.com/office/drawing/2014/main" xmlns="" id="{DE55ECCD-EEF9-470B-8F0D-C20E087BB717}"/>
              </a:ext>
            </a:extLst>
          </p:cNvPr>
          <p:cNvSpPr/>
          <p:nvPr/>
        </p:nvSpPr>
        <p:spPr>
          <a:xfrm>
            <a:off x="-15929" y="6904794"/>
            <a:ext cx="5353366" cy="196481"/>
          </a:xfrm>
          <a:custGeom>
            <a:avLst/>
            <a:gdLst/>
            <a:ahLst/>
            <a:cxnLst/>
            <a:rect l="l" t="t" r="r" b="b"/>
            <a:pathLst>
              <a:path w="7200265" h="186054">
                <a:moveTo>
                  <a:pt x="7200000" y="0"/>
                </a:moveTo>
                <a:lnTo>
                  <a:pt x="0" y="0"/>
                </a:lnTo>
                <a:lnTo>
                  <a:pt x="0" y="185591"/>
                </a:lnTo>
                <a:lnTo>
                  <a:pt x="7200000" y="185591"/>
                </a:lnTo>
                <a:lnTo>
                  <a:pt x="7200000" y="0"/>
                </a:lnTo>
                <a:close/>
              </a:path>
            </a:pathLst>
          </a:custGeom>
          <a:gradFill>
            <a:gsLst>
              <a:gs pos="0">
                <a:schemeClr val="bg1">
                  <a:lumMod val="85000"/>
                </a:schemeClr>
              </a:gs>
              <a:gs pos="40000">
                <a:schemeClr val="bg1"/>
              </a:gs>
              <a:gs pos="100000">
                <a:schemeClr val="bg1">
                  <a:lumMod val="85000"/>
                </a:schemeClr>
              </a:gs>
            </a:gsLst>
            <a:path path="circle">
              <a:fillToRect l="50000" t="130000" r="50000" b="-30000"/>
            </a:path>
          </a:gradFill>
        </p:spPr>
        <p:txBody>
          <a:bodyPr wrap="square" lIns="0" tIns="0" rIns="0" bIns="0" rtlCol="0"/>
          <a:lstStyle/>
          <a:p>
            <a:endParaRPr lang="ru-RU" sz="895"/>
          </a:p>
        </p:txBody>
      </p:sp>
      <p:sp>
        <p:nvSpPr>
          <p:cNvPr id="2" name="object 2"/>
          <p:cNvSpPr/>
          <p:nvPr/>
        </p:nvSpPr>
        <p:spPr>
          <a:xfrm>
            <a:off x="-6143" y="7101275"/>
            <a:ext cx="5333793" cy="236026"/>
          </a:xfrm>
          <a:custGeom>
            <a:avLst/>
            <a:gdLst/>
            <a:ahLst/>
            <a:cxnLst/>
            <a:rect l="l" t="t" r="r" b="b"/>
            <a:pathLst>
              <a:path w="7200265" h="186054">
                <a:moveTo>
                  <a:pt x="7200000" y="0"/>
                </a:moveTo>
                <a:lnTo>
                  <a:pt x="0" y="0"/>
                </a:lnTo>
                <a:lnTo>
                  <a:pt x="0" y="185591"/>
                </a:lnTo>
                <a:lnTo>
                  <a:pt x="7200000" y="185591"/>
                </a:lnTo>
                <a:lnTo>
                  <a:pt x="7200000" y="0"/>
                </a:lnTo>
                <a:close/>
              </a:path>
            </a:pathLst>
          </a:custGeom>
          <a:gradFill flip="none" rotWithShape="1">
            <a:gsLst>
              <a:gs pos="0">
                <a:srgbClr val="013BBB"/>
              </a:gs>
              <a:gs pos="50000">
                <a:srgbClr val="0165B6"/>
              </a:gs>
              <a:gs pos="100000">
                <a:srgbClr val="012C89"/>
              </a:gs>
            </a:gsLst>
            <a:path path="circle">
              <a:fillToRect l="50000" t="130000" r="50000" b="-30000"/>
            </a:path>
            <a:tileRect/>
          </a:gradFill>
        </p:spPr>
        <p:txBody>
          <a:bodyPr wrap="square" lIns="0" tIns="0" rIns="0" bIns="0" rtlCol="0"/>
          <a:lstStyle/>
          <a:p>
            <a:endParaRPr lang="ru-RU" sz="895"/>
          </a:p>
        </p:txBody>
      </p:sp>
      <p:pic>
        <p:nvPicPr>
          <p:cNvPr id="7" name="object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-9993" y="-3017"/>
            <a:ext cx="5337643" cy="901662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1139826" y="231951"/>
            <a:ext cx="3733800" cy="652868"/>
          </a:xfrm>
          <a:prstGeom prst="rect">
            <a:avLst/>
          </a:prstGeom>
        </p:spPr>
        <p:txBody>
          <a:bodyPr vert="horz" wrap="square" lIns="0" tIns="8506" rIns="0" bIns="0" rtlCol="0">
            <a:spAutoFit/>
          </a:bodyPr>
          <a:lstStyle/>
          <a:p>
            <a:pPr marR="3581" algn="r">
              <a:spcBef>
                <a:spcPts val="67"/>
              </a:spcBef>
            </a:pPr>
            <a:r>
              <a:rPr lang="ru-RU" sz="1340" b="1" dirty="0">
                <a:solidFill>
                  <a:srgbClr val="FFFFFF"/>
                </a:solidFill>
                <a:latin typeface="Montserrat ExtraLight" panose="00000300000000000000" pitchFamily="2" charset="-52"/>
                <a:cs typeface="Times New Roman"/>
              </a:rPr>
              <a:t>ВЗАИМОДЕЙСТВИЕ</a:t>
            </a:r>
          </a:p>
          <a:p>
            <a:pPr marR="3581" algn="r">
              <a:spcBef>
                <a:spcPts val="67"/>
              </a:spcBef>
            </a:pPr>
            <a:r>
              <a:rPr lang="ru-RU" sz="1340" b="1" dirty="0">
                <a:solidFill>
                  <a:srgbClr val="FFFFFF"/>
                </a:solidFill>
                <a:latin typeface="Montserrat ExtraLight" panose="00000300000000000000" pitchFamily="2" charset="-52"/>
                <a:cs typeface="Times New Roman"/>
              </a:rPr>
              <a:t>С КОММЕРЧЕСКИМИ ОРГАНИЗАЦИЯМИ</a:t>
            </a:r>
            <a:endParaRPr lang="ru-RU" sz="1340" dirty="0">
              <a:latin typeface="Montserrat ExtraLight" panose="00000300000000000000" pitchFamily="2" charset="-52"/>
              <a:cs typeface="Times New Roman"/>
            </a:endParaRPr>
          </a:p>
          <a:p>
            <a:pPr marR="3581" algn="r">
              <a:spcBef>
                <a:spcPts val="67"/>
              </a:spcBef>
            </a:pPr>
            <a:endParaRPr sz="1340" dirty="0">
              <a:latin typeface="Montserrat ExtraLight" panose="00000300000000000000" pitchFamily="2" charset="-52"/>
              <a:cs typeface="Times New Roman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-9993" y="-2578"/>
            <a:ext cx="1711564" cy="953157"/>
            <a:chOff x="179999" y="328582"/>
            <a:chExt cx="2427605" cy="1351915"/>
          </a:xfrm>
        </p:grpSpPr>
        <p:sp>
          <p:nvSpPr>
            <p:cNvPr id="10" name="object 10"/>
            <p:cNvSpPr/>
            <p:nvPr/>
          </p:nvSpPr>
          <p:spPr>
            <a:xfrm>
              <a:off x="179999" y="328582"/>
              <a:ext cx="2427605" cy="1351915"/>
            </a:xfrm>
            <a:custGeom>
              <a:avLst/>
              <a:gdLst/>
              <a:ahLst/>
              <a:cxnLst/>
              <a:rect l="l" t="t" r="r" b="b"/>
              <a:pathLst>
                <a:path w="2427605" h="1351914">
                  <a:moveTo>
                    <a:pt x="2427037" y="0"/>
                  </a:moveTo>
                  <a:lnTo>
                    <a:pt x="0" y="0"/>
                  </a:lnTo>
                  <a:lnTo>
                    <a:pt x="0" y="1351832"/>
                  </a:lnTo>
                  <a:lnTo>
                    <a:pt x="1081403" y="1351832"/>
                  </a:lnTo>
                  <a:lnTo>
                    <a:pt x="2427037" y="0"/>
                  </a:lnTo>
                  <a:close/>
                </a:path>
              </a:pathLst>
            </a:custGeom>
            <a:solidFill>
              <a:srgbClr val="BCBEC0"/>
            </a:solidFill>
          </p:spPr>
          <p:txBody>
            <a:bodyPr wrap="square" lIns="0" tIns="0" rIns="0" bIns="0" rtlCol="0"/>
            <a:lstStyle/>
            <a:p>
              <a:endParaRPr sz="895" dirty="0"/>
            </a:p>
          </p:txBody>
        </p:sp>
        <p:sp>
          <p:nvSpPr>
            <p:cNvPr id="11" name="object 11"/>
            <p:cNvSpPr/>
            <p:nvPr/>
          </p:nvSpPr>
          <p:spPr>
            <a:xfrm>
              <a:off x="179999" y="328582"/>
              <a:ext cx="2327910" cy="1278255"/>
            </a:xfrm>
            <a:custGeom>
              <a:avLst/>
              <a:gdLst/>
              <a:ahLst/>
              <a:cxnLst/>
              <a:rect l="l" t="t" r="r" b="b"/>
              <a:pathLst>
                <a:path w="2327910" h="1278255">
                  <a:moveTo>
                    <a:pt x="2327789" y="0"/>
                  </a:moveTo>
                  <a:lnTo>
                    <a:pt x="0" y="0"/>
                  </a:lnTo>
                  <a:lnTo>
                    <a:pt x="0" y="1278248"/>
                  </a:lnTo>
                  <a:lnTo>
                    <a:pt x="1052435" y="1278248"/>
                  </a:lnTo>
                  <a:lnTo>
                    <a:pt x="232778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895"/>
            </a:p>
          </p:txBody>
        </p:sp>
      </p:grpSp>
      <p:sp>
        <p:nvSpPr>
          <p:cNvPr id="16" name="object 2">
            <a:extLst>
              <a:ext uri="{FF2B5EF4-FFF2-40B4-BE49-F238E27FC236}">
                <a16:creationId xmlns:a16="http://schemas.microsoft.com/office/drawing/2014/main" xmlns="" id="{BBB9E1D5-A86E-49AC-BF5A-23F251BF0C7C}"/>
              </a:ext>
            </a:extLst>
          </p:cNvPr>
          <p:cNvSpPr/>
          <p:nvPr/>
        </p:nvSpPr>
        <p:spPr>
          <a:xfrm>
            <a:off x="-6143" y="7317821"/>
            <a:ext cx="5333793" cy="241854"/>
          </a:xfrm>
          <a:custGeom>
            <a:avLst/>
            <a:gdLst/>
            <a:ahLst/>
            <a:cxnLst/>
            <a:rect l="l" t="t" r="r" b="b"/>
            <a:pathLst>
              <a:path w="7200265" h="186054">
                <a:moveTo>
                  <a:pt x="7200000" y="0"/>
                </a:moveTo>
                <a:lnTo>
                  <a:pt x="0" y="0"/>
                </a:lnTo>
                <a:lnTo>
                  <a:pt x="0" y="185591"/>
                </a:lnTo>
                <a:lnTo>
                  <a:pt x="7200000" y="185591"/>
                </a:lnTo>
                <a:lnTo>
                  <a:pt x="7200000" y="0"/>
                </a:lnTo>
                <a:close/>
              </a:path>
            </a:pathLst>
          </a:custGeom>
          <a:gradFill>
            <a:gsLst>
              <a:gs pos="0">
                <a:srgbClr val="C00000"/>
              </a:gs>
              <a:gs pos="60000">
                <a:srgbClr val="FF1919"/>
              </a:gs>
              <a:gs pos="100000">
                <a:srgbClr val="C00000"/>
              </a:gs>
            </a:gsLst>
            <a:path path="circle">
              <a:fillToRect l="50000" t="130000" r="50000" b="-30000"/>
            </a:path>
          </a:gradFill>
        </p:spPr>
        <p:txBody>
          <a:bodyPr wrap="square" lIns="0" tIns="0" rIns="0" bIns="0" rtlCol="0"/>
          <a:lstStyle/>
          <a:p>
            <a:endParaRPr lang="ru-RU" sz="895"/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585257FC-8608-447D-9DD1-57603E1CA4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296" y="58573"/>
            <a:ext cx="643524" cy="693429"/>
          </a:xfrm>
          <a:prstGeom prst="rect">
            <a:avLst/>
          </a:prstGeom>
        </p:spPr>
      </p:pic>
      <p:grpSp>
        <p:nvGrpSpPr>
          <p:cNvPr id="21" name="object 9">
            <a:extLst>
              <a:ext uri="{FF2B5EF4-FFF2-40B4-BE49-F238E27FC236}">
                <a16:creationId xmlns:a16="http://schemas.microsoft.com/office/drawing/2014/main" xmlns="" id="{3DBA8D8C-D0B2-43A0-B030-EBAF2C333C3D}"/>
              </a:ext>
            </a:extLst>
          </p:cNvPr>
          <p:cNvGrpSpPr/>
          <p:nvPr/>
        </p:nvGrpSpPr>
        <p:grpSpPr>
          <a:xfrm flipV="1">
            <a:off x="-433721" y="6860723"/>
            <a:ext cx="1717500" cy="953156"/>
            <a:chOff x="179999" y="328582"/>
            <a:chExt cx="2427605" cy="1351915"/>
          </a:xfrm>
        </p:grpSpPr>
        <p:sp>
          <p:nvSpPr>
            <p:cNvPr id="23" name="object 10">
              <a:extLst>
                <a:ext uri="{FF2B5EF4-FFF2-40B4-BE49-F238E27FC236}">
                  <a16:creationId xmlns:a16="http://schemas.microsoft.com/office/drawing/2014/main" xmlns="" id="{A5050AE5-EA7E-45A2-9A21-53D0B1D2D38B}"/>
                </a:ext>
              </a:extLst>
            </p:cNvPr>
            <p:cNvSpPr/>
            <p:nvPr/>
          </p:nvSpPr>
          <p:spPr>
            <a:xfrm>
              <a:off x="179999" y="328582"/>
              <a:ext cx="2427605" cy="1351915"/>
            </a:xfrm>
            <a:custGeom>
              <a:avLst/>
              <a:gdLst/>
              <a:ahLst/>
              <a:cxnLst/>
              <a:rect l="l" t="t" r="r" b="b"/>
              <a:pathLst>
                <a:path w="2427605" h="1351914">
                  <a:moveTo>
                    <a:pt x="2427037" y="0"/>
                  </a:moveTo>
                  <a:lnTo>
                    <a:pt x="0" y="0"/>
                  </a:lnTo>
                  <a:lnTo>
                    <a:pt x="0" y="1351832"/>
                  </a:lnTo>
                  <a:lnTo>
                    <a:pt x="1081403" y="1351832"/>
                  </a:lnTo>
                  <a:lnTo>
                    <a:pt x="2427037" y="0"/>
                  </a:lnTo>
                  <a:close/>
                </a:path>
              </a:pathLst>
            </a:custGeom>
            <a:solidFill>
              <a:srgbClr val="BCBEC0"/>
            </a:solidFill>
          </p:spPr>
          <p:txBody>
            <a:bodyPr wrap="square" lIns="0" tIns="0" rIns="0" bIns="0" rtlCol="0"/>
            <a:lstStyle/>
            <a:p>
              <a:endParaRPr sz="895" dirty="0"/>
            </a:p>
          </p:txBody>
        </p:sp>
        <p:sp>
          <p:nvSpPr>
            <p:cNvPr id="25" name="object 11">
              <a:extLst>
                <a:ext uri="{FF2B5EF4-FFF2-40B4-BE49-F238E27FC236}">
                  <a16:creationId xmlns:a16="http://schemas.microsoft.com/office/drawing/2014/main" xmlns="" id="{43D60365-723B-4D78-A594-F4BC8C88E7F9}"/>
                </a:ext>
              </a:extLst>
            </p:cNvPr>
            <p:cNvSpPr/>
            <p:nvPr/>
          </p:nvSpPr>
          <p:spPr>
            <a:xfrm>
              <a:off x="179999" y="328582"/>
              <a:ext cx="2327910" cy="1278255"/>
            </a:xfrm>
            <a:custGeom>
              <a:avLst/>
              <a:gdLst/>
              <a:ahLst/>
              <a:cxnLst/>
              <a:rect l="l" t="t" r="r" b="b"/>
              <a:pathLst>
                <a:path w="2327910" h="1278255">
                  <a:moveTo>
                    <a:pt x="2327789" y="0"/>
                  </a:moveTo>
                  <a:lnTo>
                    <a:pt x="0" y="0"/>
                  </a:lnTo>
                  <a:lnTo>
                    <a:pt x="0" y="1278248"/>
                  </a:lnTo>
                  <a:lnTo>
                    <a:pt x="1052435" y="1278248"/>
                  </a:lnTo>
                  <a:lnTo>
                    <a:pt x="232778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895"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143367" y="7237804"/>
            <a:ext cx="311596" cy="160039"/>
          </a:xfrm>
          <a:prstGeom prst="rect">
            <a:avLst/>
          </a:prstGeom>
        </p:spPr>
        <p:txBody>
          <a:bodyPr vert="horz" wrap="square" lIns="0" tIns="8059" rIns="0" bIns="0" rtlCol="0">
            <a:spAutoFit/>
          </a:bodyPr>
          <a:lstStyle/>
          <a:p>
            <a:pPr algn="ctr">
              <a:spcBef>
                <a:spcPts val="63"/>
              </a:spcBef>
            </a:pPr>
            <a:r>
              <a:rPr lang="ru-RU" sz="987" spc="-11" dirty="0">
                <a:solidFill>
                  <a:srgbClr val="231F20"/>
                </a:solidFill>
                <a:latin typeface="Montserrat ExtraBold" panose="00000900000000000000" pitchFamily="2" charset="-52"/>
                <a:cs typeface="Franklin Gothic Medium"/>
              </a:rPr>
              <a:t>6</a:t>
            </a:r>
            <a:endParaRPr sz="987" dirty="0">
              <a:latin typeface="Montserrat ExtraBold" panose="00000900000000000000" pitchFamily="2" charset="-52"/>
              <a:cs typeface="Franklin Gothic Medium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BB952394-ED78-4693-9657-6F3E34DFCF97}"/>
              </a:ext>
            </a:extLst>
          </p:cNvPr>
          <p:cNvSpPr txBox="1"/>
          <p:nvPr/>
        </p:nvSpPr>
        <p:spPr>
          <a:xfrm>
            <a:off x="225425" y="1045205"/>
            <a:ext cx="4648200" cy="58839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22299" algn="just"/>
            <a:r>
              <a:rPr lang="ru-RU" sz="916" dirty="0">
                <a:latin typeface="Montserrat SemiBold" panose="00000700000000000000" pitchFamily="2" charset="-52"/>
              </a:rPr>
              <a:t>Вариант 1: Организация выпуска продукции Заказчика</a:t>
            </a:r>
            <a:br>
              <a:rPr lang="ru-RU" sz="916" dirty="0">
                <a:latin typeface="Montserrat SemiBold" panose="00000700000000000000" pitchFamily="2" charset="-52"/>
              </a:rPr>
            </a:br>
            <a:r>
              <a:rPr lang="ru-RU" sz="916" dirty="0">
                <a:latin typeface="Montserrat SemiBold" panose="00000700000000000000" pitchFamily="2" charset="-52"/>
              </a:rPr>
              <a:t>на площадках исправительных учреждений УФСИН России</a:t>
            </a:r>
            <a:br>
              <a:rPr lang="ru-RU" sz="916" dirty="0">
                <a:latin typeface="Montserrat SemiBold" panose="00000700000000000000" pitchFamily="2" charset="-52"/>
              </a:rPr>
            </a:br>
            <a:r>
              <a:rPr lang="ru-RU" sz="916" dirty="0">
                <a:latin typeface="Montserrat SemiBold" panose="00000700000000000000" pitchFamily="2" charset="-52"/>
              </a:rPr>
              <a:t>по Республике Саха (Якутия).</a:t>
            </a:r>
          </a:p>
          <a:p>
            <a:pPr indent="322299" algn="just"/>
            <a:r>
              <a:rPr lang="ru-RU" sz="916" dirty="0">
                <a:latin typeface="Montserrat" panose="00000500000000000000" pitchFamily="2" charset="-52"/>
              </a:rPr>
              <a:t>Заказчик размещает свое оборудование (производство)</a:t>
            </a:r>
            <a:br>
              <a:rPr lang="ru-RU" sz="916" dirty="0">
                <a:latin typeface="Montserrat" panose="00000500000000000000" pitchFamily="2" charset="-52"/>
              </a:rPr>
            </a:br>
            <a:r>
              <a:rPr lang="ru-RU" sz="916" dirty="0">
                <a:latin typeface="Montserrat" panose="00000500000000000000" pitchFamily="2" charset="-52"/>
              </a:rPr>
              <a:t>на территории исправительного учреждения. Реализацию продукции осуществляет самостоятельно.</a:t>
            </a:r>
          </a:p>
          <a:p>
            <a:pPr indent="322299" algn="just"/>
            <a:r>
              <a:rPr lang="ru-RU" sz="916" dirty="0">
                <a:latin typeface="Montserrat" panose="00000500000000000000" pitchFamily="2" charset="-52"/>
              </a:rPr>
              <a:t>Сотрудничество возможно в следующих формах:</a:t>
            </a:r>
          </a:p>
          <a:p>
            <a:pPr marL="201436" indent="-201436" algn="just">
              <a:spcBef>
                <a:spcPts val="423"/>
              </a:spcBef>
              <a:buFont typeface="Wingdings" panose="05000000000000000000" pitchFamily="2" charset="2"/>
              <a:buChar char="§"/>
            </a:pPr>
            <a:r>
              <a:rPr lang="ru-RU" sz="916" dirty="0">
                <a:latin typeface="Montserrat" panose="00000500000000000000" pitchFamily="2" charset="-52"/>
              </a:rPr>
              <a:t>путем передачи оборудования в безвозмездное пользование</a:t>
            </a:r>
            <a:r>
              <a:rPr lang="en-US" sz="916" dirty="0">
                <a:latin typeface="Montserrat" panose="00000500000000000000" pitchFamily="2" charset="-52"/>
              </a:rPr>
              <a:t>;</a:t>
            </a:r>
          </a:p>
          <a:p>
            <a:pPr marL="201436" indent="-201436" algn="just">
              <a:spcBef>
                <a:spcPts val="423"/>
              </a:spcBef>
              <a:buFont typeface="Wingdings" panose="05000000000000000000" pitchFamily="2" charset="2"/>
              <a:buChar char="§"/>
            </a:pPr>
            <a:r>
              <a:rPr lang="ru-RU" sz="916" dirty="0">
                <a:latin typeface="Montserrat" panose="00000500000000000000" pitchFamily="2" charset="-52"/>
              </a:rPr>
              <a:t>путем передачи оборудования в аренду;</a:t>
            </a:r>
            <a:endParaRPr lang="en-US" sz="916" dirty="0">
              <a:latin typeface="Montserrat" panose="00000500000000000000" pitchFamily="2" charset="-52"/>
            </a:endParaRPr>
          </a:p>
          <a:p>
            <a:pPr marL="201436" indent="-201436" algn="just">
              <a:spcBef>
                <a:spcPts val="423"/>
              </a:spcBef>
              <a:buFont typeface="Wingdings" panose="05000000000000000000" pitchFamily="2" charset="2"/>
              <a:buChar char="§"/>
            </a:pPr>
            <a:r>
              <a:rPr lang="ru-RU" sz="916" dirty="0">
                <a:latin typeface="Montserrat" panose="00000500000000000000" pitchFamily="2" charset="-52"/>
              </a:rPr>
              <a:t>передача производственного помещения аренду с согласия собственника (ФСИН России);</a:t>
            </a:r>
          </a:p>
          <a:p>
            <a:pPr marL="201436" indent="-201436" algn="just">
              <a:spcBef>
                <a:spcPts val="423"/>
              </a:spcBef>
              <a:spcAft>
                <a:spcPts val="200"/>
              </a:spcAft>
              <a:buFont typeface="Wingdings" panose="05000000000000000000" pitchFamily="2" charset="2"/>
              <a:buChar char="§"/>
            </a:pPr>
            <a:r>
              <a:rPr lang="ru-RU" sz="916" dirty="0">
                <a:latin typeface="Montserrat" panose="00000500000000000000" pitchFamily="2" charset="-52"/>
              </a:rPr>
              <a:t>совмещение вышеуказанных условий.</a:t>
            </a:r>
          </a:p>
          <a:p>
            <a:pPr indent="322299" algn="just"/>
            <a:r>
              <a:rPr lang="ru-RU" sz="916" dirty="0">
                <a:latin typeface="Montserrat SemiBold" panose="00000700000000000000" pitchFamily="2" charset="-52"/>
              </a:rPr>
              <a:t>Вариант 2: Организация выпуска продукции из сырья Заказчика</a:t>
            </a:r>
            <a:br>
              <a:rPr lang="ru-RU" sz="916" dirty="0">
                <a:latin typeface="Montserrat SemiBold" panose="00000700000000000000" pitchFamily="2" charset="-52"/>
              </a:rPr>
            </a:br>
            <a:r>
              <a:rPr lang="ru-RU" sz="916" dirty="0">
                <a:latin typeface="Montserrat SemiBold" panose="00000700000000000000" pitchFamily="2" charset="-52"/>
              </a:rPr>
              <a:t>в исправительных учреждениях УФСИН России по Республике Саха (Якутия).</a:t>
            </a:r>
          </a:p>
          <a:p>
            <a:pPr indent="322299" algn="just"/>
            <a:r>
              <a:rPr lang="ru-RU" sz="916" dirty="0">
                <a:latin typeface="Montserrat" panose="00000500000000000000" pitchFamily="2" charset="-52"/>
              </a:rPr>
              <a:t>Заказчик размещает на производственных участках исправительного учреждения заказ на изготовление продукции</a:t>
            </a:r>
            <a:br>
              <a:rPr lang="ru-RU" sz="916" dirty="0">
                <a:latin typeface="Montserrat" panose="00000500000000000000" pitchFamily="2" charset="-52"/>
              </a:rPr>
            </a:br>
            <a:r>
              <a:rPr lang="ru-RU" sz="916" dirty="0">
                <a:latin typeface="Montserrat" panose="00000500000000000000" pitchFamily="2" charset="-52"/>
              </a:rPr>
              <a:t>из давальческого сырья, Учреждение осуществляет весь цикл производства самостоятельно на имеющемся оборудовании.</a:t>
            </a:r>
          </a:p>
          <a:p>
            <a:pPr indent="322299" algn="just">
              <a:spcAft>
                <a:spcPts val="200"/>
              </a:spcAft>
            </a:pPr>
            <a:r>
              <a:rPr lang="ru-RU" sz="916" dirty="0">
                <a:latin typeface="Montserrat" panose="00000500000000000000" pitchFamily="2" charset="-52"/>
              </a:rPr>
              <a:t>Оказание услуг по изготовлению продукции на производственных участках УИС не является объектом налогообложения НДС</a:t>
            </a:r>
            <a:br>
              <a:rPr lang="ru-RU" sz="916" dirty="0">
                <a:latin typeface="Montserrat" panose="00000500000000000000" pitchFamily="2" charset="-52"/>
              </a:rPr>
            </a:br>
            <a:r>
              <a:rPr lang="ru-RU" sz="916" dirty="0">
                <a:latin typeface="Montserrat" panose="00000500000000000000" pitchFamily="2" charset="-52"/>
              </a:rPr>
              <a:t>в соответствии с </a:t>
            </a:r>
            <a:r>
              <a:rPr lang="ru-RU" sz="916" dirty="0" err="1">
                <a:latin typeface="Montserrat" panose="00000500000000000000" pitchFamily="2" charset="-52"/>
              </a:rPr>
              <a:t>пп</a:t>
            </a:r>
            <a:r>
              <a:rPr lang="ru-RU" sz="916" dirty="0">
                <a:latin typeface="Montserrat" panose="00000500000000000000" pitchFamily="2" charset="-52"/>
              </a:rPr>
              <a:t>. 11 п. 3 ст. 149 НК РФ.</a:t>
            </a:r>
          </a:p>
          <a:p>
            <a:pPr indent="322299" algn="just"/>
            <a:r>
              <a:rPr lang="ru-RU" sz="916" dirty="0">
                <a:latin typeface="Montserrat SemiBold" panose="00000700000000000000" pitchFamily="2" charset="-52"/>
              </a:rPr>
              <a:t>Вариант 3: Выделение рабочей силы из числа осужденных УФСИН России по Республике Саха (Якутия).</a:t>
            </a:r>
          </a:p>
          <a:p>
            <a:pPr indent="322299" algn="just"/>
            <a:r>
              <a:rPr lang="ru-RU" sz="916" dirty="0">
                <a:latin typeface="Montserrat" panose="00000500000000000000" pitchFamily="2" charset="-52"/>
              </a:rPr>
              <a:t>Трудоустройство осужденных колоний-поселений согласно ТК РФ</a:t>
            </a:r>
            <a:br>
              <a:rPr lang="ru-RU" sz="916" dirty="0">
                <a:latin typeface="Montserrat" panose="00000500000000000000" pitchFamily="2" charset="-52"/>
              </a:rPr>
            </a:br>
            <a:r>
              <a:rPr lang="ru-RU" sz="916" dirty="0">
                <a:latin typeface="Montserrat" panose="00000500000000000000" pitchFamily="2" charset="-52"/>
              </a:rPr>
              <a:t>на производственных участках заказчика. В данном случае контроль</a:t>
            </a:r>
            <a:br>
              <a:rPr lang="ru-RU" sz="916" dirty="0">
                <a:latin typeface="Montserrat" panose="00000500000000000000" pitchFamily="2" charset="-52"/>
              </a:rPr>
            </a:br>
            <a:r>
              <a:rPr lang="ru-RU" sz="916" dirty="0">
                <a:latin typeface="Montserrat" panose="00000500000000000000" pitchFamily="2" charset="-52"/>
              </a:rPr>
              <a:t>и надзор за осужденными осуществляет УФСИН.</a:t>
            </a:r>
          </a:p>
          <a:p>
            <a:pPr indent="322299" algn="just">
              <a:spcBef>
                <a:spcPts val="423"/>
              </a:spcBef>
            </a:pPr>
            <a:r>
              <a:rPr lang="ru-RU" sz="916" dirty="0">
                <a:latin typeface="Montserrat" panose="00000500000000000000" pitchFamily="2" charset="-52"/>
              </a:rPr>
              <a:t>Трудоустройство возможно:</a:t>
            </a:r>
          </a:p>
          <a:p>
            <a:pPr marL="201436" indent="-201436" algn="just">
              <a:spcBef>
                <a:spcPts val="423"/>
              </a:spcBef>
              <a:buFont typeface="Arial" panose="020B0604020202020204" pitchFamily="34" charset="0"/>
              <a:buChar char="•"/>
            </a:pPr>
            <a:r>
              <a:rPr lang="ru-RU" sz="916" dirty="0">
                <a:latin typeface="Montserrat" panose="00000500000000000000" pitchFamily="2" charset="-52"/>
              </a:rPr>
              <a:t>﻿﻿в ежедневном порядке согласно графику работы предприятия</a:t>
            </a:r>
            <a:br>
              <a:rPr lang="ru-RU" sz="916" dirty="0">
                <a:latin typeface="Montserrat" panose="00000500000000000000" pitchFamily="2" charset="-52"/>
              </a:rPr>
            </a:br>
            <a:r>
              <a:rPr lang="ru-RU" sz="916" dirty="0">
                <a:latin typeface="Montserrat" panose="00000500000000000000" pitchFamily="2" charset="-52"/>
              </a:rPr>
              <a:t>при доступном расположении участка производства;</a:t>
            </a:r>
          </a:p>
          <a:p>
            <a:pPr marL="201436" indent="-201436" algn="just">
              <a:spcBef>
                <a:spcPts val="423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ru-RU" sz="916" dirty="0">
                <a:latin typeface="Montserrat" panose="00000500000000000000" pitchFamily="2" charset="-52"/>
              </a:rPr>
              <a:t>﻿﻿путем создания участка УФСИН при отдаленности дислокации производства.</a:t>
            </a:r>
          </a:p>
          <a:p>
            <a:pPr indent="322299" algn="just"/>
            <a:r>
              <a:rPr lang="ru-RU" sz="916" dirty="0">
                <a:latin typeface="Montserrat SemiBold" panose="00000700000000000000" pitchFamily="2" charset="-52"/>
              </a:rPr>
              <a:t>Вариант 4: Закупка товаров производимых в исправительных учреждениях</a:t>
            </a:r>
          </a:p>
          <a:p>
            <a:pPr marL="201436" indent="-201436" algn="just">
              <a:buFont typeface="Arial" panose="020B0604020202020204" pitchFamily="34" charset="0"/>
              <a:buChar char="•"/>
            </a:pPr>
            <a:r>
              <a:rPr lang="ru-RU" sz="916" b="1" dirty="0">
                <a:latin typeface="Montserrat ExtraLight" panose="00000300000000000000" pitchFamily="2" charset="-52"/>
              </a:rPr>
              <a:t>﻿﻿</a:t>
            </a:r>
            <a:r>
              <a:rPr lang="ru-RU" sz="916" dirty="0">
                <a:latin typeface="Montserrat" panose="00000500000000000000" pitchFamily="2" charset="-52"/>
              </a:rPr>
              <a:t>поставка товаров: работ, услуг физическим лицам и предприятиям всех видов собственности;</a:t>
            </a:r>
          </a:p>
          <a:p>
            <a:pPr marL="201436" indent="-201436" algn="just">
              <a:buFont typeface="Arial" panose="020B0604020202020204" pitchFamily="34" charset="0"/>
              <a:buChar char="•"/>
            </a:pPr>
            <a:r>
              <a:rPr lang="ru-RU" sz="916" dirty="0">
                <a:latin typeface="Montserrat" panose="00000500000000000000" pitchFamily="2" charset="-52"/>
              </a:rPr>
              <a:t>﻿﻿поставка товаров, работ, услуг по конкурентным ценам</a:t>
            </a:r>
          </a:p>
          <a:p>
            <a:pPr marL="201436" indent="-201436" algn="just">
              <a:buFont typeface="Arial" panose="020B0604020202020204" pitchFamily="34" charset="0"/>
              <a:buChar char="•"/>
            </a:pPr>
            <a:r>
              <a:rPr lang="ru-RU" sz="916" dirty="0">
                <a:latin typeface="Montserrat" panose="00000500000000000000" pitchFamily="2" charset="-52"/>
              </a:rPr>
              <a:t>﻿﻿контроль качества поставляемой продукции.</a:t>
            </a:r>
          </a:p>
        </p:txBody>
      </p:sp>
    </p:spTree>
    <p:extLst>
      <p:ext uri="{BB962C8B-B14F-4D97-AF65-F5344CB8AC3E}">
        <p14:creationId xmlns:p14="http://schemas.microsoft.com/office/powerpoint/2010/main" val="14022208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object 2">
            <a:extLst>
              <a:ext uri="{FF2B5EF4-FFF2-40B4-BE49-F238E27FC236}">
                <a16:creationId xmlns:a16="http://schemas.microsoft.com/office/drawing/2014/main" xmlns="" id="{DE55ECCD-EEF9-470B-8F0D-C20E087BB717}"/>
              </a:ext>
            </a:extLst>
          </p:cNvPr>
          <p:cNvSpPr/>
          <p:nvPr/>
        </p:nvSpPr>
        <p:spPr>
          <a:xfrm>
            <a:off x="-15929" y="6904794"/>
            <a:ext cx="5353366" cy="196481"/>
          </a:xfrm>
          <a:custGeom>
            <a:avLst/>
            <a:gdLst/>
            <a:ahLst/>
            <a:cxnLst/>
            <a:rect l="l" t="t" r="r" b="b"/>
            <a:pathLst>
              <a:path w="7200265" h="186054">
                <a:moveTo>
                  <a:pt x="7200000" y="0"/>
                </a:moveTo>
                <a:lnTo>
                  <a:pt x="0" y="0"/>
                </a:lnTo>
                <a:lnTo>
                  <a:pt x="0" y="185591"/>
                </a:lnTo>
                <a:lnTo>
                  <a:pt x="7200000" y="185591"/>
                </a:lnTo>
                <a:lnTo>
                  <a:pt x="7200000" y="0"/>
                </a:lnTo>
                <a:close/>
              </a:path>
            </a:pathLst>
          </a:custGeom>
          <a:gradFill>
            <a:gsLst>
              <a:gs pos="0">
                <a:schemeClr val="bg1">
                  <a:lumMod val="85000"/>
                </a:schemeClr>
              </a:gs>
              <a:gs pos="40000">
                <a:schemeClr val="bg1"/>
              </a:gs>
              <a:gs pos="100000">
                <a:schemeClr val="bg1">
                  <a:lumMod val="85000"/>
                </a:schemeClr>
              </a:gs>
            </a:gsLst>
            <a:path path="circle">
              <a:fillToRect l="50000" t="130000" r="50000" b="-30000"/>
            </a:path>
          </a:gradFill>
        </p:spPr>
        <p:txBody>
          <a:bodyPr wrap="square" lIns="0" tIns="0" rIns="0" bIns="0" rtlCol="0"/>
          <a:lstStyle/>
          <a:p>
            <a:endParaRPr lang="ru-RU" sz="895"/>
          </a:p>
        </p:txBody>
      </p:sp>
      <p:sp>
        <p:nvSpPr>
          <p:cNvPr id="2" name="object 2"/>
          <p:cNvSpPr/>
          <p:nvPr/>
        </p:nvSpPr>
        <p:spPr>
          <a:xfrm>
            <a:off x="-6143" y="7101275"/>
            <a:ext cx="5333793" cy="236026"/>
          </a:xfrm>
          <a:custGeom>
            <a:avLst/>
            <a:gdLst/>
            <a:ahLst/>
            <a:cxnLst/>
            <a:rect l="l" t="t" r="r" b="b"/>
            <a:pathLst>
              <a:path w="7200265" h="186054">
                <a:moveTo>
                  <a:pt x="7200000" y="0"/>
                </a:moveTo>
                <a:lnTo>
                  <a:pt x="0" y="0"/>
                </a:lnTo>
                <a:lnTo>
                  <a:pt x="0" y="185591"/>
                </a:lnTo>
                <a:lnTo>
                  <a:pt x="7200000" y="185591"/>
                </a:lnTo>
                <a:lnTo>
                  <a:pt x="7200000" y="0"/>
                </a:lnTo>
                <a:close/>
              </a:path>
            </a:pathLst>
          </a:custGeom>
          <a:gradFill flip="none" rotWithShape="1">
            <a:gsLst>
              <a:gs pos="0">
                <a:srgbClr val="013BBB"/>
              </a:gs>
              <a:gs pos="50000">
                <a:srgbClr val="0165B6"/>
              </a:gs>
              <a:gs pos="100000">
                <a:srgbClr val="012C89"/>
              </a:gs>
            </a:gsLst>
            <a:path path="circle">
              <a:fillToRect l="50000" t="130000" r="50000" b="-30000"/>
            </a:path>
            <a:tileRect/>
          </a:gradFill>
        </p:spPr>
        <p:txBody>
          <a:bodyPr wrap="square" lIns="0" tIns="0" rIns="0" bIns="0" rtlCol="0"/>
          <a:lstStyle/>
          <a:p>
            <a:endParaRPr lang="ru-RU" sz="895"/>
          </a:p>
        </p:txBody>
      </p:sp>
      <p:pic>
        <p:nvPicPr>
          <p:cNvPr id="7" name="object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-9993" y="-3017"/>
            <a:ext cx="5337643" cy="901662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454025" y="263458"/>
            <a:ext cx="3232350" cy="433834"/>
          </a:xfrm>
          <a:prstGeom prst="rect">
            <a:avLst/>
          </a:prstGeom>
        </p:spPr>
        <p:txBody>
          <a:bodyPr vert="horz" wrap="square" lIns="0" tIns="8506" rIns="0" bIns="0" rtlCol="0">
            <a:spAutoFit/>
          </a:bodyPr>
          <a:lstStyle/>
          <a:p>
            <a:pPr marR="3581">
              <a:spcBef>
                <a:spcPts val="67"/>
              </a:spcBef>
            </a:pPr>
            <a:r>
              <a:rPr sz="1300" b="1" dirty="0">
                <a:solidFill>
                  <a:srgbClr val="FFFFFF"/>
                </a:solidFill>
                <a:latin typeface="Montserrat ExtraLight" panose="00000300000000000000" pitchFamily="2" charset="-52"/>
                <a:cs typeface="Times New Roman"/>
              </a:rPr>
              <a:t>РУКОВОДСТВО</a:t>
            </a:r>
            <a:r>
              <a:rPr lang="ru-RU" sz="1300" b="1" dirty="0">
                <a:solidFill>
                  <a:srgbClr val="FFFFFF"/>
                </a:solidFill>
                <a:latin typeface="Montserrat ExtraLight" panose="00000300000000000000" pitchFamily="2" charset="-52"/>
                <a:cs typeface="Times New Roman"/>
              </a:rPr>
              <a:t> </a:t>
            </a:r>
            <a:r>
              <a:rPr sz="1300" b="1" dirty="0">
                <a:solidFill>
                  <a:srgbClr val="FFFFFF"/>
                </a:solidFill>
                <a:latin typeface="Montserrat ExtraLight" panose="00000300000000000000" pitchFamily="2" charset="-52"/>
                <a:cs typeface="Times New Roman"/>
              </a:rPr>
              <a:t>УФСИН РОССИИ</a:t>
            </a:r>
            <a:r>
              <a:rPr lang="ru-RU" sz="1300" b="1" dirty="0">
                <a:solidFill>
                  <a:srgbClr val="FFFFFF"/>
                </a:solidFill>
                <a:latin typeface="Montserrat ExtraLight" panose="00000300000000000000" pitchFamily="2" charset="-52"/>
                <a:cs typeface="Times New Roman"/>
              </a:rPr>
              <a:t> </a:t>
            </a:r>
          </a:p>
          <a:p>
            <a:pPr marR="3581">
              <a:spcBef>
                <a:spcPts val="67"/>
              </a:spcBef>
            </a:pPr>
            <a:r>
              <a:rPr sz="1300" b="1" dirty="0">
                <a:solidFill>
                  <a:srgbClr val="FFFFFF"/>
                </a:solidFill>
                <a:latin typeface="Montserrat ExtraLight" panose="00000300000000000000" pitchFamily="2" charset="-52"/>
                <a:cs typeface="Times New Roman"/>
              </a:rPr>
              <a:t>ПО РЕСПУБЛИКЕ САХА (ЯКУТИЯ)</a:t>
            </a:r>
            <a:endParaRPr sz="1300" dirty="0">
              <a:latin typeface="Montserrat ExtraLight" panose="00000300000000000000" pitchFamily="2" charset="-52"/>
              <a:cs typeface="Times New Roman"/>
            </a:endParaRPr>
          </a:p>
        </p:txBody>
      </p:sp>
      <p:grpSp>
        <p:nvGrpSpPr>
          <p:cNvPr id="9" name="object 9"/>
          <p:cNvGrpSpPr/>
          <p:nvPr/>
        </p:nvGrpSpPr>
        <p:grpSpPr>
          <a:xfrm flipH="1">
            <a:off x="3616087" y="-2578"/>
            <a:ext cx="1711564" cy="953157"/>
            <a:chOff x="179999" y="328582"/>
            <a:chExt cx="2427605" cy="1351915"/>
          </a:xfrm>
        </p:grpSpPr>
        <p:sp>
          <p:nvSpPr>
            <p:cNvPr id="10" name="object 10"/>
            <p:cNvSpPr/>
            <p:nvPr/>
          </p:nvSpPr>
          <p:spPr>
            <a:xfrm>
              <a:off x="179999" y="328582"/>
              <a:ext cx="2427605" cy="1351915"/>
            </a:xfrm>
            <a:custGeom>
              <a:avLst/>
              <a:gdLst/>
              <a:ahLst/>
              <a:cxnLst/>
              <a:rect l="l" t="t" r="r" b="b"/>
              <a:pathLst>
                <a:path w="2427605" h="1351914">
                  <a:moveTo>
                    <a:pt x="2427037" y="0"/>
                  </a:moveTo>
                  <a:lnTo>
                    <a:pt x="0" y="0"/>
                  </a:lnTo>
                  <a:lnTo>
                    <a:pt x="0" y="1351832"/>
                  </a:lnTo>
                  <a:lnTo>
                    <a:pt x="1081403" y="1351832"/>
                  </a:lnTo>
                  <a:lnTo>
                    <a:pt x="2427037" y="0"/>
                  </a:lnTo>
                  <a:close/>
                </a:path>
              </a:pathLst>
            </a:custGeom>
            <a:solidFill>
              <a:srgbClr val="BCBEC0"/>
            </a:solidFill>
          </p:spPr>
          <p:txBody>
            <a:bodyPr wrap="square" lIns="0" tIns="0" rIns="0" bIns="0" rtlCol="0"/>
            <a:lstStyle/>
            <a:p>
              <a:endParaRPr sz="895" dirty="0"/>
            </a:p>
          </p:txBody>
        </p:sp>
        <p:sp>
          <p:nvSpPr>
            <p:cNvPr id="11" name="object 11"/>
            <p:cNvSpPr/>
            <p:nvPr/>
          </p:nvSpPr>
          <p:spPr>
            <a:xfrm>
              <a:off x="179999" y="328582"/>
              <a:ext cx="2327910" cy="1278255"/>
            </a:xfrm>
            <a:custGeom>
              <a:avLst/>
              <a:gdLst/>
              <a:ahLst/>
              <a:cxnLst/>
              <a:rect l="l" t="t" r="r" b="b"/>
              <a:pathLst>
                <a:path w="2327910" h="1278255">
                  <a:moveTo>
                    <a:pt x="2327789" y="0"/>
                  </a:moveTo>
                  <a:lnTo>
                    <a:pt x="0" y="0"/>
                  </a:lnTo>
                  <a:lnTo>
                    <a:pt x="0" y="1278248"/>
                  </a:lnTo>
                  <a:lnTo>
                    <a:pt x="1052435" y="1278248"/>
                  </a:lnTo>
                  <a:lnTo>
                    <a:pt x="232778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895"/>
            </a:p>
          </p:txBody>
        </p:sp>
      </p:grpSp>
      <p:sp>
        <p:nvSpPr>
          <p:cNvPr id="16" name="object 2">
            <a:extLst>
              <a:ext uri="{FF2B5EF4-FFF2-40B4-BE49-F238E27FC236}">
                <a16:creationId xmlns:a16="http://schemas.microsoft.com/office/drawing/2014/main" xmlns="" id="{BBB9E1D5-A86E-49AC-BF5A-23F251BF0C7C}"/>
              </a:ext>
            </a:extLst>
          </p:cNvPr>
          <p:cNvSpPr/>
          <p:nvPr/>
        </p:nvSpPr>
        <p:spPr>
          <a:xfrm>
            <a:off x="-6143" y="7317821"/>
            <a:ext cx="5333793" cy="241854"/>
          </a:xfrm>
          <a:custGeom>
            <a:avLst/>
            <a:gdLst/>
            <a:ahLst/>
            <a:cxnLst/>
            <a:rect l="l" t="t" r="r" b="b"/>
            <a:pathLst>
              <a:path w="7200265" h="186054">
                <a:moveTo>
                  <a:pt x="7200000" y="0"/>
                </a:moveTo>
                <a:lnTo>
                  <a:pt x="0" y="0"/>
                </a:lnTo>
                <a:lnTo>
                  <a:pt x="0" y="185591"/>
                </a:lnTo>
                <a:lnTo>
                  <a:pt x="7200000" y="185591"/>
                </a:lnTo>
                <a:lnTo>
                  <a:pt x="7200000" y="0"/>
                </a:lnTo>
                <a:close/>
              </a:path>
            </a:pathLst>
          </a:custGeom>
          <a:gradFill>
            <a:gsLst>
              <a:gs pos="0">
                <a:srgbClr val="C00000"/>
              </a:gs>
              <a:gs pos="60000">
                <a:srgbClr val="FF1919"/>
              </a:gs>
              <a:gs pos="100000">
                <a:srgbClr val="C00000"/>
              </a:gs>
            </a:gsLst>
            <a:path path="circle">
              <a:fillToRect l="50000" t="130000" r="50000" b="-30000"/>
            </a:path>
          </a:gradFill>
        </p:spPr>
        <p:txBody>
          <a:bodyPr wrap="square" lIns="0" tIns="0" rIns="0" bIns="0" rtlCol="0"/>
          <a:lstStyle/>
          <a:p>
            <a:endParaRPr lang="ru-RU" sz="895"/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585257FC-8608-447D-9DD1-57603E1CA4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4524214" y="101102"/>
            <a:ext cx="643524" cy="693429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6130A13A-C192-45E0-9A9B-73DFB4EEE0D0}"/>
              </a:ext>
            </a:extLst>
          </p:cNvPr>
          <p:cNvSpPr txBox="1"/>
          <p:nvPr/>
        </p:nvSpPr>
        <p:spPr>
          <a:xfrm>
            <a:off x="454025" y="1045205"/>
            <a:ext cx="4648200" cy="58633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22299" algn="just">
              <a:spcAft>
                <a:spcPts val="400"/>
              </a:spcAft>
            </a:pPr>
            <a:r>
              <a:rPr lang="ru-RU" sz="916" dirty="0">
                <a:latin typeface="Montserrat SemiBold" panose="00000700000000000000" pitchFamily="2" charset="-52"/>
              </a:rPr>
              <a:t>Направления в области трудовой деятельности</a:t>
            </a:r>
            <a:br>
              <a:rPr lang="ru-RU" sz="916" dirty="0">
                <a:latin typeface="Montserrat SemiBold" panose="00000700000000000000" pitchFamily="2" charset="-52"/>
              </a:rPr>
            </a:br>
            <a:r>
              <a:rPr lang="ru-RU" sz="916" dirty="0">
                <a:latin typeface="Montserrat SemiBold" panose="00000700000000000000" pitchFamily="2" charset="-52"/>
              </a:rPr>
              <a:t>и профессиональной подготовки осужденных:</a:t>
            </a:r>
          </a:p>
          <a:p>
            <a:pPr marL="171450" indent="-171450" algn="just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ru-RU" sz="916" dirty="0">
                <a:latin typeface="Montserrat" panose="00000500000000000000" pitchFamily="2" charset="-52"/>
              </a:rPr>
              <a:t>﻿﻿создание условий для трудовой занятости осужденных</a:t>
            </a:r>
            <a:br>
              <a:rPr lang="ru-RU" sz="916" dirty="0">
                <a:latin typeface="Montserrat" panose="00000500000000000000" pitchFamily="2" charset="-52"/>
              </a:rPr>
            </a:br>
            <a:r>
              <a:rPr lang="ru-RU" sz="916" dirty="0">
                <a:latin typeface="Montserrat" panose="00000500000000000000" pitchFamily="2" charset="-52"/>
              </a:rPr>
              <a:t>в зависимости от вида исправительного учреждения, совершенствование производственно-хозяйственной деятельности уголовно-исполнительной системы и повышение экономической эффективности</a:t>
            </a:r>
            <a:r>
              <a:rPr lang="en-US" sz="916" dirty="0">
                <a:latin typeface="Montserrat" panose="00000500000000000000" pitchFamily="2" charset="-52"/>
              </a:rPr>
              <a:t>;</a:t>
            </a:r>
            <a:endParaRPr lang="ru-RU" sz="916" dirty="0">
              <a:latin typeface="Montserrat" panose="00000500000000000000" pitchFamily="2" charset="-52"/>
            </a:endParaRPr>
          </a:p>
          <a:p>
            <a:pPr marL="171450" indent="-171450" algn="just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ru-RU" sz="916" dirty="0">
                <a:latin typeface="Montserrat" panose="00000500000000000000" pitchFamily="2" charset="-52"/>
              </a:rPr>
              <a:t>﻿﻿широкое использование в качестве одного из основных способов ресоциализации вовлечения в трудовую деятельность осужденных;</a:t>
            </a:r>
          </a:p>
          <a:p>
            <a:pPr marL="171450" indent="-171450" algn="just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ru-RU" sz="916" dirty="0">
                <a:latin typeface="Montserrat" panose="00000500000000000000" pitchFamily="2" charset="-52"/>
              </a:rPr>
              <a:t>﻿﻿создание дополнительных рабочих мест и развитие производственной и социальной сферы учреждений;</a:t>
            </a:r>
          </a:p>
          <a:p>
            <a:pPr marL="171450" indent="-171450" algn="just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ru-RU" sz="916" dirty="0">
                <a:latin typeface="Montserrat" panose="00000500000000000000" pitchFamily="2" charset="-52"/>
              </a:rPr>
              <a:t>активное привлечение коммерческих организаций к созданию производственных</a:t>
            </a:r>
            <a:r>
              <a:rPr lang="en-US" sz="916" dirty="0">
                <a:latin typeface="Montserrat" panose="00000500000000000000" pitchFamily="2" charset="-52"/>
              </a:rPr>
              <a:t> </a:t>
            </a:r>
            <a:r>
              <a:rPr lang="ru-RU" sz="916" dirty="0">
                <a:latin typeface="Montserrat" panose="00000500000000000000" pitchFamily="2" charset="-52"/>
              </a:rPr>
              <a:t>участков;</a:t>
            </a:r>
          </a:p>
          <a:p>
            <a:pPr marL="171450" indent="-171450" algn="just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ru-RU" sz="916" dirty="0">
                <a:latin typeface="Montserrat" panose="00000500000000000000" pitchFamily="2" charset="-52"/>
              </a:rPr>
              <a:t>﻿﻿разработка наиболее перспективных направлений производственной деятельности учреждений для выпуска конкурентоспособной продукции:</a:t>
            </a:r>
          </a:p>
          <a:p>
            <a:pPr marL="171450" indent="-171450" algn="just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ru-RU" sz="916" dirty="0">
                <a:latin typeface="Montserrat" panose="00000500000000000000" pitchFamily="2" charset="-52"/>
              </a:rPr>
              <a:t>﻿﻿обновление производственной базы учреждений уголовно-исполнительной системы с учетом сформулированных направлений и приоритетов производственной деятельности;</a:t>
            </a:r>
            <a:endParaRPr lang="en-US" sz="916" dirty="0">
              <a:latin typeface="Montserrat" panose="00000500000000000000" pitchFamily="2" charset="-52"/>
            </a:endParaRPr>
          </a:p>
          <a:p>
            <a:pPr marL="171450" indent="-171450" algn="just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ru-RU" sz="916" dirty="0">
                <a:latin typeface="Montserrat" panose="00000500000000000000" pitchFamily="2" charset="-52"/>
              </a:rPr>
              <a:t>определение прогнозных потребностей в рабочих специальностях</a:t>
            </a:r>
            <a:br>
              <a:rPr lang="ru-RU" sz="916" dirty="0">
                <a:latin typeface="Montserrat" panose="00000500000000000000" pitchFamily="2" charset="-52"/>
              </a:rPr>
            </a:br>
            <a:r>
              <a:rPr lang="ru-RU" sz="916" dirty="0">
                <a:latin typeface="Montserrat" panose="00000500000000000000" pitchFamily="2" charset="-52"/>
              </a:rPr>
              <a:t>и специалистов по отраслям и регионам по</a:t>
            </a:r>
            <a:r>
              <a:rPr lang="en-US" sz="916" dirty="0">
                <a:latin typeface="Montserrat" panose="00000500000000000000" pitchFamily="2" charset="-52"/>
              </a:rPr>
              <a:t> </a:t>
            </a:r>
            <a:r>
              <a:rPr lang="ru-RU" sz="916" dirty="0">
                <a:latin typeface="Montserrat" panose="00000500000000000000" pitchFamily="2" charset="-52"/>
              </a:rPr>
              <a:t>укрепленным группам профессий, востребованных на рынке</a:t>
            </a:r>
            <a:r>
              <a:rPr lang="en-US" sz="916" dirty="0">
                <a:latin typeface="Montserrat" panose="00000500000000000000" pitchFamily="2" charset="-52"/>
              </a:rPr>
              <a:t> </a:t>
            </a:r>
            <a:r>
              <a:rPr lang="ru-RU" sz="916" dirty="0">
                <a:latin typeface="Montserrat" panose="00000500000000000000" pitchFamily="2" charset="-52"/>
              </a:rPr>
              <a:t>труда</a:t>
            </a:r>
            <a:r>
              <a:rPr lang="en-US" sz="916" dirty="0">
                <a:latin typeface="Montserrat" panose="00000500000000000000" pitchFamily="2" charset="-52"/>
              </a:rPr>
              <a:t>;</a:t>
            </a:r>
            <a:endParaRPr lang="ru-RU" sz="916" dirty="0">
              <a:latin typeface="Montserrat" panose="00000500000000000000" pitchFamily="2" charset="-52"/>
            </a:endParaRPr>
          </a:p>
          <a:p>
            <a:pPr marL="171450" indent="-171450" algn="just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ru-RU" sz="916" dirty="0">
                <a:latin typeface="Montserrat" panose="00000500000000000000" pitchFamily="2" charset="-52"/>
              </a:rPr>
              <a:t>﻿﻿совершенствование и развитие системы начального профессионального образования и профессиональной подготовки осужденных</a:t>
            </a:r>
            <a:r>
              <a:rPr lang="en-US" sz="916" dirty="0">
                <a:latin typeface="Montserrat" panose="00000500000000000000" pitchFamily="2" charset="-52"/>
              </a:rPr>
              <a:t>;</a:t>
            </a:r>
            <a:endParaRPr lang="ru-RU" sz="916" dirty="0">
              <a:latin typeface="Montserrat" panose="00000500000000000000" pitchFamily="2" charset="-52"/>
            </a:endParaRPr>
          </a:p>
          <a:p>
            <a:pPr marL="171450" indent="-171450" algn="just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ru-RU" sz="916" dirty="0">
                <a:latin typeface="Montserrat" panose="00000500000000000000" pitchFamily="2" charset="-52"/>
              </a:rPr>
              <a:t>﻿﻿осуществление производственного обучения и профессиональной подготовки осужденных с учетом результатов мониторинга прогнозных потребностей в рабочих кадрах учреждения</a:t>
            </a:r>
            <a:br>
              <a:rPr lang="ru-RU" sz="916" dirty="0">
                <a:latin typeface="Montserrat" panose="00000500000000000000" pitchFamily="2" charset="-52"/>
              </a:rPr>
            </a:br>
            <a:r>
              <a:rPr lang="ru-RU" sz="916" dirty="0">
                <a:latin typeface="Montserrat" panose="00000500000000000000" pitchFamily="2" charset="-52"/>
              </a:rPr>
              <a:t>и региональных рынков труда, в том числе по дефицитным рабочим специальностям, в целях создания гарантий трудоустройства</a:t>
            </a:r>
            <a:br>
              <a:rPr lang="ru-RU" sz="916" dirty="0">
                <a:latin typeface="Montserrat" panose="00000500000000000000" pitchFamily="2" charset="-52"/>
              </a:rPr>
            </a:br>
            <a:r>
              <a:rPr lang="ru-RU" sz="916" dirty="0">
                <a:latin typeface="Montserrat" panose="00000500000000000000" pitchFamily="2" charset="-52"/>
              </a:rPr>
              <a:t>и возвращения в общество законопослушных граждан;</a:t>
            </a:r>
          </a:p>
          <a:p>
            <a:pPr marL="171450" indent="-171450" algn="just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ru-RU" sz="916" dirty="0">
                <a:latin typeface="Montserrat" panose="00000500000000000000" pitchFamily="2" charset="-52"/>
              </a:rPr>
              <a:t>﻿﻿участие учреждений в региональных целевых программах занятости населения и развитии систем социального партнерства в сфере подготовки рабочих кадров из числа осужденных</a:t>
            </a:r>
            <a:r>
              <a:rPr lang="en-US" sz="916" dirty="0">
                <a:latin typeface="Montserrat" panose="00000500000000000000" pitchFamily="2" charset="-52"/>
              </a:rPr>
              <a:t>;</a:t>
            </a:r>
            <a:endParaRPr lang="ru-RU" sz="916" dirty="0">
              <a:latin typeface="Montserrat" panose="00000500000000000000" pitchFamily="2" charset="-52"/>
            </a:endParaRPr>
          </a:p>
          <a:p>
            <a:pPr marL="171450" indent="-171450" algn="just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ru-RU" sz="916" dirty="0">
                <a:latin typeface="Montserrat" panose="00000500000000000000" pitchFamily="2" charset="-52"/>
              </a:rPr>
              <a:t>﻿﻿разработка программ профессиональной подготовки с учетом заявок от органов исполнительной власти субъектов Российской Федерации и организаций.</a:t>
            </a:r>
            <a:endParaRPr lang="ru-RU" sz="846" dirty="0">
              <a:latin typeface="Montserrat" panose="00000500000000000000" pitchFamily="2" charset="-52"/>
            </a:endParaRPr>
          </a:p>
        </p:txBody>
      </p:sp>
      <p:grpSp>
        <p:nvGrpSpPr>
          <p:cNvPr id="21" name="object 9">
            <a:extLst>
              <a:ext uri="{FF2B5EF4-FFF2-40B4-BE49-F238E27FC236}">
                <a16:creationId xmlns:a16="http://schemas.microsoft.com/office/drawing/2014/main" xmlns="" id="{3DBA8D8C-D0B2-43A0-B030-EBAF2C333C3D}"/>
              </a:ext>
            </a:extLst>
          </p:cNvPr>
          <p:cNvGrpSpPr/>
          <p:nvPr/>
        </p:nvGrpSpPr>
        <p:grpSpPr>
          <a:xfrm flipH="1" flipV="1">
            <a:off x="4060657" y="6860723"/>
            <a:ext cx="1717500" cy="953156"/>
            <a:chOff x="179999" y="328582"/>
            <a:chExt cx="2427605" cy="1351915"/>
          </a:xfrm>
        </p:grpSpPr>
        <p:sp>
          <p:nvSpPr>
            <p:cNvPr id="23" name="object 10">
              <a:extLst>
                <a:ext uri="{FF2B5EF4-FFF2-40B4-BE49-F238E27FC236}">
                  <a16:creationId xmlns:a16="http://schemas.microsoft.com/office/drawing/2014/main" xmlns="" id="{A5050AE5-EA7E-45A2-9A21-53D0B1D2D38B}"/>
                </a:ext>
              </a:extLst>
            </p:cNvPr>
            <p:cNvSpPr/>
            <p:nvPr/>
          </p:nvSpPr>
          <p:spPr>
            <a:xfrm>
              <a:off x="179999" y="328582"/>
              <a:ext cx="2427605" cy="1351915"/>
            </a:xfrm>
            <a:custGeom>
              <a:avLst/>
              <a:gdLst/>
              <a:ahLst/>
              <a:cxnLst/>
              <a:rect l="l" t="t" r="r" b="b"/>
              <a:pathLst>
                <a:path w="2427605" h="1351914">
                  <a:moveTo>
                    <a:pt x="2427037" y="0"/>
                  </a:moveTo>
                  <a:lnTo>
                    <a:pt x="0" y="0"/>
                  </a:lnTo>
                  <a:lnTo>
                    <a:pt x="0" y="1351832"/>
                  </a:lnTo>
                  <a:lnTo>
                    <a:pt x="1081403" y="1351832"/>
                  </a:lnTo>
                  <a:lnTo>
                    <a:pt x="2427037" y="0"/>
                  </a:lnTo>
                  <a:close/>
                </a:path>
              </a:pathLst>
            </a:custGeom>
            <a:solidFill>
              <a:srgbClr val="BCBEC0"/>
            </a:solidFill>
          </p:spPr>
          <p:txBody>
            <a:bodyPr wrap="square" lIns="0" tIns="0" rIns="0" bIns="0" rtlCol="0"/>
            <a:lstStyle/>
            <a:p>
              <a:endParaRPr sz="895" dirty="0"/>
            </a:p>
          </p:txBody>
        </p:sp>
        <p:sp>
          <p:nvSpPr>
            <p:cNvPr id="25" name="object 11">
              <a:extLst>
                <a:ext uri="{FF2B5EF4-FFF2-40B4-BE49-F238E27FC236}">
                  <a16:creationId xmlns:a16="http://schemas.microsoft.com/office/drawing/2014/main" xmlns="" id="{43D60365-723B-4D78-A594-F4BC8C88E7F9}"/>
                </a:ext>
              </a:extLst>
            </p:cNvPr>
            <p:cNvSpPr/>
            <p:nvPr/>
          </p:nvSpPr>
          <p:spPr>
            <a:xfrm>
              <a:off x="179999" y="328582"/>
              <a:ext cx="2327910" cy="1278255"/>
            </a:xfrm>
            <a:custGeom>
              <a:avLst/>
              <a:gdLst/>
              <a:ahLst/>
              <a:cxnLst/>
              <a:rect l="l" t="t" r="r" b="b"/>
              <a:pathLst>
                <a:path w="2327910" h="1278255">
                  <a:moveTo>
                    <a:pt x="2327789" y="0"/>
                  </a:moveTo>
                  <a:lnTo>
                    <a:pt x="0" y="0"/>
                  </a:lnTo>
                  <a:lnTo>
                    <a:pt x="0" y="1278248"/>
                  </a:lnTo>
                  <a:lnTo>
                    <a:pt x="1052435" y="1278248"/>
                  </a:lnTo>
                  <a:lnTo>
                    <a:pt x="232778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895"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4854075" y="7237806"/>
            <a:ext cx="311596" cy="160039"/>
          </a:xfrm>
          <a:prstGeom prst="rect">
            <a:avLst/>
          </a:prstGeom>
        </p:spPr>
        <p:txBody>
          <a:bodyPr vert="horz" wrap="square" lIns="0" tIns="8059" rIns="0" bIns="0" rtlCol="0">
            <a:spAutoFit/>
          </a:bodyPr>
          <a:lstStyle/>
          <a:p>
            <a:pPr algn="ctr">
              <a:spcBef>
                <a:spcPts val="63"/>
              </a:spcBef>
            </a:pPr>
            <a:r>
              <a:rPr lang="ru-RU" sz="987" spc="-11" dirty="0">
                <a:solidFill>
                  <a:srgbClr val="231F20"/>
                </a:solidFill>
                <a:latin typeface="Montserrat ExtraBold" panose="00000900000000000000" pitchFamily="2" charset="-52"/>
                <a:cs typeface="Franklin Gothic Medium"/>
              </a:rPr>
              <a:t>5</a:t>
            </a:r>
            <a:endParaRPr sz="987" dirty="0">
              <a:latin typeface="Montserrat ExtraBold" panose="00000900000000000000" pitchFamily="2" charset="-52"/>
              <a:cs typeface="Franklin Gothic Medium"/>
            </a:endParaRPr>
          </a:p>
        </p:txBody>
      </p:sp>
    </p:spTree>
    <p:extLst>
      <p:ext uri="{BB962C8B-B14F-4D97-AF65-F5344CB8AC3E}">
        <p14:creationId xmlns:p14="http://schemas.microsoft.com/office/powerpoint/2010/main" val="16996487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object 2">
            <a:extLst>
              <a:ext uri="{FF2B5EF4-FFF2-40B4-BE49-F238E27FC236}">
                <a16:creationId xmlns:a16="http://schemas.microsoft.com/office/drawing/2014/main" xmlns="" id="{DE55ECCD-EEF9-470B-8F0D-C20E087BB717}"/>
              </a:ext>
            </a:extLst>
          </p:cNvPr>
          <p:cNvSpPr/>
          <p:nvPr/>
        </p:nvSpPr>
        <p:spPr>
          <a:xfrm>
            <a:off x="-15929" y="6904794"/>
            <a:ext cx="5353366" cy="196481"/>
          </a:xfrm>
          <a:custGeom>
            <a:avLst/>
            <a:gdLst/>
            <a:ahLst/>
            <a:cxnLst/>
            <a:rect l="l" t="t" r="r" b="b"/>
            <a:pathLst>
              <a:path w="7200265" h="186054">
                <a:moveTo>
                  <a:pt x="7200000" y="0"/>
                </a:moveTo>
                <a:lnTo>
                  <a:pt x="0" y="0"/>
                </a:lnTo>
                <a:lnTo>
                  <a:pt x="0" y="185591"/>
                </a:lnTo>
                <a:lnTo>
                  <a:pt x="7200000" y="185591"/>
                </a:lnTo>
                <a:lnTo>
                  <a:pt x="7200000" y="0"/>
                </a:lnTo>
                <a:close/>
              </a:path>
            </a:pathLst>
          </a:custGeom>
          <a:gradFill>
            <a:gsLst>
              <a:gs pos="0">
                <a:schemeClr val="bg1">
                  <a:lumMod val="85000"/>
                </a:schemeClr>
              </a:gs>
              <a:gs pos="40000">
                <a:schemeClr val="bg1"/>
              </a:gs>
              <a:gs pos="100000">
                <a:schemeClr val="bg1">
                  <a:lumMod val="85000"/>
                </a:schemeClr>
              </a:gs>
            </a:gsLst>
            <a:path path="circle">
              <a:fillToRect l="50000" t="130000" r="50000" b="-30000"/>
            </a:path>
          </a:gradFill>
        </p:spPr>
        <p:txBody>
          <a:bodyPr wrap="square" lIns="0" tIns="0" rIns="0" bIns="0" rtlCol="0"/>
          <a:lstStyle/>
          <a:p>
            <a:endParaRPr lang="ru-RU" sz="895"/>
          </a:p>
        </p:txBody>
      </p:sp>
      <p:sp>
        <p:nvSpPr>
          <p:cNvPr id="2" name="object 2"/>
          <p:cNvSpPr/>
          <p:nvPr/>
        </p:nvSpPr>
        <p:spPr>
          <a:xfrm>
            <a:off x="-6143" y="7101275"/>
            <a:ext cx="5333793" cy="236026"/>
          </a:xfrm>
          <a:custGeom>
            <a:avLst/>
            <a:gdLst/>
            <a:ahLst/>
            <a:cxnLst/>
            <a:rect l="l" t="t" r="r" b="b"/>
            <a:pathLst>
              <a:path w="7200265" h="186054">
                <a:moveTo>
                  <a:pt x="7200000" y="0"/>
                </a:moveTo>
                <a:lnTo>
                  <a:pt x="0" y="0"/>
                </a:lnTo>
                <a:lnTo>
                  <a:pt x="0" y="185591"/>
                </a:lnTo>
                <a:lnTo>
                  <a:pt x="7200000" y="185591"/>
                </a:lnTo>
                <a:lnTo>
                  <a:pt x="7200000" y="0"/>
                </a:lnTo>
                <a:close/>
              </a:path>
            </a:pathLst>
          </a:custGeom>
          <a:gradFill flip="none" rotWithShape="1">
            <a:gsLst>
              <a:gs pos="0">
                <a:srgbClr val="013BBB"/>
              </a:gs>
              <a:gs pos="50000">
                <a:srgbClr val="0165B6"/>
              </a:gs>
              <a:gs pos="100000">
                <a:srgbClr val="012C89"/>
              </a:gs>
            </a:gsLst>
            <a:path path="circle">
              <a:fillToRect l="50000" t="130000" r="50000" b="-30000"/>
            </a:path>
            <a:tileRect/>
          </a:gradFill>
        </p:spPr>
        <p:txBody>
          <a:bodyPr wrap="square" lIns="0" tIns="0" rIns="0" bIns="0" rtlCol="0"/>
          <a:lstStyle/>
          <a:p>
            <a:endParaRPr lang="ru-RU" sz="895"/>
          </a:p>
        </p:txBody>
      </p:sp>
      <p:pic>
        <p:nvPicPr>
          <p:cNvPr id="7" name="object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-9993" y="-3017"/>
            <a:ext cx="5337643" cy="901662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454025" y="263458"/>
            <a:ext cx="3232350" cy="421523"/>
          </a:xfrm>
          <a:prstGeom prst="rect">
            <a:avLst/>
          </a:prstGeom>
        </p:spPr>
        <p:txBody>
          <a:bodyPr vert="horz" wrap="square" lIns="0" tIns="8506" rIns="0" bIns="0" rtlCol="0">
            <a:spAutoFit/>
          </a:bodyPr>
          <a:lstStyle/>
          <a:p>
            <a:pPr marR="3581">
              <a:spcBef>
                <a:spcPts val="67"/>
              </a:spcBef>
            </a:pPr>
            <a:r>
              <a:rPr lang="ru-RU" sz="1300" b="1" dirty="0">
                <a:solidFill>
                  <a:srgbClr val="FFFFFF"/>
                </a:solidFill>
                <a:latin typeface="Montserrat ExtraLight" panose="00000300000000000000" pitchFamily="2" charset="-52"/>
                <a:cs typeface="Times New Roman"/>
              </a:rPr>
              <a:t>ОСОБЕННОСТИ ВЗАИМОДЕЙСТВИЯ</a:t>
            </a:r>
          </a:p>
          <a:p>
            <a:pPr marR="3581">
              <a:spcBef>
                <a:spcPts val="67"/>
              </a:spcBef>
            </a:pPr>
            <a:r>
              <a:rPr lang="ru-RU" sz="1300" b="1" dirty="0">
                <a:solidFill>
                  <a:srgbClr val="FFFFFF"/>
                </a:solidFill>
                <a:latin typeface="Montserrat ExtraLight" panose="00000300000000000000" pitchFamily="2" charset="-52"/>
                <a:cs typeface="Times New Roman"/>
              </a:rPr>
              <a:t>С УЧРЕЖДЕНИЯМИ УИС</a:t>
            </a:r>
            <a:endParaRPr sz="1300" dirty="0">
              <a:latin typeface="Montserrat ExtraLight" panose="00000300000000000000" pitchFamily="2" charset="-52"/>
              <a:cs typeface="Times New Roman"/>
            </a:endParaRPr>
          </a:p>
        </p:txBody>
      </p:sp>
      <p:grpSp>
        <p:nvGrpSpPr>
          <p:cNvPr id="9" name="object 9"/>
          <p:cNvGrpSpPr/>
          <p:nvPr/>
        </p:nvGrpSpPr>
        <p:grpSpPr>
          <a:xfrm flipH="1">
            <a:off x="3616087" y="-2578"/>
            <a:ext cx="1711564" cy="953157"/>
            <a:chOff x="179999" y="328582"/>
            <a:chExt cx="2427605" cy="1351915"/>
          </a:xfrm>
        </p:grpSpPr>
        <p:sp>
          <p:nvSpPr>
            <p:cNvPr id="10" name="object 10"/>
            <p:cNvSpPr/>
            <p:nvPr/>
          </p:nvSpPr>
          <p:spPr>
            <a:xfrm>
              <a:off x="179999" y="328582"/>
              <a:ext cx="2427605" cy="1351915"/>
            </a:xfrm>
            <a:custGeom>
              <a:avLst/>
              <a:gdLst/>
              <a:ahLst/>
              <a:cxnLst/>
              <a:rect l="l" t="t" r="r" b="b"/>
              <a:pathLst>
                <a:path w="2427605" h="1351914">
                  <a:moveTo>
                    <a:pt x="2427037" y="0"/>
                  </a:moveTo>
                  <a:lnTo>
                    <a:pt x="0" y="0"/>
                  </a:lnTo>
                  <a:lnTo>
                    <a:pt x="0" y="1351832"/>
                  </a:lnTo>
                  <a:lnTo>
                    <a:pt x="1081403" y="1351832"/>
                  </a:lnTo>
                  <a:lnTo>
                    <a:pt x="2427037" y="0"/>
                  </a:lnTo>
                  <a:close/>
                </a:path>
              </a:pathLst>
            </a:custGeom>
            <a:solidFill>
              <a:srgbClr val="BCBEC0"/>
            </a:solidFill>
          </p:spPr>
          <p:txBody>
            <a:bodyPr wrap="square" lIns="0" tIns="0" rIns="0" bIns="0" rtlCol="0"/>
            <a:lstStyle/>
            <a:p>
              <a:endParaRPr sz="895" dirty="0"/>
            </a:p>
          </p:txBody>
        </p:sp>
        <p:sp>
          <p:nvSpPr>
            <p:cNvPr id="11" name="object 11"/>
            <p:cNvSpPr/>
            <p:nvPr/>
          </p:nvSpPr>
          <p:spPr>
            <a:xfrm>
              <a:off x="179999" y="328582"/>
              <a:ext cx="2327910" cy="1278255"/>
            </a:xfrm>
            <a:custGeom>
              <a:avLst/>
              <a:gdLst/>
              <a:ahLst/>
              <a:cxnLst/>
              <a:rect l="l" t="t" r="r" b="b"/>
              <a:pathLst>
                <a:path w="2327910" h="1278255">
                  <a:moveTo>
                    <a:pt x="2327789" y="0"/>
                  </a:moveTo>
                  <a:lnTo>
                    <a:pt x="0" y="0"/>
                  </a:lnTo>
                  <a:lnTo>
                    <a:pt x="0" y="1278248"/>
                  </a:lnTo>
                  <a:lnTo>
                    <a:pt x="1052435" y="1278248"/>
                  </a:lnTo>
                  <a:lnTo>
                    <a:pt x="232778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895"/>
            </a:p>
          </p:txBody>
        </p:sp>
      </p:grpSp>
      <p:sp>
        <p:nvSpPr>
          <p:cNvPr id="16" name="object 2">
            <a:extLst>
              <a:ext uri="{FF2B5EF4-FFF2-40B4-BE49-F238E27FC236}">
                <a16:creationId xmlns:a16="http://schemas.microsoft.com/office/drawing/2014/main" xmlns="" id="{BBB9E1D5-A86E-49AC-BF5A-23F251BF0C7C}"/>
              </a:ext>
            </a:extLst>
          </p:cNvPr>
          <p:cNvSpPr/>
          <p:nvPr/>
        </p:nvSpPr>
        <p:spPr>
          <a:xfrm>
            <a:off x="-6143" y="7317821"/>
            <a:ext cx="5333793" cy="241854"/>
          </a:xfrm>
          <a:custGeom>
            <a:avLst/>
            <a:gdLst/>
            <a:ahLst/>
            <a:cxnLst/>
            <a:rect l="l" t="t" r="r" b="b"/>
            <a:pathLst>
              <a:path w="7200265" h="186054">
                <a:moveTo>
                  <a:pt x="7200000" y="0"/>
                </a:moveTo>
                <a:lnTo>
                  <a:pt x="0" y="0"/>
                </a:lnTo>
                <a:lnTo>
                  <a:pt x="0" y="185591"/>
                </a:lnTo>
                <a:lnTo>
                  <a:pt x="7200000" y="185591"/>
                </a:lnTo>
                <a:lnTo>
                  <a:pt x="7200000" y="0"/>
                </a:lnTo>
                <a:close/>
              </a:path>
            </a:pathLst>
          </a:custGeom>
          <a:gradFill>
            <a:gsLst>
              <a:gs pos="0">
                <a:srgbClr val="C00000"/>
              </a:gs>
              <a:gs pos="60000">
                <a:srgbClr val="FF1919"/>
              </a:gs>
              <a:gs pos="100000">
                <a:srgbClr val="C00000"/>
              </a:gs>
            </a:gsLst>
            <a:path path="circle">
              <a:fillToRect l="50000" t="130000" r="50000" b="-30000"/>
            </a:path>
          </a:gradFill>
        </p:spPr>
        <p:txBody>
          <a:bodyPr wrap="square" lIns="0" tIns="0" rIns="0" bIns="0" rtlCol="0"/>
          <a:lstStyle/>
          <a:p>
            <a:endParaRPr lang="ru-RU" sz="895"/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585257FC-8608-447D-9DD1-57603E1CA4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4524214" y="101102"/>
            <a:ext cx="643524" cy="693429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6130A13A-C192-45E0-9A9B-73DFB4EEE0D0}"/>
              </a:ext>
            </a:extLst>
          </p:cNvPr>
          <p:cNvSpPr txBox="1"/>
          <p:nvPr/>
        </p:nvSpPr>
        <p:spPr>
          <a:xfrm>
            <a:off x="454025" y="1045205"/>
            <a:ext cx="4648200" cy="1029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400"/>
              </a:spcAft>
            </a:pPr>
            <a:r>
              <a:rPr lang="ru-RU" sz="916" dirty="0">
                <a:latin typeface="Montserrat SemiBold" panose="00000700000000000000" pitchFamily="2" charset="-52"/>
              </a:rPr>
              <a:t>Особенности размещения государственных</a:t>
            </a:r>
          </a:p>
          <a:p>
            <a:pPr algn="ctr">
              <a:spcAft>
                <a:spcPts val="400"/>
              </a:spcAft>
            </a:pPr>
            <a:r>
              <a:rPr lang="ru-RU" sz="916" dirty="0">
                <a:latin typeface="Montserrat SemiBold" panose="00000700000000000000" pitchFamily="2" charset="-52"/>
              </a:rPr>
              <a:t>и муниципальных заказов в учреждениях УИС</a:t>
            </a:r>
          </a:p>
          <a:p>
            <a:pPr algn="ctr"/>
            <a:r>
              <a:rPr lang="ru-RU" sz="916" dirty="0">
                <a:latin typeface="Montserrat" panose="00000500000000000000" pitchFamily="2" charset="-52"/>
              </a:rPr>
              <a:t>Возможность закупки без проведения аукциона</a:t>
            </a:r>
          </a:p>
          <a:p>
            <a:pPr algn="ctr"/>
            <a:r>
              <a:rPr lang="ru-RU" sz="916" dirty="0">
                <a:latin typeface="Montserrat" panose="00000500000000000000" pitchFamily="2" charset="-52"/>
              </a:rPr>
              <a:t>(основания закупки как у единственного поставщика по п. 11 ч. 1 ст. 93 Федерального закона от 05.04.2013 № 44-ФЗ</a:t>
            </a:r>
          </a:p>
          <a:p>
            <a:pPr algn="ctr"/>
            <a:endParaRPr lang="ru-RU" sz="846" dirty="0">
              <a:latin typeface="Montserrat" panose="00000500000000000000" pitchFamily="2" charset="-52"/>
            </a:endParaRPr>
          </a:p>
        </p:txBody>
      </p:sp>
      <p:grpSp>
        <p:nvGrpSpPr>
          <p:cNvPr id="21" name="object 9">
            <a:extLst>
              <a:ext uri="{FF2B5EF4-FFF2-40B4-BE49-F238E27FC236}">
                <a16:creationId xmlns:a16="http://schemas.microsoft.com/office/drawing/2014/main" xmlns="" id="{3DBA8D8C-D0B2-43A0-B030-EBAF2C333C3D}"/>
              </a:ext>
            </a:extLst>
          </p:cNvPr>
          <p:cNvGrpSpPr/>
          <p:nvPr/>
        </p:nvGrpSpPr>
        <p:grpSpPr>
          <a:xfrm flipH="1" flipV="1">
            <a:off x="4060657" y="6860723"/>
            <a:ext cx="1717500" cy="953156"/>
            <a:chOff x="179999" y="328582"/>
            <a:chExt cx="2427605" cy="1351915"/>
          </a:xfrm>
        </p:grpSpPr>
        <p:sp>
          <p:nvSpPr>
            <p:cNvPr id="23" name="object 10">
              <a:extLst>
                <a:ext uri="{FF2B5EF4-FFF2-40B4-BE49-F238E27FC236}">
                  <a16:creationId xmlns:a16="http://schemas.microsoft.com/office/drawing/2014/main" xmlns="" id="{A5050AE5-EA7E-45A2-9A21-53D0B1D2D38B}"/>
                </a:ext>
              </a:extLst>
            </p:cNvPr>
            <p:cNvSpPr/>
            <p:nvPr/>
          </p:nvSpPr>
          <p:spPr>
            <a:xfrm>
              <a:off x="179999" y="328582"/>
              <a:ext cx="2427605" cy="1351915"/>
            </a:xfrm>
            <a:custGeom>
              <a:avLst/>
              <a:gdLst/>
              <a:ahLst/>
              <a:cxnLst/>
              <a:rect l="l" t="t" r="r" b="b"/>
              <a:pathLst>
                <a:path w="2427605" h="1351914">
                  <a:moveTo>
                    <a:pt x="2427037" y="0"/>
                  </a:moveTo>
                  <a:lnTo>
                    <a:pt x="0" y="0"/>
                  </a:lnTo>
                  <a:lnTo>
                    <a:pt x="0" y="1351832"/>
                  </a:lnTo>
                  <a:lnTo>
                    <a:pt x="1081403" y="1351832"/>
                  </a:lnTo>
                  <a:lnTo>
                    <a:pt x="2427037" y="0"/>
                  </a:lnTo>
                  <a:close/>
                </a:path>
              </a:pathLst>
            </a:custGeom>
            <a:solidFill>
              <a:srgbClr val="BCBEC0"/>
            </a:solidFill>
          </p:spPr>
          <p:txBody>
            <a:bodyPr wrap="square" lIns="0" tIns="0" rIns="0" bIns="0" rtlCol="0"/>
            <a:lstStyle/>
            <a:p>
              <a:endParaRPr sz="895" dirty="0"/>
            </a:p>
          </p:txBody>
        </p:sp>
        <p:sp>
          <p:nvSpPr>
            <p:cNvPr id="25" name="object 11">
              <a:extLst>
                <a:ext uri="{FF2B5EF4-FFF2-40B4-BE49-F238E27FC236}">
                  <a16:creationId xmlns:a16="http://schemas.microsoft.com/office/drawing/2014/main" xmlns="" id="{43D60365-723B-4D78-A594-F4BC8C88E7F9}"/>
                </a:ext>
              </a:extLst>
            </p:cNvPr>
            <p:cNvSpPr/>
            <p:nvPr/>
          </p:nvSpPr>
          <p:spPr>
            <a:xfrm>
              <a:off x="179999" y="328582"/>
              <a:ext cx="2327910" cy="1278255"/>
            </a:xfrm>
            <a:custGeom>
              <a:avLst/>
              <a:gdLst/>
              <a:ahLst/>
              <a:cxnLst/>
              <a:rect l="l" t="t" r="r" b="b"/>
              <a:pathLst>
                <a:path w="2327910" h="1278255">
                  <a:moveTo>
                    <a:pt x="2327789" y="0"/>
                  </a:moveTo>
                  <a:lnTo>
                    <a:pt x="0" y="0"/>
                  </a:lnTo>
                  <a:lnTo>
                    <a:pt x="0" y="1278248"/>
                  </a:lnTo>
                  <a:lnTo>
                    <a:pt x="1052435" y="1278248"/>
                  </a:lnTo>
                  <a:lnTo>
                    <a:pt x="232778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895" dirty="0"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4854075" y="7237806"/>
            <a:ext cx="311596" cy="160039"/>
          </a:xfrm>
          <a:prstGeom prst="rect">
            <a:avLst/>
          </a:prstGeom>
        </p:spPr>
        <p:txBody>
          <a:bodyPr vert="horz" wrap="square" lIns="0" tIns="8059" rIns="0" bIns="0" rtlCol="0">
            <a:spAutoFit/>
          </a:bodyPr>
          <a:lstStyle/>
          <a:p>
            <a:pPr algn="ctr">
              <a:spcBef>
                <a:spcPts val="63"/>
              </a:spcBef>
            </a:pPr>
            <a:r>
              <a:rPr lang="ru-RU" sz="987" spc="-11" dirty="0">
                <a:solidFill>
                  <a:srgbClr val="231F20"/>
                </a:solidFill>
                <a:latin typeface="Montserrat ExtraBold" panose="00000900000000000000" pitchFamily="2" charset="-52"/>
                <a:cs typeface="Franklin Gothic Medium"/>
              </a:rPr>
              <a:t>7</a:t>
            </a:r>
            <a:endParaRPr sz="987" dirty="0">
              <a:latin typeface="Montserrat ExtraBold" panose="00000900000000000000" pitchFamily="2" charset="-52"/>
              <a:cs typeface="Franklin Gothic Medium"/>
            </a:endParaRPr>
          </a:p>
        </p:txBody>
      </p:sp>
      <p:pic>
        <p:nvPicPr>
          <p:cNvPr id="18" name="object 15">
            <a:extLst>
              <a:ext uri="{FF2B5EF4-FFF2-40B4-BE49-F238E27FC236}">
                <a16:creationId xmlns:a16="http://schemas.microsoft.com/office/drawing/2014/main" xmlns="" id="{6F507C9F-4426-4183-8076-A08E0174B26A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90194" y="2038132"/>
            <a:ext cx="1640511" cy="1178707"/>
          </a:xfrm>
          <a:prstGeom prst="rect">
            <a:avLst/>
          </a:prstGeom>
        </p:spPr>
      </p:pic>
      <p:pic>
        <p:nvPicPr>
          <p:cNvPr id="20" name="object 16">
            <a:extLst>
              <a:ext uri="{FF2B5EF4-FFF2-40B4-BE49-F238E27FC236}">
                <a16:creationId xmlns:a16="http://schemas.microsoft.com/office/drawing/2014/main" xmlns="" id="{FDEDBC49-8FBB-4B84-A255-B9C55094F4F0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653223" y="2039473"/>
            <a:ext cx="2409190" cy="1178707"/>
          </a:xfrm>
          <a:prstGeom prst="rect">
            <a:avLst/>
          </a:prstGeom>
        </p:spPr>
      </p:pic>
      <p:graphicFrame>
        <p:nvGraphicFramePr>
          <p:cNvPr id="26" name="object 18">
            <a:extLst>
              <a:ext uri="{FF2B5EF4-FFF2-40B4-BE49-F238E27FC236}">
                <a16:creationId xmlns:a16="http://schemas.microsoft.com/office/drawing/2014/main" xmlns="" id="{118293B9-9ED8-48F0-B80F-7221D4817C7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99421369"/>
              </p:ext>
            </p:extLst>
          </p:nvPr>
        </p:nvGraphicFramePr>
        <p:xfrm>
          <a:off x="612000" y="3924226"/>
          <a:ext cx="4465377" cy="263762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27460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19077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19008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9525">
                      <a:solidFill>
                        <a:srgbClr val="231F20"/>
                      </a:solidFill>
                      <a:prstDash val="solid"/>
                    </a:lnT>
                    <a:lnB w="952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9525">
                      <a:solidFill>
                        <a:srgbClr val="231F20"/>
                      </a:solidFill>
                      <a:prstDash val="solid"/>
                    </a:lnT>
                    <a:lnB w="9525">
                      <a:solidFill>
                        <a:srgbClr val="231F2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3226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9525">
                      <a:solidFill>
                        <a:srgbClr val="231F20"/>
                      </a:solidFill>
                      <a:prstDash val="solid"/>
                    </a:lnT>
                    <a:lnB w="952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9525">
                      <a:solidFill>
                        <a:srgbClr val="231F20"/>
                      </a:solidFill>
                      <a:prstDash val="solid"/>
                    </a:lnT>
                    <a:lnB w="9525">
                      <a:solidFill>
                        <a:srgbClr val="231F2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3928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9525">
                      <a:solidFill>
                        <a:srgbClr val="231F20"/>
                      </a:solidFill>
                      <a:prstDash val="solid"/>
                    </a:lnT>
                    <a:lnB w="952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9525">
                      <a:solidFill>
                        <a:srgbClr val="231F20"/>
                      </a:solidFill>
                      <a:prstDash val="solid"/>
                    </a:lnT>
                    <a:lnB w="9525">
                      <a:solidFill>
                        <a:srgbClr val="231F2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65517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9525">
                      <a:solidFill>
                        <a:srgbClr val="231F20"/>
                      </a:solidFill>
                      <a:prstDash val="solid"/>
                    </a:lnT>
                    <a:lnB w="952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9525">
                      <a:solidFill>
                        <a:srgbClr val="231F20"/>
                      </a:solidFill>
                      <a:prstDash val="solid"/>
                    </a:lnT>
                    <a:lnB w="9525">
                      <a:solidFill>
                        <a:srgbClr val="231F2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4786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9525">
                      <a:solidFill>
                        <a:srgbClr val="231F20"/>
                      </a:solidFill>
                      <a:prstDash val="solid"/>
                    </a:lnT>
                    <a:lnB w="952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9525">
                      <a:solidFill>
                        <a:srgbClr val="231F20"/>
                      </a:solidFill>
                      <a:prstDash val="solid"/>
                    </a:lnT>
                    <a:lnB w="9525">
                      <a:solidFill>
                        <a:srgbClr val="231F2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3538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9525">
                      <a:solidFill>
                        <a:srgbClr val="231F20"/>
                      </a:solidFill>
                      <a:prstDash val="solid"/>
                    </a:lnT>
                    <a:lnB w="952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9525">
                      <a:solidFill>
                        <a:srgbClr val="231F20"/>
                      </a:solidFill>
                      <a:prstDash val="solid"/>
                    </a:lnT>
                    <a:lnB w="9525">
                      <a:solidFill>
                        <a:srgbClr val="231F2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43756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9525">
                      <a:solidFill>
                        <a:srgbClr val="231F20"/>
                      </a:solidFill>
                      <a:prstDash val="solid"/>
                    </a:lnT>
                    <a:lnB w="952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9525">
                      <a:solidFill>
                        <a:srgbClr val="231F20"/>
                      </a:solidFill>
                      <a:prstDash val="solid"/>
                    </a:lnT>
                    <a:lnB w="9525">
                      <a:solidFill>
                        <a:srgbClr val="231F2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  <p:sp>
        <p:nvSpPr>
          <p:cNvPr id="27" name="object 19">
            <a:extLst>
              <a:ext uri="{FF2B5EF4-FFF2-40B4-BE49-F238E27FC236}">
                <a16:creationId xmlns:a16="http://schemas.microsoft.com/office/drawing/2014/main" xmlns="" id="{20B88C7C-740B-4C8C-B918-DAE98357D497}"/>
              </a:ext>
            </a:extLst>
          </p:cNvPr>
          <p:cNvSpPr/>
          <p:nvPr/>
        </p:nvSpPr>
        <p:spPr>
          <a:xfrm>
            <a:off x="1087209" y="3992181"/>
            <a:ext cx="323241" cy="81929"/>
          </a:xfrm>
          <a:custGeom>
            <a:avLst/>
            <a:gdLst/>
            <a:ahLst/>
            <a:cxnLst/>
            <a:rect l="l" t="t" r="r" b="b"/>
            <a:pathLst>
              <a:path w="458469" h="116204">
                <a:moveTo>
                  <a:pt x="38867" y="0"/>
                </a:moveTo>
                <a:lnTo>
                  <a:pt x="5981" y="21418"/>
                </a:lnTo>
                <a:lnTo>
                  <a:pt x="0" y="49449"/>
                </a:lnTo>
                <a:lnTo>
                  <a:pt x="632" y="59242"/>
                </a:lnTo>
                <a:lnTo>
                  <a:pt x="22330" y="94643"/>
                </a:lnTo>
                <a:lnTo>
                  <a:pt x="38514" y="98182"/>
                </a:lnTo>
                <a:lnTo>
                  <a:pt x="47226" y="97252"/>
                </a:lnTo>
                <a:lnTo>
                  <a:pt x="54918" y="94461"/>
                </a:lnTo>
                <a:lnTo>
                  <a:pt x="61589" y="89808"/>
                </a:lnTo>
                <a:lnTo>
                  <a:pt x="62657" y="88574"/>
                </a:lnTo>
                <a:lnTo>
                  <a:pt x="30770" y="88574"/>
                </a:lnTo>
                <a:lnTo>
                  <a:pt x="24348" y="84941"/>
                </a:lnTo>
                <a:lnTo>
                  <a:pt x="12363" y="49449"/>
                </a:lnTo>
                <a:lnTo>
                  <a:pt x="12810" y="40983"/>
                </a:lnTo>
                <a:lnTo>
                  <a:pt x="30651" y="9679"/>
                </a:lnTo>
                <a:lnTo>
                  <a:pt x="63079" y="9679"/>
                </a:lnTo>
                <a:lnTo>
                  <a:pt x="61205" y="7717"/>
                </a:lnTo>
                <a:lnTo>
                  <a:pt x="54623" y="3432"/>
                </a:lnTo>
                <a:lnTo>
                  <a:pt x="47178" y="858"/>
                </a:lnTo>
                <a:lnTo>
                  <a:pt x="38867" y="0"/>
                </a:lnTo>
                <a:close/>
              </a:path>
              <a:path w="458469" h="116204">
                <a:moveTo>
                  <a:pt x="63079" y="9679"/>
                </a:moveTo>
                <a:lnTo>
                  <a:pt x="46704" y="9679"/>
                </a:lnTo>
                <a:lnTo>
                  <a:pt x="53095" y="13074"/>
                </a:lnTo>
                <a:lnTo>
                  <a:pt x="57910" y="19850"/>
                </a:lnTo>
                <a:lnTo>
                  <a:pt x="61071" y="25435"/>
                </a:lnTo>
                <a:lnTo>
                  <a:pt x="63328" y="32031"/>
                </a:lnTo>
                <a:lnTo>
                  <a:pt x="64682" y="39639"/>
                </a:lnTo>
                <a:lnTo>
                  <a:pt x="65133" y="48265"/>
                </a:lnTo>
                <a:lnTo>
                  <a:pt x="64696" y="56745"/>
                </a:lnTo>
                <a:lnTo>
                  <a:pt x="47035" y="88574"/>
                </a:lnTo>
                <a:lnTo>
                  <a:pt x="62657" y="88574"/>
                </a:lnTo>
                <a:lnTo>
                  <a:pt x="77494" y="48265"/>
                </a:lnTo>
                <a:lnTo>
                  <a:pt x="76839" y="38338"/>
                </a:lnTo>
                <a:lnTo>
                  <a:pt x="74858" y="29236"/>
                </a:lnTo>
                <a:lnTo>
                  <a:pt x="71555" y="21027"/>
                </a:lnTo>
                <a:lnTo>
                  <a:pt x="66929" y="13712"/>
                </a:lnTo>
                <a:lnTo>
                  <a:pt x="63079" y="9679"/>
                </a:lnTo>
                <a:close/>
              </a:path>
              <a:path w="458469" h="116204">
                <a:moveTo>
                  <a:pt x="107091" y="1936"/>
                </a:moveTo>
                <a:lnTo>
                  <a:pt x="95271" y="1936"/>
                </a:lnTo>
                <a:lnTo>
                  <a:pt x="95271" y="96314"/>
                </a:lnTo>
                <a:lnTo>
                  <a:pt x="107091" y="96314"/>
                </a:lnTo>
                <a:lnTo>
                  <a:pt x="107091" y="71156"/>
                </a:lnTo>
                <a:lnTo>
                  <a:pt x="118727" y="56692"/>
                </a:lnTo>
                <a:lnTo>
                  <a:pt x="107091" y="56692"/>
                </a:lnTo>
                <a:lnTo>
                  <a:pt x="107091" y="1936"/>
                </a:lnTo>
                <a:close/>
              </a:path>
              <a:path w="458469" h="116204">
                <a:moveTo>
                  <a:pt x="141947" y="44254"/>
                </a:moveTo>
                <a:lnTo>
                  <a:pt x="128733" y="44254"/>
                </a:lnTo>
                <a:lnTo>
                  <a:pt x="156936" y="96314"/>
                </a:lnTo>
                <a:lnTo>
                  <a:pt x="169871" y="96314"/>
                </a:lnTo>
                <a:lnTo>
                  <a:pt x="141947" y="44254"/>
                </a:lnTo>
                <a:close/>
              </a:path>
              <a:path w="458469" h="116204">
                <a:moveTo>
                  <a:pt x="162556" y="1936"/>
                </a:moveTo>
                <a:lnTo>
                  <a:pt x="149762" y="1936"/>
                </a:lnTo>
                <a:lnTo>
                  <a:pt x="107091" y="56692"/>
                </a:lnTo>
                <a:lnTo>
                  <a:pt x="118727" y="56692"/>
                </a:lnTo>
                <a:lnTo>
                  <a:pt x="128733" y="44254"/>
                </a:lnTo>
                <a:lnTo>
                  <a:pt x="141947" y="44254"/>
                </a:lnTo>
                <a:lnTo>
                  <a:pt x="136970" y="34977"/>
                </a:lnTo>
                <a:lnTo>
                  <a:pt x="162556" y="1936"/>
                </a:lnTo>
                <a:close/>
              </a:path>
              <a:path w="458469" h="116204">
                <a:moveTo>
                  <a:pt x="249738" y="1936"/>
                </a:moveTo>
                <a:lnTo>
                  <a:pt x="184270" y="1936"/>
                </a:lnTo>
                <a:lnTo>
                  <a:pt x="184270" y="96314"/>
                </a:lnTo>
                <a:lnTo>
                  <a:pt x="196090" y="96314"/>
                </a:lnTo>
                <a:lnTo>
                  <a:pt x="196090" y="12297"/>
                </a:lnTo>
                <a:lnTo>
                  <a:pt x="249738" y="12297"/>
                </a:lnTo>
                <a:lnTo>
                  <a:pt x="249738" y="1936"/>
                </a:lnTo>
                <a:close/>
              </a:path>
              <a:path w="458469" h="116204">
                <a:moveTo>
                  <a:pt x="249738" y="12297"/>
                </a:moveTo>
                <a:lnTo>
                  <a:pt x="237982" y="12297"/>
                </a:lnTo>
                <a:lnTo>
                  <a:pt x="237982" y="96314"/>
                </a:lnTo>
                <a:lnTo>
                  <a:pt x="249738" y="96314"/>
                </a:lnTo>
                <a:lnTo>
                  <a:pt x="249738" y="12297"/>
                </a:lnTo>
                <a:close/>
              </a:path>
              <a:path w="458469" h="116204">
                <a:moveTo>
                  <a:pt x="347696" y="85953"/>
                </a:moveTo>
                <a:lnTo>
                  <a:pt x="262057" y="85953"/>
                </a:lnTo>
                <a:lnTo>
                  <a:pt x="262057" y="116164"/>
                </a:lnTo>
                <a:lnTo>
                  <a:pt x="271517" y="116164"/>
                </a:lnTo>
                <a:lnTo>
                  <a:pt x="272888" y="96314"/>
                </a:lnTo>
                <a:lnTo>
                  <a:pt x="347696" y="96314"/>
                </a:lnTo>
                <a:lnTo>
                  <a:pt x="347696" y="85953"/>
                </a:lnTo>
                <a:close/>
              </a:path>
              <a:path w="458469" h="116204">
                <a:moveTo>
                  <a:pt x="347696" y="96314"/>
                </a:moveTo>
                <a:lnTo>
                  <a:pt x="336846" y="96314"/>
                </a:lnTo>
                <a:lnTo>
                  <a:pt x="338304" y="116164"/>
                </a:lnTo>
                <a:lnTo>
                  <a:pt x="347696" y="116164"/>
                </a:lnTo>
                <a:lnTo>
                  <a:pt x="347696" y="96314"/>
                </a:lnTo>
                <a:close/>
              </a:path>
              <a:path w="458469" h="116204">
                <a:moveTo>
                  <a:pt x="314307" y="1936"/>
                </a:moveTo>
                <a:lnTo>
                  <a:pt x="294737" y="1936"/>
                </a:lnTo>
                <a:lnTo>
                  <a:pt x="267502" y="85953"/>
                </a:lnTo>
                <a:lnTo>
                  <a:pt x="278573" y="85953"/>
                </a:lnTo>
                <a:lnTo>
                  <a:pt x="301444" y="11261"/>
                </a:lnTo>
                <a:lnTo>
                  <a:pt x="317400" y="11261"/>
                </a:lnTo>
                <a:lnTo>
                  <a:pt x="314307" y="1936"/>
                </a:lnTo>
                <a:close/>
              </a:path>
              <a:path w="458469" h="116204">
                <a:moveTo>
                  <a:pt x="317400" y="11261"/>
                </a:moveTo>
                <a:lnTo>
                  <a:pt x="306354" y="11261"/>
                </a:lnTo>
                <a:lnTo>
                  <a:pt x="329383" y="85953"/>
                </a:lnTo>
                <a:lnTo>
                  <a:pt x="342178" y="85953"/>
                </a:lnTo>
                <a:lnTo>
                  <a:pt x="317400" y="11261"/>
                </a:lnTo>
                <a:close/>
              </a:path>
              <a:path w="458469" h="116204">
                <a:moveTo>
                  <a:pt x="449664" y="9324"/>
                </a:moveTo>
                <a:lnTo>
                  <a:pt x="430255" y="9324"/>
                </a:lnTo>
                <a:lnTo>
                  <a:pt x="435187" y="11120"/>
                </a:lnTo>
                <a:lnTo>
                  <a:pt x="443755" y="18197"/>
                </a:lnTo>
                <a:lnTo>
                  <a:pt x="445904" y="22870"/>
                </a:lnTo>
                <a:lnTo>
                  <a:pt x="445904" y="34811"/>
                </a:lnTo>
                <a:lnTo>
                  <a:pt x="408776" y="72898"/>
                </a:lnTo>
                <a:lnTo>
                  <a:pt x="390936" y="86497"/>
                </a:lnTo>
                <a:lnTo>
                  <a:pt x="390936" y="96314"/>
                </a:lnTo>
                <a:lnTo>
                  <a:pt x="457915" y="96314"/>
                </a:lnTo>
                <a:lnTo>
                  <a:pt x="457915" y="86497"/>
                </a:lnTo>
                <a:lnTo>
                  <a:pt x="405855" y="86497"/>
                </a:lnTo>
                <a:lnTo>
                  <a:pt x="414956" y="79997"/>
                </a:lnTo>
                <a:lnTo>
                  <a:pt x="445005" y="55507"/>
                </a:lnTo>
                <a:lnTo>
                  <a:pt x="457654" y="34034"/>
                </a:lnTo>
                <a:lnTo>
                  <a:pt x="457654" y="20581"/>
                </a:lnTo>
                <a:lnTo>
                  <a:pt x="454609" y="13834"/>
                </a:lnTo>
                <a:lnTo>
                  <a:pt x="449664" y="9324"/>
                </a:lnTo>
                <a:close/>
              </a:path>
              <a:path w="458469" h="116204">
                <a:moveTo>
                  <a:pt x="434529" y="0"/>
                </a:moveTo>
                <a:lnTo>
                  <a:pt x="424804" y="0"/>
                </a:lnTo>
                <a:lnTo>
                  <a:pt x="412572" y="1734"/>
                </a:lnTo>
                <a:lnTo>
                  <a:pt x="402851" y="6936"/>
                </a:lnTo>
                <a:lnTo>
                  <a:pt x="395640" y="15603"/>
                </a:lnTo>
                <a:lnTo>
                  <a:pt x="390936" y="27734"/>
                </a:lnTo>
                <a:lnTo>
                  <a:pt x="401913" y="31038"/>
                </a:lnTo>
                <a:lnTo>
                  <a:pt x="402478" y="24361"/>
                </a:lnTo>
                <a:lnTo>
                  <a:pt x="404958" y="19072"/>
                </a:lnTo>
                <a:lnTo>
                  <a:pt x="413806" y="11286"/>
                </a:lnTo>
                <a:lnTo>
                  <a:pt x="418904" y="9324"/>
                </a:lnTo>
                <a:lnTo>
                  <a:pt x="449664" y="9324"/>
                </a:lnTo>
                <a:lnTo>
                  <a:pt x="442431" y="2764"/>
                </a:lnTo>
                <a:lnTo>
                  <a:pt x="43452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895"/>
          </a:p>
        </p:txBody>
      </p:sp>
      <p:pic>
        <p:nvPicPr>
          <p:cNvPr id="28" name="object 20">
            <a:extLst>
              <a:ext uri="{FF2B5EF4-FFF2-40B4-BE49-F238E27FC236}">
                <a16:creationId xmlns:a16="http://schemas.microsoft.com/office/drawing/2014/main" xmlns="" id="{E0C801BA-2349-4780-A126-2AF1A80D03B6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841782" y="4523916"/>
            <a:ext cx="836430" cy="206008"/>
          </a:xfrm>
          <a:prstGeom prst="rect">
            <a:avLst/>
          </a:prstGeom>
        </p:spPr>
      </p:pic>
      <p:pic>
        <p:nvPicPr>
          <p:cNvPr id="29" name="object 21">
            <a:extLst>
              <a:ext uri="{FF2B5EF4-FFF2-40B4-BE49-F238E27FC236}">
                <a16:creationId xmlns:a16="http://schemas.microsoft.com/office/drawing/2014/main" xmlns="" id="{23856759-1E32-49DD-8905-2DA3DDE37CFC}"/>
              </a:ext>
            </a:extLst>
          </p:cNvPr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693323" y="4819650"/>
            <a:ext cx="1160869" cy="600267"/>
          </a:xfrm>
          <a:prstGeom prst="rect">
            <a:avLst/>
          </a:prstGeom>
        </p:spPr>
      </p:pic>
      <p:pic>
        <p:nvPicPr>
          <p:cNvPr id="30" name="object 22">
            <a:extLst>
              <a:ext uri="{FF2B5EF4-FFF2-40B4-BE49-F238E27FC236}">
                <a16:creationId xmlns:a16="http://schemas.microsoft.com/office/drawing/2014/main" xmlns="" id="{4156D35F-B0C2-4EC4-8C2D-F651BD1D52BB}"/>
              </a:ext>
            </a:extLst>
          </p:cNvPr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684041" y="5512166"/>
            <a:ext cx="1141962" cy="206008"/>
          </a:xfrm>
          <a:prstGeom prst="rect">
            <a:avLst/>
          </a:prstGeom>
        </p:spPr>
      </p:pic>
      <p:pic>
        <p:nvPicPr>
          <p:cNvPr id="31" name="object 23">
            <a:extLst>
              <a:ext uri="{FF2B5EF4-FFF2-40B4-BE49-F238E27FC236}">
                <a16:creationId xmlns:a16="http://schemas.microsoft.com/office/drawing/2014/main" xmlns="" id="{C4593A72-9823-43E7-8554-61CC3A3D9C12}"/>
              </a:ext>
            </a:extLst>
          </p:cNvPr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739688" y="5862349"/>
            <a:ext cx="1009196" cy="205958"/>
          </a:xfrm>
          <a:prstGeom prst="rect">
            <a:avLst/>
          </a:prstGeom>
        </p:spPr>
      </p:pic>
      <p:pic>
        <p:nvPicPr>
          <p:cNvPr id="32" name="object 24">
            <a:extLst>
              <a:ext uri="{FF2B5EF4-FFF2-40B4-BE49-F238E27FC236}">
                <a16:creationId xmlns:a16="http://schemas.microsoft.com/office/drawing/2014/main" xmlns="" id="{D8AF5D21-875D-477E-86D5-52EF07DCDF87}"/>
              </a:ext>
            </a:extLst>
          </p:cNvPr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661487" y="6157173"/>
            <a:ext cx="1183865" cy="390892"/>
          </a:xfrm>
          <a:prstGeom prst="rect">
            <a:avLst/>
          </a:prstGeom>
        </p:spPr>
      </p:pic>
      <p:pic>
        <p:nvPicPr>
          <p:cNvPr id="33" name="object 25">
            <a:extLst>
              <a:ext uri="{FF2B5EF4-FFF2-40B4-BE49-F238E27FC236}">
                <a16:creationId xmlns:a16="http://schemas.microsoft.com/office/drawing/2014/main" xmlns="" id="{A4028A37-0613-4965-9EE9-D211F1F98C49}"/>
              </a:ext>
            </a:extLst>
          </p:cNvPr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2900763" y="3991551"/>
            <a:ext cx="980252" cy="73672"/>
          </a:xfrm>
          <a:prstGeom prst="rect">
            <a:avLst/>
          </a:prstGeom>
        </p:spPr>
      </p:pic>
      <p:pic>
        <p:nvPicPr>
          <p:cNvPr id="34" name="object 26">
            <a:extLst>
              <a:ext uri="{FF2B5EF4-FFF2-40B4-BE49-F238E27FC236}">
                <a16:creationId xmlns:a16="http://schemas.microsoft.com/office/drawing/2014/main" xmlns="" id="{9B5F6596-238F-4B1D-BDDC-3A7A663D7419}"/>
              </a:ext>
            </a:extLst>
          </p:cNvPr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1930832" y="4129165"/>
            <a:ext cx="2644216" cy="288564"/>
          </a:xfrm>
          <a:prstGeom prst="rect">
            <a:avLst/>
          </a:prstGeom>
        </p:spPr>
      </p:pic>
      <p:pic>
        <p:nvPicPr>
          <p:cNvPr id="35" name="object 27">
            <a:extLst>
              <a:ext uri="{FF2B5EF4-FFF2-40B4-BE49-F238E27FC236}">
                <a16:creationId xmlns:a16="http://schemas.microsoft.com/office/drawing/2014/main" xmlns="" id="{A87AC014-82D7-4987-9BAA-87B3CC929F63}"/>
              </a:ext>
            </a:extLst>
          </p:cNvPr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1929650" y="4483712"/>
            <a:ext cx="2851619" cy="274747"/>
          </a:xfrm>
          <a:prstGeom prst="rect">
            <a:avLst/>
          </a:prstGeom>
        </p:spPr>
      </p:pic>
      <p:pic>
        <p:nvPicPr>
          <p:cNvPr id="36" name="object 28">
            <a:extLst>
              <a:ext uri="{FF2B5EF4-FFF2-40B4-BE49-F238E27FC236}">
                <a16:creationId xmlns:a16="http://schemas.microsoft.com/office/drawing/2014/main" xmlns="" id="{0337DD15-279A-43DB-B465-4603943DA870}"/>
              </a:ext>
            </a:extLst>
          </p:cNvPr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1926609" y="4847169"/>
            <a:ext cx="3131484" cy="473740"/>
          </a:xfrm>
          <a:prstGeom prst="rect">
            <a:avLst/>
          </a:prstGeom>
        </p:spPr>
      </p:pic>
      <p:pic>
        <p:nvPicPr>
          <p:cNvPr id="37" name="object 29">
            <a:extLst>
              <a:ext uri="{FF2B5EF4-FFF2-40B4-BE49-F238E27FC236}">
                <a16:creationId xmlns:a16="http://schemas.microsoft.com/office/drawing/2014/main" xmlns="" id="{60C3AE9F-9BFB-4824-9FD4-35CA19969340}"/>
              </a:ext>
            </a:extLst>
          </p:cNvPr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1926605" y="5491000"/>
            <a:ext cx="2715740" cy="272054"/>
          </a:xfrm>
          <a:prstGeom prst="rect">
            <a:avLst/>
          </a:prstGeom>
        </p:spPr>
      </p:pic>
      <p:pic>
        <p:nvPicPr>
          <p:cNvPr id="38" name="object 30">
            <a:extLst>
              <a:ext uri="{FF2B5EF4-FFF2-40B4-BE49-F238E27FC236}">
                <a16:creationId xmlns:a16="http://schemas.microsoft.com/office/drawing/2014/main" xmlns="" id="{113649A8-07FA-4B8A-BABC-BC38F4BF2FD1}"/>
              </a:ext>
            </a:extLst>
          </p:cNvPr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1927318" y="5832580"/>
            <a:ext cx="2812878" cy="272956"/>
          </a:xfrm>
          <a:prstGeom prst="rect">
            <a:avLst/>
          </a:prstGeom>
        </p:spPr>
      </p:pic>
      <p:pic>
        <p:nvPicPr>
          <p:cNvPr id="39" name="object 31">
            <a:extLst>
              <a:ext uri="{FF2B5EF4-FFF2-40B4-BE49-F238E27FC236}">
                <a16:creationId xmlns:a16="http://schemas.microsoft.com/office/drawing/2014/main" xmlns="" id="{DD92A7DE-9CD5-4906-BAA3-D6B03659CB37}"/>
              </a:ext>
            </a:extLst>
          </p:cNvPr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1932697" y="6166052"/>
            <a:ext cx="3034215" cy="373793"/>
          </a:xfrm>
          <a:prstGeom prst="rect">
            <a:avLst/>
          </a:prstGeom>
        </p:spPr>
      </p:pic>
      <p:pic>
        <p:nvPicPr>
          <p:cNvPr id="40" name="object 32">
            <a:extLst>
              <a:ext uri="{FF2B5EF4-FFF2-40B4-BE49-F238E27FC236}">
                <a16:creationId xmlns:a16="http://schemas.microsoft.com/office/drawing/2014/main" xmlns="" id="{E43FDF23-A5FC-478A-A74C-957090ECFE20}"/>
              </a:ext>
            </a:extLst>
          </p:cNvPr>
          <p:cNvPicPr/>
          <p:nvPr/>
        </p:nvPicPr>
        <p:blipFill>
          <a:blip r:embed="rId18" cstate="print"/>
          <a:stretch>
            <a:fillRect/>
          </a:stretch>
        </p:blipFill>
        <p:spPr>
          <a:xfrm>
            <a:off x="842549" y="4186444"/>
            <a:ext cx="826203" cy="205960"/>
          </a:xfrm>
          <a:prstGeom prst="rect">
            <a:avLst/>
          </a:prstGeom>
        </p:spPr>
      </p:pic>
      <p:sp>
        <p:nvSpPr>
          <p:cNvPr id="56" name="TextBox 55">
            <a:extLst>
              <a:ext uri="{FF2B5EF4-FFF2-40B4-BE49-F238E27FC236}">
                <a16:creationId xmlns:a16="http://schemas.microsoft.com/office/drawing/2014/main" xmlns="" id="{E25564E0-C15E-4D75-BFA4-5B0DF782330F}"/>
              </a:ext>
            </a:extLst>
          </p:cNvPr>
          <p:cNvSpPr txBox="1"/>
          <p:nvPr/>
        </p:nvSpPr>
        <p:spPr>
          <a:xfrm>
            <a:off x="454025" y="3406930"/>
            <a:ext cx="4648200" cy="6966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400"/>
              </a:spcAft>
            </a:pPr>
            <a:r>
              <a:rPr lang="ru-RU" sz="916" dirty="0">
                <a:latin typeface="Montserrat SemiBold" panose="00000700000000000000" pitchFamily="2" charset="-52"/>
              </a:rPr>
              <a:t>Перечень товаров, производимых в учреждениях УФСИН России</a:t>
            </a:r>
            <a:br>
              <a:rPr lang="ru-RU" sz="916" dirty="0">
                <a:latin typeface="Montserrat SemiBold" panose="00000700000000000000" pitchFamily="2" charset="-52"/>
              </a:rPr>
            </a:br>
            <a:r>
              <a:rPr lang="ru-RU" sz="916" dirty="0">
                <a:latin typeface="Montserrat SemiBold" panose="00000700000000000000" pitchFamily="2" charset="-52"/>
              </a:rPr>
              <a:t>по Республике Саха (Якутия), по которым возможна закупка</a:t>
            </a:r>
            <a:br>
              <a:rPr lang="ru-RU" sz="916" dirty="0">
                <a:latin typeface="Montserrat SemiBold" panose="00000700000000000000" pitchFamily="2" charset="-52"/>
              </a:rPr>
            </a:br>
            <a:r>
              <a:rPr lang="ru-RU" sz="916" dirty="0">
                <a:latin typeface="Montserrat SemiBold" panose="00000700000000000000" pitchFamily="2" charset="-52"/>
              </a:rPr>
              <a:t>как у единственного поставщика</a:t>
            </a:r>
            <a:endParaRPr lang="ru-RU" sz="916" dirty="0">
              <a:latin typeface="Montserrat" panose="00000500000000000000" pitchFamily="2" charset="-52"/>
            </a:endParaRPr>
          </a:p>
          <a:p>
            <a:pPr algn="ctr"/>
            <a:endParaRPr lang="ru-RU" sz="846" dirty="0">
              <a:latin typeface="Montserrat" panose="00000500000000000000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721996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object 2">
            <a:extLst>
              <a:ext uri="{FF2B5EF4-FFF2-40B4-BE49-F238E27FC236}">
                <a16:creationId xmlns:a16="http://schemas.microsoft.com/office/drawing/2014/main" xmlns="" id="{DE55ECCD-EEF9-470B-8F0D-C20E087BB717}"/>
              </a:ext>
            </a:extLst>
          </p:cNvPr>
          <p:cNvSpPr/>
          <p:nvPr/>
        </p:nvSpPr>
        <p:spPr>
          <a:xfrm>
            <a:off x="-15929" y="6904794"/>
            <a:ext cx="5353366" cy="196481"/>
          </a:xfrm>
          <a:custGeom>
            <a:avLst/>
            <a:gdLst/>
            <a:ahLst/>
            <a:cxnLst/>
            <a:rect l="l" t="t" r="r" b="b"/>
            <a:pathLst>
              <a:path w="7200265" h="186054">
                <a:moveTo>
                  <a:pt x="7200000" y="0"/>
                </a:moveTo>
                <a:lnTo>
                  <a:pt x="0" y="0"/>
                </a:lnTo>
                <a:lnTo>
                  <a:pt x="0" y="185591"/>
                </a:lnTo>
                <a:lnTo>
                  <a:pt x="7200000" y="185591"/>
                </a:lnTo>
                <a:lnTo>
                  <a:pt x="7200000" y="0"/>
                </a:lnTo>
                <a:close/>
              </a:path>
            </a:pathLst>
          </a:custGeom>
          <a:gradFill>
            <a:gsLst>
              <a:gs pos="0">
                <a:schemeClr val="bg1">
                  <a:lumMod val="85000"/>
                </a:schemeClr>
              </a:gs>
              <a:gs pos="40000">
                <a:schemeClr val="bg1"/>
              </a:gs>
              <a:gs pos="100000">
                <a:schemeClr val="bg1">
                  <a:lumMod val="85000"/>
                </a:schemeClr>
              </a:gs>
            </a:gsLst>
            <a:path path="circle">
              <a:fillToRect l="50000" t="130000" r="50000" b="-30000"/>
            </a:path>
          </a:gradFill>
        </p:spPr>
        <p:txBody>
          <a:bodyPr wrap="square" lIns="0" tIns="0" rIns="0" bIns="0" rtlCol="0"/>
          <a:lstStyle/>
          <a:p>
            <a:endParaRPr lang="ru-RU" sz="895"/>
          </a:p>
        </p:txBody>
      </p:sp>
      <p:sp>
        <p:nvSpPr>
          <p:cNvPr id="2" name="object 2"/>
          <p:cNvSpPr/>
          <p:nvPr/>
        </p:nvSpPr>
        <p:spPr>
          <a:xfrm>
            <a:off x="-6143" y="7101275"/>
            <a:ext cx="5333793" cy="236026"/>
          </a:xfrm>
          <a:custGeom>
            <a:avLst/>
            <a:gdLst/>
            <a:ahLst/>
            <a:cxnLst/>
            <a:rect l="l" t="t" r="r" b="b"/>
            <a:pathLst>
              <a:path w="7200265" h="186054">
                <a:moveTo>
                  <a:pt x="7200000" y="0"/>
                </a:moveTo>
                <a:lnTo>
                  <a:pt x="0" y="0"/>
                </a:lnTo>
                <a:lnTo>
                  <a:pt x="0" y="185591"/>
                </a:lnTo>
                <a:lnTo>
                  <a:pt x="7200000" y="185591"/>
                </a:lnTo>
                <a:lnTo>
                  <a:pt x="7200000" y="0"/>
                </a:lnTo>
                <a:close/>
              </a:path>
            </a:pathLst>
          </a:custGeom>
          <a:gradFill flip="none" rotWithShape="1">
            <a:gsLst>
              <a:gs pos="0">
                <a:srgbClr val="013BBB"/>
              </a:gs>
              <a:gs pos="50000">
                <a:srgbClr val="0165B6"/>
              </a:gs>
              <a:gs pos="100000">
                <a:srgbClr val="012C89"/>
              </a:gs>
            </a:gsLst>
            <a:path path="circle">
              <a:fillToRect l="50000" t="130000" r="50000" b="-30000"/>
            </a:path>
            <a:tileRect/>
          </a:gradFill>
        </p:spPr>
        <p:txBody>
          <a:bodyPr wrap="square" lIns="0" tIns="0" rIns="0" bIns="0" rtlCol="0"/>
          <a:lstStyle/>
          <a:p>
            <a:endParaRPr lang="ru-RU" sz="895"/>
          </a:p>
        </p:txBody>
      </p:sp>
      <p:pic>
        <p:nvPicPr>
          <p:cNvPr id="7" name="object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-9993" y="-3017"/>
            <a:ext cx="5337643" cy="901662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1213246" y="340414"/>
            <a:ext cx="3733800" cy="214799"/>
          </a:xfrm>
          <a:prstGeom prst="rect">
            <a:avLst/>
          </a:prstGeom>
        </p:spPr>
        <p:txBody>
          <a:bodyPr vert="horz" wrap="square" lIns="0" tIns="8506" rIns="0" bIns="0" rtlCol="0">
            <a:spAutoFit/>
          </a:bodyPr>
          <a:lstStyle/>
          <a:p>
            <a:pPr marR="3581" algn="r">
              <a:spcBef>
                <a:spcPts val="67"/>
              </a:spcBef>
            </a:pPr>
            <a:r>
              <a:rPr lang="ru-RU" sz="1340" b="1" dirty="0">
                <a:solidFill>
                  <a:srgbClr val="FFFFFF"/>
                </a:solidFill>
                <a:latin typeface="Montserrat ExtraLight" panose="00000300000000000000" pitchFamily="2" charset="-52"/>
                <a:cs typeface="Times New Roman"/>
              </a:rPr>
              <a:t>СТРОИТЕЛЬНЫЕ МАТЕРИАЛЫ</a:t>
            </a:r>
            <a:endParaRPr lang="ru-RU" sz="1340" dirty="0">
              <a:latin typeface="Montserrat ExtraLight" panose="00000300000000000000" pitchFamily="2" charset="-52"/>
              <a:cs typeface="Times New Roman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-9993" y="-2578"/>
            <a:ext cx="1711564" cy="953157"/>
            <a:chOff x="179999" y="328582"/>
            <a:chExt cx="2427605" cy="1351915"/>
          </a:xfrm>
        </p:grpSpPr>
        <p:sp>
          <p:nvSpPr>
            <p:cNvPr id="10" name="object 10"/>
            <p:cNvSpPr/>
            <p:nvPr/>
          </p:nvSpPr>
          <p:spPr>
            <a:xfrm>
              <a:off x="179999" y="328582"/>
              <a:ext cx="2427605" cy="1351915"/>
            </a:xfrm>
            <a:custGeom>
              <a:avLst/>
              <a:gdLst/>
              <a:ahLst/>
              <a:cxnLst/>
              <a:rect l="l" t="t" r="r" b="b"/>
              <a:pathLst>
                <a:path w="2427605" h="1351914">
                  <a:moveTo>
                    <a:pt x="2427037" y="0"/>
                  </a:moveTo>
                  <a:lnTo>
                    <a:pt x="0" y="0"/>
                  </a:lnTo>
                  <a:lnTo>
                    <a:pt x="0" y="1351832"/>
                  </a:lnTo>
                  <a:lnTo>
                    <a:pt x="1081403" y="1351832"/>
                  </a:lnTo>
                  <a:lnTo>
                    <a:pt x="2427037" y="0"/>
                  </a:lnTo>
                  <a:close/>
                </a:path>
              </a:pathLst>
            </a:custGeom>
            <a:solidFill>
              <a:srgbClr val="BCBEC0"/>
            </a:solidFill>
          </p:spPr>
          <p:txBody>
            <a:bodyPr wrap="square" lIns="0" tIns="0" rIns="0" bIns="0" rtlCol="0"/>
            <a:lstStyle/>
            <a:p>
              <a:endParaRPr sz="895" dirty="0"/>
            </a:p>
          </p:txBody>
        </p:sp>
        <p:sp>
          <p:nvSpPr>
            <p:cNvPr id="11" name="object 11"/>
            <p:cNvSpPr/>
            <p:nvPr/>
          </p:nvSpPr>
          <p:spPr>
            <a:xfrm>
              <a:off x="179999" y="328582"/>
              <a:ext cx="2327910" cy="1278255"/>
            </a:xfrm>
            <a:custGeom>
              <a:avLst/>
              <a:gdLst/>
              <a:ahLst/>
              <a:cxnLst/>
              <a:rect l="l" t="t" r="r" b="b"/>
              <a:pathLst>
                <a:path w="2327910" h="1278255">
                  <a:moveTo>
                    <a:pt x="2327789" y="0"/>
                  </a:moveTo>
                  <a:lnTo>
                    <a:pt x="0" y="0"/>
                  </a:lnTo>
                  <a:lnTo>
                    <a:pt x="0" y="1278248"/>
                  </a:lnTo>
                  <a:lnTo>
                    <a:pt x="1052435" y="1278248"/>
                  </a:lnTo>
                  <a:lnTo>
                    <a:pt x="232778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895"/>
            </a:p>
          </p:txBody>
        </p:sp>
      </p:grpSp>
      <p:sp>
        <p:nvSpPr>
          <p:cNvPr id="16" name="object 2">
            <a:extLst>
              <a:ext uri="{FF2B5EF4-FFF2-40B4-BE49-F238E27FC236}">
                <a16:creationId xmlns:a16="http://schemas.microsoft.com/office/drawing/2014/main" xmlns="" id="{BBB9E1D5-A86E-49AC-BF5A-23F251BF0C7C}"/>
              </a:ext>
            </a:extLst>
          </p:cNvPr>
          <p:cNvSpPr/>
          <p:nvPr/>
        </p:nvSpPr>
        <p:spPr>
          <a:xfrm>
            <a:off x="-6143" y="7317821"/>
            <a:ext cx="5333793" cy="241854"/>
          </a:xfrm>
          <a:custGeom>
            <a:avLst/>
            <a:gdLst/>
            <a:ahLst/>
            <a:cxnLst/>
            <a:rect l="l" t="t" r="r" b="b"/>
            <a:pathLst>
              <a:path w="7200265" h="186054">
                <a:moveTo>
                  <a:pt x="7200000" y="0"/>
                </a:moveTo>
                <a:lnTo>
                  <a:pt x="0" y="0"/>
                </a:lnTo>
                <a:lnTo>
                  <a:pt x="0" y="185591"/>
                </a:lnTo>
                <a:lnTo>
                  <a:pt x="7200000" y="185591"/>
                </a:lnTo>
                <a:lnTo>
                  <a:pt x="7200000" y="0"/>
                </a:lnTo>
                <a:close/>
              </a:path>
            </a:pathLst>
          </a:custGeom>
          <a:gradFill>
            <a:gsLst>
              <a:gs pos="0">
                <a:srgbClr val="C00000"/>
              </a:gs>
              <a:gs pos="60000">
                <a:srgbClr val="FF1919"/>
              </a:gs>
              <a:gs pos="100000">
                <a:srgbClr val="C00000"/>
              </a:gs>
            </a:gsLst>
            <a:path path="circle">
              <a:fillToRect l="50000" t="130000" r="50000" b="-30000"/>
            </a:path>
          </a:gradFill>
        </p:spPr>
        <p:txBody>
          <a:bodyPr wrap="square" lIns="0" tIns="0" rIns="0" bIns="0" rtlCol="0"/>
          <a:lstStyle/>
          <a:p>
            <a:endParaRPr lang="ru-RU" sz="895"/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585257FC-8608-447D-9DD1-57603E1CA4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296" y="58573"/>
            <a:ext cx="643524" cy="693429"/>
          </a:xfrm>
          <a:prstGeom prst="rect">
            <a:avLst/>
          </a:prstGeom>
        </p:spPr>
      </p:pic>
      <p:grpSp>
        <p:nvGrpSpPr>
          <p:cNvPr id="21" name="object 9">
            <a:extLst>
              <a:ext uri="{FF2B5EF4-FFF2-40B4-BE49-F238E27FC236}">
                <a16:creationId xmlns:a16="http://schemas.microsoft.com/office/drawing/2014/main" xmlns="" id="{3DBA8D8C-D0B2-43A0-B030-EBAF2C333C3D}"/>
              </a:ext>
            </a:extLst>
          </p:cNvPr>
          <p:cNvGrpSpPr/>
          <p:nvPr/>
        </p:nvGrpSpPr>
        <p:grpSpPr>
          <a:xfrm flipV="1">
            <a:off x="-433721" y="6860723"/>
            <a:ext cx="1717500" cy="953156"/>
            <a:chOff x="179999" y="328582"/>
            <a:chExt cx="2427605" cy="1351915"/>
          </a:xfrm>
        </p:grpSpPr>
        <p:sp>
          <p:nvSpPr>
            <p:cNvPr id="23" name="object 10">
              <a:extLst>
                <a:ext uri="{FF2B5EF4-FFF2-40B4-BE49-F238E27FC236}">
                  <a16:creationId xmlns:a16="http://schemas.microsoft.com/office/drawing/2014/main" xmlns="" id="{A5050AE5-EA7E-45A2-9A21-53D0B1D2D38B}"/>
                </a:ext>
              </a:extLst>
            </p:cNvPr>
            <p:cNvSpPr/>
            <p:nvPr/>
          </p:nvSpPr>
          <p:spPr>
            <a:xfrm>
              <a:off x="179999" y="328582"/>
              <a:ext cx="2427605" cy="1351915"/>
            </a:xfrm>
            <a:custGeom>
              <a:avLst/>
              <a:gdLst/>
              <a:ahLst/>
              <a:cxnLst/>
              <a:rect l="l" t="t" r="r" b="b"/>
              <a:pathLst>
                <a:path w="2427605" h="1351914">
                  <a:moveTo>
                    <a:pt x="2427037" y="0"/>
                  </a:moveTo>
                  <a:lnTo>
                    <a:pt x="0" y="0"/>
                  </a:lnTo>
                  <a:lnTo>
                    <a:pt x="0" y="1351832"/>
                  </a:lnTo>
                  <a:lnTo>
                    <a:pt x="1081403" y="1351832"/>
                  </a:lnTo>
                  <a:lnTo>
                    <a:pt x="2427037" y="0"/>
                  </a:lnTo>
                  <a:close/>
                </a:path>
              </a:pathLst>
            </a:custGeom>
            <a:solidFill>
              <a:srgbClr val="BCBEC0"/>
            </a:solidFill>
          </p:spPr>
          <p:txBody>
            <a:bodyPr wrap="square" lIns="0" tIns="0" rIns="0" bIns="0" rtlCol="0"/>
            <a:lstStyle/>
            <a:p>
              <a:endParaRPr sz="895" dirty="0"/>
            </a:p>
          </p:txBody>
        </p:sp>
        <p:sp>
          <p:nvSpPr>
            <p:cNvPr id="25" name="object 11">
              <a:extLst>
                <a:ext uri="{FF2B5EF4-FFF2-40B4-BE49-F238E27FC236}">
                  <a16:creationId xmlns:a16="http://schemas.microsoft.com/office/drawing/2014/main" xmlns="" id="{43D60365-723B-4D78-A594-F4BC8C88E7F9}"/>
                </a:ext>
              </a:extLst>
            </p:cNvPr>
            <p:cNvSpPr/>
            <p:nvPr/>
          </p:nvSpPr>
          <p:spPr>
            <a:xfrm>
              <a:off x="179999" y="328582"/>
              <a:ext cx="2327910" cy="1278255"/>
            </a:xfrm>
            <a:custGeom>
              <a:avLst/>
              <a:gdLst/>
              <a:ahLst/>
              <a:cxnLst/>
              <a:rect l="l" t="t" r="r" b="b"/>
              <a:pathLst>
                <a:path w="2327910" h="1278255">
                  <a:moveTo>
                    <a:pt x="2327789" y="0"/>
                  </a:moveTo>
                  <a:lnTo>
                    <a:pt x="0" y="0"/>
                  </a:lnTo>
                  <a:lnTo>
                    <a:pt x="0" y="1278248"/>
                  </a:lnTo>
                  <a:lnTo>
                    <a:pt x="1052435" y="1278248"/>
                  </a:lnTo>
                  <a:lnTo>
                    <a:pt x="232778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895"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143367" y="7237804"/>
            <a:ext cx="311596" cy="160039"/>
          </a:xfrm>
          <a:prstGeom prst="rect">
            <a:avLst/>
          </a:prstGeom>
        </p:spPr>
        <p:txBody>
          <a:bodyPr vert="horz" wrap="square" lIns="0" tIns="8059" rIns="0" bIns="0" rtlCol="0">
            <a:spAutoFit/>
          </a:bodyPr>
          <a:lstStyle/>
          <a:p>
            <a:pPr algn="ctr">
              <a:spcBef>
                <a:spcPts val="63"/>
              </a:spcBef>
            </a:pPr>
            <a:r>
              <a:rPr lang="ru-RU" sz="987" spc="-11" dirty="0">
                <a:solidFill>
                  <a:srgbClr val="231F20"/>
                </a:solidFill>
                <a:latin typeface="Montserrat ExtraBold" panose="00000900000000000000" pitchFamily="2" charset="-52"/>
                <a:cs typeface="Franklin Gothic Medium"/>
              </a:rPr>
              <a:t>8</a:t>
            </a:r>
            <a:endParaRPr sz="987" dirty="0">
              <a:latin typeface="Montserrat ExtraBold" panose="00000900000000000000" pitchFamily="2" charset="-52"/>
              <a:cs typeface="Franklin Gothic Medium"/>
            </a:endParaRPr>
          </a:p>
        </p:txBody>
      </p:sp>
      <p:grpSp>
        <p:nvGrpSpPr>
          <p:cNvPr id="44" name="object 13">
            <a:extLst>
              <a:ext uri="{FF2B5EF4-FFF2-40B4-BE49-F238E27FC236}">
                <a16:creationId xmlns:a16="http://schemas.microsoft.com/office/drawing/2014/main" xmlns="" id="{91E8128D-0F77-4740-B8C4-1C70A3CA63D3}"/>
              </a:ext>
            </a:extLst>
          </p:cNvPr>
          <p:cNvGrpSpPr/>
          <p:nvPr/>
        </p:nvGrpSpPr>
        <p:grpSpPr>
          <a:xfrm>
            <a:off x="591565" y="1265934"/>
            <a:ext cx="4134525" cy="1395486"/>
            <a:chOff x="856602" y="1689983"/>
            <a:chExt cx="5864225" cy="1979295"/>
          </a:xfrm>
        </p:grpSpPr>
        <p:pic>
          <p:nvPicPr>
            <p:cNvPr id="45" name="object 14">
              <a:extLst>
                <a:ext uri="{FF2B5EF4-FFF2-40B4-BE49-F238E27FC236}">
                  <a16:creationId xmlns:a16="http://schemas.microsoft.com/office/drawing/2014/main" xmlns="" id="{4AACC0E2-28AD-4BD2-A71A-1DD40FB002C0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56602" y="1689983"/>
              <a:ext cx="2594690" cy="1942175"/>
            </a:xfrm>
            <a:prstGeom prst="rect">
              <a:avLst/>
            </a:prstGeom>
          </p:spPr>
        </p:pic>
        <p:pic>
          <p:nvPicPr>
            <p:cNvPr id="46" name="object 15">
              <a:extLst>
                <a:ext uri="{FF2B5EF4-FFF2-40B4-BE49-F238E27FC236}">
                  <a16:creationId xmlns:a16="http://schemas.microsoft.com/office/drawing/2014/main" xmlns="" id="{4DB8D25D-61BF-4ABB-B085-78EF89DD85BB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229124" y="1741610"/>
              <a:ext cx="2491570" cy="1927074"/>
            </a:xfrm>
            <a:prstGeom prst="rect">
              <a:avLst/>
            </a:prstGeom>
          </p:spPr>
        </p:pic>
      </p:grpSp>
      <p:pic>
        <p:nvPicPr>
          <p:cNvPr id="47" name="object 16">
            <a:extLst>
              <a:ext uri="{FF2B5EF4-FFF2-40B4-BE49-F238E27FC236}">
                <a16:creationId xmlns:a16="http://schemas.microsoft.com/office/drawing/2014/main" xmlns="" id="{75339B41-E600-40B7-9FD5-04E055F7671B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483478" y="3078943"/>
            <a:ext cx="1864938" cy="1402262"/>
          </a:xfrm>
          <a:prstGeom prst="rect">
            <a:avLst/>
          </a:prstGeom>
        </p:spPr>
      </p:pic>
      <p:pic>
        <p:nvPicPr>
          <p:cNvPr id="48" name="object 17">
            <a:extLst>
              <a:ext uri="{FF2B5EF4-FFF2-40B4-BE49-F238E27FC236}">
                <a16:creationId xmlns:a16="http://schemas.microsoft.com/office/drawing/2014/main" xmlns="" id="{8375CAB4-E609-4271-B4A5-DD861CFFE083}"/>
              </a:ext>
            </a:extLst>
          </p:cNvPr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2910323" y="3132468"/>
            <a:ext cx="1651598" cy="1248768"/>
          </a:xfrm>
          <a:prstGeom prst="rect">
            <a:avLst/>
          </a:prstGeom>
        </p:spPr>
      </p:pic>
      <p:pic>
        <p:nvPicPr>
          <p:cNvPr id="50" name="object 19">
            <a:extLst>
              <a:ext uri="{FF2B5EF4-FFF2-40B4-BE49-F238E27FC236}">
                <a16:creationId xmlns:a16="http://schemas.microsoft.com/office/drawing/2014/main" xmlns="" id="{58D9C429-FD78-4A75-A866-54F0D5E00D57}"/>
              </a:ext>
            </a:extLst>
          </p:cNvPr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2757841" y="4887692"/>
            <a:ext cx="1956562" cy="1338701"/>
          </a:xfrm>
          <a:prstGeom prst="rect">
            <a:avLst/>
          </a:prstGeom>
        </p:spPr>
      </p:pic>
      <p:sp>
        <p:nvSpPr>
          <p:cNvPr id="51" name="object 20">
            <a:extLst>
              <a:ext uri="{FF2B5EF4-FFF2-40B4-BE49-F238E27FC236}">
                <a16:creationId xmlns:a16="http://schemas.microsoft.com/office/drawing/2014/main" xmlns="" id="{198BA722-951F-4890-ABC4-96AFF6193E00}"/>
              </a:ext>
            </a:extLst>
          </p:cNvPr>
          <p:cNvSpPr txBox="1"/>
          <p:nvPr/>
        </p:nvSpPr>
        <p:spPr>
          <a:xfrm>
            <a:off x="848191" y="2663446"/>
            <a:ext cx="1403545" cy="180127"/>
          </a:xfrm>
          <a:prstGeom prst="rect">
            <a:avLst/>
          </a:prstGeom>
        </p:spPr>
        <p:txBody>
          <a:bodyPr vert="horz" wrap="square" lIns="0" tIns="10745" rIns="0" bIns="0" rtlCol="0">
            <a:spAutoFit/>
          </a:bodyPr>
          <a:lstStyle/>
          <a:p>
            <a:pPr marL="8954" algn="ctr">
              <a:spcBef>
                <a:spcPts val="85"/>
              </a:spcBef>
            </a:pPr>
            <a:r>
              <a:rPr sz="1100" spc="-14" dirty="0">
                <a:solidFill>
                  <a:srgbClr val="231F20"/>
                </a:solidFill>
                <a:latin typeface="Montserrat ExtraBold" panose="00000900000000000000" pitchFamily="2" charset="-52"/>
                <a:cs typeface="Franklin Gothic Medium"/>
              </a:rPr>
              <a:t>ГРУЗ</a:t>
            </a:r>
            <a:r>
              <a:rPr sz="1100" spc="-35" dirty="0">
                <a:solidFill>
                  <a:srgbClr val="231F20"/>
                </a:solidFill>
                <a:latin typeface="Montserrat ExtraBold" panose="00000900000000000000" pitchFamily="2" charset="-52"/>
                <a:cs typeface="Franklin Gothic Medium"/>
              </a:rPr>
              <a:t> </a:t>
            </a:r>
            <a:r>
              <a:rPr sz="1100" spc="-7" dirty="0">
                <a:solidFill>
                  <a:srgbClr val="231F20"/>
                </a:solidFill>
                <a:latin typeface="Montserrat ExtraBold" panose="00000900000000000000" pitchFamily="2" charset="-52"/>
                <a:cs typeface="Franklin Gothic Medium"/>
              </a:rPr>
              <a:t>БЕТОННЫЙ</a:t>
            </a:r>
            <a:endParaRPr sz="1100" dirty="0">
              <a:latin typeface="Montserrat ExtraBold" panose="00000900000000000000" pitchFamily="2" charset="-52"/>
              <a:cs typeface="Franklin Gothic Medium"/>
            </a:endParaRPr>
          </a:p>
        </p:txBody>
      </p:sp>
      <p:sp>
        <p:nvSpPr>
          <p:cNvPr id="52" name="object 21">
            <a:extLst>
              <a:ext uri="{FF2B5EF4-FFF2-40B4-BE49-F238E27FC236}">
                <a16:creationId xmlns:a16="http://schemas.microsoft.com/office/drawing/2014/main" xmlns="" id="{1C55D3CB-193C-4FFB-87F0-CF1269586CD4}"/>
              </a:ext>
            </a:extLst>
          </p:cNvPr>
          <p:cNvSpPr txBox="1"/>
          <p:nvPr/>
        </p:nvSpPr>
        <p:spPr>
          <a:xfrm>
            <a:off x="2966240" y="2663446"/>
            <a:ext cx="1756662" cy="180127"/>
          </a:xfrm>
          <a:prstGeom prst="rect">
            <a:avLst/>
          </a:prstGeom>
        </p:spPr>
        <p:txBody>
          <a:bodyPr vert="horz" wrap="square" lIns="0" tIns="10745" rIns="0" bIns="0" rtlCol="0">
            <a:spAutoFit/>
          </a:bodyPr>
          <a:lstStyle/>
          <a:p>
            <a:pPr marL="8954" algn="ctr">
              <a:spcBef>
                <a:spcPts val="85"/>
              </a:spcBef>
            </a:pPr>
            <a:r>
              <a:rPr sz="1100" dirty="0">
                <a:solidFill>
                  <a:srgbClr val="231F20"/>
                </a:solidFill>
                <a:latin typeface="Montserrat ExtraBold" panose="00000900000000000000" pitchFamily="2" charset="-52"/>
                <a:cs typeface="Franklin Gothic Medium"/>
              </a:rPr>
              <a:t>ПЛИТКА</a:t>
            </a:r>
            <a:r>
              <a:rPr sz="1100" spc="-21" dirty="0">
                <a:solidFill>
                  <a:srgbClr val="231F20"/>
                </a:solidFill>
                <a:latin typeface="Montserrat ExtraBold" panose="00000900000000000000" pitchFamily="2" charset="-52"/>
                <a:cs typeface="Franklin Gothic Medium"/>
              </a:rPr>
              <a:t> </a:t>
            </a:r>
            <a:r>
              <a:rPr sz="1100" spc="-28" dirty="0">
                <a:solidFill>
                  <a:srgbClr val="231F20"/>
                </a:solidFill>
                <a:latin typeface="Montserrat ExtraBold" panose="00000900000000000000" pitchFamily="2" charset="-52"/>
                <a:cs typeface="Franklin Gothic Medium"/>
              </a:rPr>
              <a:t>ТРОТУАРНАЯ</a:t>
            </a:r>
            <a:endParaRPr sz="1100" dirty="0">
              <a:latin typeface="Montserrat ExtraBold" panose="00000900000000000000" pitchFamily="2" charset="-52"/>
              <a:cs typeface="Franklin Gothic Medium"/>
            </a:endParaRPr>
          </a:p>
        </p:txBody>
      </p:sp>
      <p:sp>
        <p:nvSpPr>
          <p:cNvPr id="53" name="object 22">
            <a:extLst>
              <a:ext uri="{FF2B5EF4-FFF2-40B4-BE49-F238E27FC236}">
                <a16:creationId xmlns:a16="http://schemas.microsoft.com/office/drawing/2014/main" xmlns="" id="{A9CD0824-E713-4C4D-9EFD-BA8B68DD9B4F}"/>
              </a:ext>
            </a:extLst>
          </p:cNvPr>
          <p:cNvSpPr txBox="1"/>
          <p:nvPr/>
        </p:nvSpPr>
        <p:spPr>
          <a:xfrm>
            <a:off x="734510" y="4421349"/>
            <a:ext cx="1630906" cy="180127"/>
          </a:xfrm>
          <a:prstGeom prst="rect">
            <a:avLst/>
          </a:prstGeom>
        </p:spPr>
        <p:txBody>
          <a:bodyPr vert="horz" wrap="square" lIns="0" tIns="10745" rIns="0" bIns="0" rtlCol="0">
            <a:spAutoFit/>
          </a:bodyPr>
          <a:lstStyle/>
          <a:p>
            <a:pPr marL="8954" algn="ctr">
              <a:spcBef>
                <a:spcPts val="85"/>
              </a:spcBef>
            </a:pPr>
            <a:r>
              <a:rPr sz="1100" spc="4" dirty="0">
                <a:solidFill>
                  <a:srgbClr val="231F20"/>
                </a:solidFill>
                <a:latin typeface="Montserrat ExtraBold" panose="00000900000000000000" pitchFamily="2" charset="-52"/>
                <a:cs typeface="Franklin Gothic Medium"/>
              </a:rPr>
              <a:t>ПЛИТЫ</a:t>
            </a:r>
            <a:r>
              <a:rPr sz="1100" spc="-46" dirty="0">
                <a:solidFill>
                  <a:srgbClr val="231F20"/>
                </a:solidFill>
                <a:latin typeface="Montserrat ExtraBold" panose="00000900000000000000" pitchFamily="2" charset="-52"/>
                <a:cs typeface="Franklin Gothic Medium"/>
              </a:rPr>
              <a:t> </a:t>
            </a:r>
            <a:r>
              <a:rPr sz="1100" spc="-4" dirty="0">
                <a:solidFill>
                  <a:srgbClr val="231F20"/>
                </a:solidFill>
                <a:latin typeface="Montserrat ExtraBold" panose="00000900000000000000" pitchFamily="2" charset="-52"/>
                <a:cs typeface="Franklin Gothic Medium"/>
              </a:rPr>
              <a:t>БЕТОННЫЕ</a:t>
            </a:r>
            <a:endParaRPr sz="1100" dirty="0">
              <a:latin typeface="Montserrat ExtraBold" panose="00000900000000000000" pitchFamily="2" charset="-52"/>
              <a:cs typeface="Franklin Gothic Medium"/>
            </a:endParaRPr>
          </a:p>
        </p:txBody>
      </p:sp>
      <p:sp>
        <p:nvSpPr>
          <p:cNvPr id="54" name="object 23">
            <a:extLst>
              <a:ext uri="{FF2B5EF4-FFF2-40B4-BE49-F238E27FC236}">
                <a16:creationId xmlns:a16="http://schemas.microsoft.com/office/drawing/2014/main" xmlns="" id="{759EB70F-A8B6-450C-859A-7732A3FCE4DB}"/>
              </a:ext>
            </a:extLst>
          </p:cNvPr>
          <p:cNvSpPr txBox="1"/>
          <p:nvPr/>
        </p:nvSpPr>
        <p:spPr>
          <a:xfrm>
            <a:off x="2921468" y="4421349"/>
            <a:ext cx="1801434" cy="180127"/>
          </a:xfrm>
          <a:prstGeom prst="rect">
            <a:avLst/>
          </a:prstGeom>
        </p:spPr>
        <p:txBody>
          <a:bodyPr vert="horz" wrap="square" lIns="0" tIns="10745" rIns="0" bIns="0" rtlCol="0">
            <a:spAutoFit/>
          </a:bodyPr>
          <a:lstStyle/>
          <a:p>
            <a:pPr marL="8954" algn="ctr">
              <a:spcBef>
                <a:spcPts val="85"/>
              </a:spcBef>
            </a:pPr>
            <a:r>
              <a:rPr sz="1100" spc="-4" dirty="0">
                <a:solidFill>
                  <a:srgbClr val="231F20"/>
                </a:solidFill>
                <a:latin typeface="Montserrat ExtraBold" panose="00000900000000000000" pitchFamily="2" charset="-52"/>
                <a:cs typeface="Franklin Gothic Medium"/>
              </a:rPr>
              <a:t>КАМЕНЬ</a:t>
            </a:r>
            <a:r>
              <a:rPr sz="1100" spc="-28" dirty="0">
                <a:solidFill>
                  <a:srgbClr val="231F20"/>
                </a:solidFill>
                <a:latin typeface="Montserrat ExtraBold" panose="00000900000000000000" pitchFamily="2" charset="-52"/>
                <a:cs typeface="Franklin Gothic Medium"/>
              </a:rPr>
              <a:t> </a:t>
            </a:r>
            <a:r>
              <a:rPr sz="1100" spc="-21" dirty="0">
                <a:solidFill>
                  <a:srgbClr val="231F20"/>
                </a:solidFill>
                <a:latin typeface="Montserrat ExtraBold" panose="00000900000000000000" pitchFamily="2" charset="-52"/>
                <a:cs typeface="Franklin Gothic Medium"/>
              </a:rPr>
              <a:t>БОРДЮРНЫЙ</a:t>
            </a:r>
            <a:endParaRPr sz="1100" dirty="0">
              <a:latin typeface="Montserrat ExtraBold" panose="00000900000000000000" pitchFamily="2" charset="-52"/>
              <a:cs typeface="Franklin Gothic Medium"/>
            </a:endParaRPr>
          </a:p>
        </p:txBody>
      </p:sp>
      <p:sp>
        <p:nvSpPr>
          <p:cNvPr id="55" name="object 24">
            <a:extLst>
              <a:ext uri="{FF2B5EF4-FFF2-40B4-BE49-F238E27FC236}">
                <a16:creationId xmlns:a16="http://schemas.microsoft.com/office/drawing/2014/main" xmlns="" id="{320CD6B3-2EE7-4233-A175-56F0AADF153F}"/>
              </a:ext>
            </a:extLst>
          </p:cNvPr>
          <p:cNvSpPr txBox="1"/>
          <p:nvPr/>
        </p:nvSpPr>
        <p:spPr>
          <a:xfrm>
            <a:off x="436103" y="6305754"/>
            <a:ext cx="2227721" cy="361158"/>
          </a:xfrm>
          <a:prstGeom prst="rect">
            <a:avLst/>
          </a:prstGeom>
        </p:spPr>
        <p:txBody>
          <a:bodyPr vert="horz" wrap="square" lIns="0" tIns="22385" rIns="0" bIns="0" rtlCol="0">
            <a:spAutoFit/>
          </a:bodyPr>
          <a:lstStyle/>
          <a:p>
            <a:pPr marR="3581" algn="ctr"/>
            <a:r>
              <a:rPr sz="1100" spc="-4" dirty="0">
                <a:solidFill>
                  <a:srgbClr val="231F20"/>
                </a:solidFill>
                <a:latin typeface="Montserrat ExtraBold" panose="00000900000000000000" pitchFamily="2" charset="-52"/>
                <a:cs typeface="Franklin Gothic Medium"/>
              </a:rPr>
              <a:t>КАМЕНЬ </a:t>
            </a:r>
            <a:r>
              <a:rPr sz="1100" spc="-7" dirty="0">
                <a:solidFill>
                  <a:srgbClr val="231F20"/>
                </a:solidFill>
                <a:latin typeface="Montserrat ExtraBold" panose="00000900000000000000" pitchFamily="2" charset="-52"/>
                <a:cs typeface="Franklin Gothic Medium"/>
              </a:rPr>
              <a:t>ПРОДОЛЬНЫЙ </a:t>
            </a:r>
            <a:r>
              <a:rPr sz="1100" spc="-4" dirty="0">
                <a:solidFill>
                  <a:srgbClr val="231F20"/>
                </a:solidFill>
                <a:latin typeface="Montserrat ExtraBold" panose="00000900000000000000" pitchFamily="2" charset="-52"/>
                <a:cs typeface="Franklin Gothic Medium"/>
              </a:rPr>
              <a:t> ПОЛОВИНКА</a:t>
            </a:r>
            <a:r>
              <a:rPr sz="1100" spc="-28" dirty="0">
                <a:solidFill>
                  <a:srgbClr val="231F20"/>
                </a:solidFill>
                <a:latin typeface="Montserrat ExtraBold" panose="00000900000000000000" pitchFamily="2" charset="-52"/>
                <a:cs typeface="Franklin Gothic Medium"/>
              </a:rPr>
              <a:t> </a:t>
            </a:r>
            <a:r>
              <a:rPr sz="1100" spc="-7" dirty="0">
                <a:solidFill>
                  <a:srgbClr val="231F20"/>
                </a:solidFill>
                <a:latin typeface="Montserrat ExtraBold" panose="00000900000000000000" pitchFamily="2" charset="-52"/>
                <a:cs typeface="Franklin Gothic Medium"/>
              </a:rPr>
              <a:t>ПУСТОТЕЛЫЙ</a:t>
            </a:r>
            <a:endParaRPr sz="1100" dirty="0">
              <a:latin typeface="Montserrat ExtraBold" panose="00000900000000000000" pitchFamily="2" charset="-52"/>
              <a:cs typeface="Franklin Gothic Medium"/>
            </a:endParaRPr>
          </a:p>
        </p:txBody>
      </p:sp>
      <p:sp>
        <p:nvSpPr>
          <p:cNvPr id="56" name="object 25">
            <a:extLst>
              <a:ext uri="{FF2B5EF4-FFF2-40B4-BE49-F238E27FC236}">
                <a16:creationId xmlns:a16="http://schemas.microsoft.com/office/drawing/2014/main" xmlns="" id="{B36A4863-9F15-49B5-9B45-B5A63D7679ED}"/>
              </a:ext>
            </a:extLst>
          </p:cNvPr>
          <p:cNvSpPr txBox="1"/>
          <p:nvPr/>
        </p:nvSpPr>
        <p:spPr>
          <a:xfrm>
            <a:off x="3005370" y="6305754"/>
            <a:ext cx="1709033" cy="180127"/>
          </a:xfrm>
          <a:prstGeom prst="rect">
            <a:avLst/>
          </a:prstGeom>
        </p:spPr>
        <p:txBody>
          <a:bodyPr vert="horz" wrap="square" lIns="0" tIns="10745" rIns="0" bIns="0" rtlCol="0">
            <a:spAutoFit/>
          </a:bodyPr>
          <a:lstStyle/>
          <a:p>
            <a:pPr algn="ctr"/>
            <a:r>
              <a:rPr sz="1100" spc="-4" dirty="0">
                <a:solidFill>
                  <a:srgbClr val="231F20"/>
                </a:solidFill>
                <a:latin typeface="Montserrat ExtraBold" panose="00000900000000000000" pitchFamily="2" charset="-52"/>
                <a:cs typeface="Franklin Gothic Medium"/>
              </a:rPr>
              <a:t>КАМЕНЬ</a:t>
            </a:r>
            <a:r>
              <a:rPr sz="1100" spc="-35" dirty="0">
                <a:solidFill>
                  <a:srgbClr val="231F20"/>
                </a:solidFill>
                <a:latin typeface="Montserrat ExtraBold" panose="00000900000000000000" pitchFamily="2" charset="-52"/>
                <a:cs typeface="Franklin Gothic Medium"/>
              </a:rPr>
              <a:t> </a:t>
            </a:r>
            <a:r>
              <a:rPr sz="1100" spc="4" dirty="0">
                <a:solidFill>
                  <a:srgbClr val="231F20"/>
                </a:solidFill>
                <a:latin typeface="Montserrat ExtraBold" panose="00000900000000000000" pitchFamily="2" charset="-52"/>
                <a:cs typeface="Franklin Gothic Medium"/>
              </a:rPr>
              <a:t>СТЕНОВОЙ</a:t>
            </a:r>
            <a:endParaRPr sz="1100" dirty="0">
              <a:latin typeface="Montserrat ExtraBold" panose="00000900000000000000" pitchFamily="2" charset="-52"/>
              <a:cs typeface="Franklin Gothic Medium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B3D952A6-1C6A-4268-9185-90AD1F12852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1060" y="4891305"/>
            <a:ext cx="2009775" cy="1343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46512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object 2">
            <a:extLst>
              <a:ext uri="{FF2B5EF4-FFF2-40B4-BE49-F238E27FC236}">
                <a16:creationId xmlns:a16="http://schemas.microsoft.com/office/drawing/2014/main" xmlns="" id="{DE55ECCD-EEF9-470B-8F0D-C20E087BB717}"/>
              </a:ext>
            </a:extLst>
          </p:cNvPr>
          <p:cNvSpPr/>
          <p:nvPr/>
        </p:nvSpPr>
        <p:spPr>
          <a:xfrm>
            <a:off x="-15929" y="6904794"/>
            <a:ext cx="5353366" cy="196481"/>
          </a:xfrm>
          <a:custGeom>
            <a:avLst/>
            <a:gdLst/>
            <a:ahLst/>
            <a:cxnLst/>
            <a:rect l="l" t="t" r="r" b="b"/>
            <a:pathLst>
              <a:path w="7200265" h="186054">
                <a:moveTo>
                  <a:pt x="7200000" y="0"/>
                </a:moveTo>
                <a:lnTo>
                  <a:pt x="0" y="0"/>
                </a:lnTo>
                <a:lnTo>
                  <a:pt x="0" y="185591"/>
                </a:lnTo>
                <a:lnTo>
                  <a:pt x="7200000" y="185591"/>
                </a:lnTo>
                <a:lnTo>
                  <a:pt x="7200000" y="0"/>
                </a:lnTo>
                <a:close/>
              </a:path>
            </a:pathLst>
          </a:custGeom>
          <a:gradFill>
            <a:gsLst>
              <a:gs pos="0">
                <a:schemeClr val="bg1">
                  <a:lumMod val="85000"/>
                </a:schemeClr>
              </a:gs>
              <a:gs pos="40000">
                <a:schemeClr val="bg1"/>
              </a:gs>
              <a:gs pos="100000">
                <a:schemeClr val="bg1">
                  <a:lumMod val="85000"/>
                </a:schemeClr>
              </a:gs>
            </a:gsLst>
            <a:path path="circle">
              <a:fillToRect l="50000" t="130000" r="50000" b="-30000"/>
            </a:path>
          </a:gradFill>
        </p:spPr>
        <p:txBody>
          <a:bodyPr wrap="square" lIns="0" tIns="0" rIns="0" bIns="0" rtlCol="0"/>
          <a:lstStyle/>
          <a:p>
            <a:endParaRPr lang="ru-RU" sz="895"/>
          </a:p>
        </p:txBody>
      </p:sp>
      <p:sp>
        <p:nvSpPr>
          <p:cNvPr id="2" name="object 2"/>
          <p:cNvSpPr/>
          <p:nvPr/>
        </p:nvSpPr>
        <p:spPr>
          <a:xfrm>
            <a:off x="-6143" y="7101275"/>
            <a:ext cx="5333793" cy="236026"/>
          </a:xfrm>
          <a:custGeom>
            <a:avLst/>
            <a:gdLst/>
            <a:ahLst/>
            <a:cxnLst/>
            <a:rect l="l" t="t" r="r" b="b"/>
            <a:pathLst>
              <a:path w="7200265" h="186054">
                <a:moveTo>
                  <a:pt x="7200000" y="0"/>
                </a:moveTo>
                <a:lnTo>
                  <a:pt x="0" y="0"/>
                </a:lnTo>
                <a:lnTo>
                  <a:pt x="0" y="185591"/>
                </a:lnTo>
                <a:lnTo>
                  <a:pt x="7200000" y="185591"/>
                </a:lnTo>
                <a:lnTo>
                  <a:pt x="7200000" y="0"/>
                </a:lnTo>
                <a:close/>
              </a:path>
            </a:pathLst>
          </a:custGeom>
          <a:gradFill flip="none" rotWithShape="1">
            <a:gsLst>
              <a:gs pos="0">
                <a:srgbClr val="013BBB"/>
              </a:gs>
              <a:gs pos="50000">
                <a:srgbClr val="0165B6"/>
              </a:gs>
              <a:gs pos="100000">
                <a:srgbClr val="012C89"/>
              </a:gs>
            </a:gsLst>
            <a:path path="circle">
              <a:fillToRect l="50000" t="130000" r="50000" b="-30000"/>
            </a:path>
            <a:tileRect/>
          </a:gradFill>
        </p:spPr>
        <p:txBody>
          <a:bodyPr wrap="square" lIns="0" tIns="0" rIns="0" bIns="0" rtlCol="0"/>
          <a:lstStyle/>
          <a:p>
            <a:endParaRPr lang="ru-RU" sz="895"/>
          </a:p>
        </p:txBody>
      </p:sp>
      <p:pic>
        <p:nvPicPr>
          <p:cNvPr id="7" name="object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-9993" y="-3017"/>
            <a:ext cx="5337643" cy="901662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454026" y="368733"/>
            <a:ext cx="3232350" cy="214799"/>
          </a:xfrm>
          <a:prstGeom prst="rect">
            <a:avLst/>
          </a:prstGeom>
        </p:spPr>
        <p:txBody>
          <a:bodyPr vert="horz" wrap="square" lIns="0" tIns="8506" rIns="0" bIns="0" rtlCol="0">
            <a:spAutoFit/>
          </a:bodyPr>
          <a:lstStyle/>
          <a:p>
            <a:pPr marR="3581">
              <a:spcBef>
                <a:spcPts val="67"/>
              </a:spcBef>
            </a:pPr>
            <a:r>
              <a:rPr lang="ru-RU" sz="1340" b="1" dirty="0">
                <a:solidFill>
                  <a:srgbClr val="FFFFFF"/>
                </a:solidFill>
                <a:latin typeface="Montserrat ExtraLight" panose="00000300000000000000" pitchFamily="2" charset="-52"/>
                <a:cs typeface="Times New Roman"/>
              </a:rPr>
              <a:t>СТРОИТЕЛЬНЫЕ МАТЕРИАЛЫ</a:t>
            </a:r>
            <a:endParaRPr sz="1340" dirty="0">
              <a:latin typeface="Montserrat ExtraLight" panose="00000300000000000000" pitchFamily="2" charset="-52"/>
              <a:cs typeface="Times New Roman"/>
            </a:endParaRPr>
          </a:p>
        </p:txBody>
      </p:sp>
      <p:grpSp>
        <p:nvGrpSpPr>
          <p:cNvPr id="9" name="object 9"/>
          <p:cNvGrpSpPr/>
          <p:nvPr/>
        </p:nvGrpSpPr>
        <p:grpSpPr>
          <a:xfrm flipH="1">
            <a:off x="3616087" y="-2578"/>
            <a:ext cx="1711564" cy="953157"/>
            <a:chOff x="179999" y="328582"/>
            <a:chExt cx="2427605" cy="1351915"/>
          </a:xfrm>
        </p:grpSpPr>
        <p:sp>
          <p:nvSpPr>
            <p:cNvPr id="10" name="object 10"/>
            <p:cNvSpPr/>
            <p:nvPr/>
          </p:nvSpPr>
          <p:spPr>
            <a:xfrm>
              <a:off x="179999" y="328582"/>
              <a:ext cx="2427605" cy="1351915"/>
            </a:xfrm>
            <a:custGeom>
              <a:avLst/>
              <a:gdLst/>
              <a:ahLst/>
              <a:cxnLst/>
              <a:rect l="l" t="t" r="r" b="b"/>
              <a:pathLst>
                <a:path w="2427605" h="1351914">
                  <a:moveTo>
                    <a:pt x="2427037" y="0"/>
                  </a:moveTo>
                  <a:lnTo>
                    <a:pt x="0" y="0"/>
                  </a:lnTo>
                  <a:lnTo>
                    <a:pt x="0" y="1351832"/>
                  </a:lnTo>
                  <a:lnTo>
                    <a:pt x="1081403" y="1351832"/>
                  </a:lnTo>
                  <a:lnTo>
                    <a:pt x="2427037" y="0"/>
                  </a:lnTo>
                  <a:close/>
                </a:path>
              </a:pathLst>
            </a:custGeom>
            <a:solidFill>
              <a:srgbClr val="BCBEC0"/>
            </a:solidFill>
          </p:spPr>
          <p:txBody>
            <a:bodyPr wrap="square" lIns="0" tIns="0" rIns="0" bIns="0" rtlCol="0"/>
            <a:lstStyle/>
            <a:p>
              <a:endParaRPr sz="895" dirty="0"/>
            </a:p>
          </p:txBody>
        </p:sp>
        <p:sp>
          <p:nvSpPr>
            <p:cNvPr id="11" name="object 11"/>
            <p:cNvSpPr/>
            <p:nvPr/>
          </p:nvSpPr>
          <p:spPr>
            <a:xfrm>
              <a:off x="179999" y="328582"/>
              <a:ext cx="2327910" cy="1278255"/>
            </a:xfrm>
            <a:custGeom>
              <a:avLst/>
              <a:gdLst/>
              <a:ahLst/>
              <a:cxnLst/>
              <a:rect l="l" t="t" r="r" b="b"/>
              <a:pathLst>
                <a:path w="2327910" h="1278255">
                  <a:moveTo>
                    <a:pt x="2327789" y="0"/>
                  </a:moveTo>
                  <a:lnTo>
                    <a:pt x="0" y="0"/>
                  </a:lnTo>
                  <a:lnTo>
                    <a:pt x="0" y="1278248"/>
                  </a:lnTo>
                  <a:lnTo>
                    <a:pt x="1052435" y="1278248"/>
                  </a:lnTo>
                  <a:lnTo>
                    <a:pt x="232778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895"/>
            </a:p>
          </p:txBody>
        </p:sp>
      </p:grpSp>
      <p:sp>
        <p:nvSpPr>
          <p:cNvPr id="16" name="object 2">
            <a:extLst>
              <a:ext uri="{FF2B5EF4-FFF2-40B4-BE49-F238E27FC236}">
                <a16:creationId xmlns:a16="http://schemas.microsoft.com/office/drawing/2014/main" xmlns="" id="{BBB9E1D5-A86E-49AC-BF5A-23F251BF0C7C}"/>
              </a:ext>
            </a:extLst>
          </p:cNvPr>
          <p:cNvSpPr/>
          <p:nvPr/>
        </p:nvSpPr>
        <p:spPr>
          <a:xfrm>
            <a:off x="-6143" y="7317821"/>
            <a:ext cx="5333793" cy="241854"/>
          </a:xfrm>
          <a:custGeom>
            <a:avLst/>
            <a:gdLst/>
            <a:ahLst/>
            <a:cxnLst/>
            <a:rect l="l" t="t" r="r" b="b"/>
            <a:pathLst>
              <a:path w="7200265" h="186054">
                <a:moveTo>
                  <a:pt x="7200000" y="0"/>
                </a:moveTo>
                <a:lnTo>
                  <a:pt x="0" y="0"/>
                </a:lnTo>
                <a:lnTo>
                  <a:pt x="0" y="185591"/>
                </a:lnTo>
                <a:lnTo>
                  <a:pt x="7200000" y="185591"/>
                </a:lnTo>
                <a:lnTo>
                  <a:pt x="7200000" y="0"/>
                </a:lnTo>
                <a:close/>
              </a:path>
            </a:pathLst>
          </a:custGeom>
          <a:gradFill>
            <a:gsLst>
              <a:gs pos="0">
                <a:srgbClr val="C00000"/>
              </a:gs>
              <a:gs pos="60000">
                <a:srgbClr val="FF1919"/>
              </a:gs>
              <a:gs pos="100000">
                <a:srgbClr val="C00000"/>
              </a:gs>
            </a:gsLst>
            <a:path path="circle">
              <a:fillToRect l="50000" t="130000" r="50000" b="-30000"/>
            </a:path>
          </a:gradFill>
        </p:spPr>
        <p:txBody>
          <a:bodyPr wrap="square" lIns="0" tIns="0" rIns="0" bIns="0" rtlCol="0"/>
          <a:lstStyle/>
          <a:p>
            <a:endParaRPr lang="ru-RU" sz="895"/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585257FC-8608-447D-9DD1-57603E1CA4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4524214" y="101102"/>
            <a:ext cx="643524" cy="693429"/>
          </a:xfrm>
          <a:prstGeom prst="rect">
            <a:avLst/>
          </a:prstGeom>
        </p:spPr>
      </p:pic>
      <p:grpSp>
        <p:nvGrpSpPr>
          <p:cNvPr id="21" name="object 9">
            <a:extLst>
              <a:ext uri="{FF2B5EF4-FFF2-40B4-BE49-F238E27FC236}">
                <a16:creationId xmlns:a16="http://schemas.microsoft.com/office/drawing/2014/main" xmlns="" id="{3DBA8D8C-D0B2-43A0-B030-EBAF2C333C3D}"/>
              </a:ext>
            </a:extLst>
          </p:cNvPr>
          <p:cNvGrpSpPr/>
          <p:nvPr/>
        </p:nvGrpSpPr>
        <p:grpSpPr>
          <a:xfrm flipH="1" flipV="1">
            <a:off x="4060657" y="6860723"/>
            <a:ext cx="1717500" cy="953156"/>
            <a:chOff x="179999" y="328582"/>
            <a:chExt cx="2427605" cy="1351915"/>
          </a:xfrm>
        </p:grpSpPr>
        <p:sp>
          <p:nvSpPr>
            <p:cNvPr id="23" name="object 10">
              <a:extLst>
                <a:ext uri="{FF2B5EF4-FFF2-40B4-BE49-F238E27FC236}">
                  <a16:creationId xmlns:a16="http://schemas.microsoft.com/office/drawing/2014/main" xmlns="" id="{A5050AE5-EA7E-45A2-9A21-53D0B1D2D38B}"/>
                </a:ext>
              </a:extLst>
            </p:cNvPr>
            <p:cNvSpPr/>
            <p:nvPr/>
          </p:nvSpPr>
          <p:spPr>
            <a:xfrm>
              <a:off x="179999" y="328582"/>
              <a:ext cx="2427605" cy="1351915"/>
            </a:xfrm>
            <a:custGeom>
              <a:avLst/>
              <a:gdLst/>
              <a:ahLst/>
              <a:cxnLst/>
              <a:rect l="l" t="t" r="r" b="b"/>
              <a:pathLst>
                <a:path w="2427605" h="1351914">
                  <a:moveTo>
                    <a:pt x="2427037" y="0"/>
                  </a:moveTo>
                  <a:lnTo>
                    <a:pt x="0" y="0"/>
                  </a:lnTo>
                  <a:lnTo>
                    <a:pt x="0" y="1351832"/>
                  </a:lnTo>
                  <a:lnTo>
                    <a:pt x="1081403" y="1351832"/>
                  </a:lnTo>
                  <a:lnTo>
                    <a:pt x="2427037" y="0"/>
                  </a:lnTo>
                  <a:close/>
                </a:path>
              </a:pathLst>
            </a:custGeom>
            <a:solidFill>
              <a:srgbClr val="BCBEC0"/>
            </a:solidFill>
          </p:spPr>
          <p:txBody>
            <a:bodyPr wrap="square" lIns="0" tIns="0" rIns="0" bIns="0" rtlCol="0"/>
            <a:lstStyle/>
            <a:p>
              <a:endParaRPr sz="895" dirty="0"/>
            </a:p>
          </p:txBody>
        </p:sp>
        <p:sp>
          <p:nvSpPr>
            <p:cNvPr id="25" name="object 11">
              <a:extLst>
                <a:ext uri="{FF2B5EF4-FFF2-40B4-BE49-F238E27FC236}">
                  <a16:creationId xmlns:a16="http://schemas.microsoft.com/office/drawing/2014/main" xmlns="" id="{43D60365-723B-4D78-A594-F4BC8C88E7F9}"/>
                </a:ext>
              </a:extLst>
            </p:cNvPr>
            <p:cNvSpPr/>
            <p:nvPr/>
          </p:nvSpPr>
          <p:spPr>
            <a:xfrm>
              <a:off x="179999" y="328582"/>
              <a:ext cx="2327910" cy="1278255"/>
            </a:xfrm>
            <a:custGeom>
              <a:avLst/>
              <a:gdLst/>
              <a:ahLst/>
              <a:cxnLst/>
              <a:rect l="l" t="t" r="r" b="b"/>
              <a:pathLst>
                <a:path w="2327910" h="1278255">
                  <a:moveTo>
                    <a:pt x="2327789" y="0"/>
                  </a:moveTo>
                  <a:lnTo>
                    <a:pt x="0" y="0"/>
                  </a:lnTo>
                  <a:lnTo>
                    <a:pt x="0" y="1278248"/>
                  </a:lnTo>
                  <a:lnTo>
                    <a:pt x="1052435" y="1278248"/>
                  </a:lnTo>
                  <a:lnTo>
                    <a:pt x="232778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895" dirty="0"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4854075" y="7237806"/>
            <a:ext cx="311596" cy="160039"/>
          </a:xfrm>
          <a:prstGeom prst="rect">
            <a:avLst/>
          </a:prstGeom>
        </p:spPr>
        <p:txBody>
          <a:bodyPr vert="horz" wrap="square" lIns="0" tIns="8059" rIns="0" bIns="0" rtlCol="0">
            <a:spAutoFit/>
          </a:bodyPr>
          <a:lstStyle/>
          <a:p>
            <a:pPr algn="ctr">
              <a:spcBef>
                <a:spcPts val="63"/>
              </a:spcBef>
            </a:pPr>
            <a:r>
              <a:rPr lang="ru-RU" sz="987" spc="-11" dirty="0">
                <a:solidFill>
                  <a:srgbClr val="231F20"/>
                </a:solidFill>
                <a:latin typeface="Montserrat ExtraBold" panose="00000900000000000000" pitchFamily="2" charset="-52"/>
                <a:cs typeface="Franklin Gothic Medium"/>
              </a:rPr>
              <a:t>9</a:t>
            </a:r>
            <a:endParaRPr sz="987" dirty="0">
              <a:latin typeface="Montserrat ExtraBold" panose="00000900000000000000" pitchFamily="2" charset="-52"/>
              <a:cs typeface="Franklin Gothic Medium"/>
            </a:endParaRPr>
          </a:p>
        </p:txBody>
      </p:sp>
      <p:pic>
        <p:nvPicPr>
          <p:cNvPr id="51" name="object 14">
            <a:extLst>
              <a:ext uri="{FF2B5EF4-FFF2-40B4-BE49-F238E27FC236}">
                <a16:creationId xmlns:a16="http://schemas.microsoft.com/office/drawing/2014/main" xmlns="" id="{BA5EC829-B68B-40A5-9FBA-0858AB0A4B63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499858" y="4854154"/>
            <a:ext cx="1121598" cy="1562884"/>
          </a:xfrm>
          <a:prstGeom prst="rect">
            <a:avLst/>
          </a:prstGeom>
        </p:spPr>
      </p:pic>
      <p:pic>
        <p:nvPicPr>
          <p:cNvPr id="52" name="object 16">
            <a:extLst>
              <a:ext uri="{FF2B5EF4-FFF2-40B4-BE49-F238E27FC236}">
                <a16:creationId xmlns:a16="http://schemas.microsoft.com/office/drawing/2014/main" xmlns="" id="{13DE74EF-FBA8-4096-B9F8-A50E50D1F361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31359" y="4742826"/>
            <a:ext cx="2132323" cy="1599243"/>
          </a:xfrm>
          <a:prstGeom prst="rect">
            <a:avLst/>
          </a:prstGeom>
        </p:spPr>
      </p:pic>
      <p:sp>
        <p:nvSpPr>
          <p:cNvPr id="53" name="object 18">
            <a:extLst>
              <a:ext uri="{FF2B5EF4-FFF2-40B4-BE49-F238E27FC236}">
                <a16:creationId xmlns:a16="http://schemas.microsoft.com/office/drawing/2014/main" xmlns="" id="{2C2C143F-463C-4EBD-A10A-573B51175670}"/>
              </a:ext>
            </a:extLst>
          </p:cNvPr>
          <p:cNvSpPr txBox="1"/>
          <p:nvPr/>
        </p:nvSpPr>
        <p:spPr>
          <a:xfrm>
            <a:off x="2985283" y="4504068"/>
            <a:ext cx="2150748" cy="180127"/>
          </a:xfrm>
          <a:prstGeom prst="rect">
            <a:avLst/>
          </a:prstGeom>
        </p:spPr>
        <p:txBody>
          <a:bodyPr vert="horz" wrap="square" lIns="0" tIns="10745" rIns="0" bIns="0" rtlCol="0">
            <a:spAutoFit/>
          </a:bodyPr>
          <a:lstStyle/>
          <a:p>
            <a:pPr marL="8954">
              <a:spcBef>
                <a:spcPts val="85"/>
              </a:spcBef>
            </a:pPr>
            <a:r>
              <a:rPr sz="1100" dirty="0">
                <a:solidFill>
                  <a:srgbClr val="231F20"/>
                </a:solidFill>
                <a:latin typeface="Montserrat ExtraBold" panose="00000900000000000000" pitchFamily="2" charset="-52"/>
                <a:cs typeface="Franklin Gothic Medium"/>
              </a:rPr>
              <a:t>ПОДДОНЫ</a:t>
            </a:r>
            <a:r>
              <a:rPr sz="1100" spc="-28" dirty="0">
                <a:solidFill>
                  <a:srgbClr val="231F20"/>
                </a:solidFill>
                <a:latin typeface="Montserrat ExtraBold" panose="00000900000000000000" pitchFamily="2" charset="-52"/>
                <a:cs typeface="Franklin Gothic Medium"/>
              </a:rPr>
              <a:t> </a:t>
            </a:r>
            <a:r>
              <a:rPr sz="1100" dirty="0">
                <a:solidFill>
                  <a:srgbClr val="231F20"/>
                </a:solidFill>
                <a:latin typeface="Montserrat ExtraBold" panose="00000900000000000000" pitchFamily="2" charset="-52"/>
                <a:cs typeface="Franklin Gothic Medium"/>
              </a:rPr>
              <a:t>ДЕРЕВЯННЫЕ</a:t>
            </a:r>
            <a:endParaRPr sz="1100" dirty="0">
              <a:latin typeface="Montserrat ExtraBold" panose="00000900000000000000" pitchFamily="2" charset="-52"/>
              <a:cs typeface="Franklin Gothic Medium"/>
            </a:endParaRPr>
          </a:p>
        </p:txBody>
      </p:sp>
      <p:sp>
        <p:nvSpPr>
          <p:cNvPr id="54" name="object 19">
            <a:extLst>
              <a:ext uri="{FF2B5EF4-FFF2-40B4-BE49-F238E27FC236}">
                <a16:creationId xmlns:a16="http://schemas.microsoft.com/office/drawing/2014/main" xmlns="" id="{63A63D04-FDA7-428C-914E-6DE03CE3F37C}"/>
              </a:ext>
            </a:extLst>
          </p:cNvPr>
          <p:cNvSpPr txBox="1"/>
          <p:nvPr/>
        </p:nvSpPr>
        <p:spPr>
          <a:xfrm>
            <a:off x="3155052" y="6458107"/>
            <a:ext cx="1811211" cy="180127"/>
          </a:xfrm>
          <a:prstGeom prst="rect">
            <a:avLst/>
          </a:prstGeom>
        </p:spPr>
        <p:txBody>
          <a:bodyPr vert="horz" wrap="square" lIns="0" tIns="10745" rIns="0" bIns="0" rtlCol="0">
            <a:spAutoFit/>
          </a:bodyPr>
          <a:lstStyle/>
          <a:p>
            <a:pPr marL="8954">
              <a:spcBef>
                <a:spcPts val="85"/>
              </a:spcBef>
            </a:pPr>
            <a:r>
              <a:rPr sz="1100" spc="-18" dirty="0">
                <a:solidFill>
                  <a:srgbClr val="231F20"/>
                </a:solidFill>
                <a:latin typeface="Montserrat ExtraBold" panose="00000900000000000000" pitchFamily="2" charset="-52"/>
                <a:cs typeface="Franklin Gothic Medium"/>
              </a:rPr>
              <a:t>СРУБЫ</a:t>
            </a:r>
            <a:r>
              <a:rPr sz="1100" spc="-25" dirty="0">
                <a:solidFill>
                  <a:srgbClr val="231F20"/>
                </a:solidFill>
                <a:latin typeface="Montserrat ExtraBold" panose="00000900000000000000" pitchFamily="2" charset="-52"/>
                <a:cs typeface="Franklin Gothic Medium"/>
              </a:rPr>
              <a:t> </a:t>
            </a:r>
            <a:r>
              <a:rPr sz="1100" dirty="0">
                <a:solidFill>
                  <a:srgbClr val="231F20"/>
                </a:solidFill>
                <a:latin typeface="Montserrat ExtraBold" panose="00000900000000000000" pitchFamily="2" charset="-52"/>
                <a:cs typeface="Franklin Gothic Medium"/>
              </a:rPr>
              <a:t>ДЕРЕВЯННЫЕ</a:t>
            </a:r>
            <a:endParaRPr sz="1100" dirty="0">
              <a:latin typeface="Montserrat ExtraBold" panose="00000900000000000000" pitchFamily="2" charset="-52"/>
              <a:cs typeface="Franklin Gothic Medium"/>
            </a:endParaRPr>
          </a:p>
        </p:txBody>
      </p:sp>
      <p:sp>
        <p:nvSpPr>
          <p:cNvPr id="55" name="object 20">
            <a:extLst>
              <a:ext uri="{FF2B5EF4-FFF2-40B4-BE49-F238E27FC236}">
                <a16:creationId xmlns:a16="http://schemas.microsoft.com/office/drawing/2014/main" xmlns="" id="{53C39EB6-8735-4D15-8EC3-238FB1CBAB3E}"/>
              </a:ext>
            </a:extLst>
          </p:cNvPr>
          <p:cNvSpPr txBox="1"/>
          <p:nvPr/>
        </p:nvSpPr>
        <p:spPr>
          <a:xfrm>
            <a:off x="1557919" y="4504068"/>
            <a:ext cx="479203" cy="180127"/>
          </a:xfrm>
          <a:prstGeom prst="rect">
            <a:avLst/>
          </a:prstGeom>
        </p:spPr>
        <p:txBody>
          <a:bodyPr vert="horz" wrap="square" lIns="0" tIns="10745" rIns="0" bIns="0" rtlCol="0">
            <a:spAutoFit/>
          </a:bodyPr>
          <a:lstStyle/>
          <a:p>
            <a:pPr marL="8954">
              <a:spcBef>
                <a:spcPts val="85"/>
              </a:spcBef>
            </a:pPr>
            <a:r>
              <a:rPr sz="1100" spc="-18" dirty="0">
                <a:solidFill>
                  <a:srgbClr val="231F20"/>
                </a:solidFill>
                <a:latin typeface="Montserrat ExtraBold" panose="00000900000000000000" pitchFamily="2" charset="-52"/>
                <a:cs typeface="Franklin Gothic Medium"/>
              </a:rPr>
              <a:t>БР</a:t>
            </a:r>
            <a:r>
              <a:rPr sz="1100" spc="-42" dirty="0">
                <a:solidFill>
                  <a:srgbClr val="231F20"/>
                </a:solidFill>
                <a:latin typeface="Montserrat ExtraBold" panose="00000900000000000000" pitchFamily="2" charset="-52"/>
                <a:cs typeface="Franklin Gothic Medium"/>
              </a:rPr>
              <a:t>У</a:t>
            </a:r>
            <a:r>
              <a:rPr sz="1100" spc="7" dirty="0">
                <a:solidFill>
                  <a:srgbClr val="231F20"/>
                </a:solidFill>
                <a:latin typeface="Montserrat ExtraBold" panose="00000900000000000000" pitchFamily="2" charset="-52"/>
                <a:cs typeface="Franklin Gothic Medium"/>
              </a:rPr>
              <a:t>С</a:t>
            </a:r>
            <a:endParaRPr sz="1100" dirty="0">
              <a:latin typeface="Montserrat ExtraBold" panose="00000900000000000000" pitchFamily="2" charset="-52"/>
              <a:cs typeface="Franklin Gothic Medium"/>
            </a:endParaRPr>
          </a:p>
        </p:txBody>
      </p:sp>
      <p:sp>
        <p:nvSpPr>
          <p:cNvPr id="57" name="object 21">
            <a:extLst>
              <a:ext uri="{FF2B5EF4-FFF2-40B4-BE49-F238E27FC236}">
                <a16:creationId xmlns:a16="http://schemas.microsoft.com/office/drawing/2014/main" xmlns="" id="{49C3F777-4A57-440A-B9FA-8AFBE5AA9F40}"/>
              </a:ext>
            </a:extLst>
          </p:cNvPr>
          <p:cNvSpPr txBox="1"/>
          <p:nvPr/>
        </p:nvSpPr>
        <p:spPr>
          <a:xfrm>
            <a:off x="3321055" y="2608669"/>
            <a:ext cx="1479204" cy="180127"/>
          </a:xfrm>
          <a:prstGeom prst="rect">
            <a:avLst/>
          </a:prstGeom>
        </p:spPr>
        <p:txBody>
          <a:bodyPr vert="horz" wrap="square" lIns="0" tIns="10745" rIns="0" bIns="0" rtlCol="0">
            <a:spAutoFit/>
          </a:bodyPr>
          <a:lstStyle/>
          <a:p>
            <a:pPr marL="8954">
              <a:spcBef>
                <a:spcPts val="85"/>
              </a:spcBef>
            </a:pPr>
            <a:r>
              <a:rPr sz="1100" spc="-4" dirty="0">
                <a:solidFill>
                  <a:srgbClr val="231F20"/>
                </a:solidFill>
                <a:latin typeface="Montserrat ExtraBold" panose="00000900000000000000" pitchFamily="2" charset="-52"/>
                <a:cs typeface="Franklin Gothic Medium"/>
              </a:rPr>
              <a:t>ДОСКА</a:t>
            </a:r>
            <a:r>
              <a:rPr sz="1100" spc="-49" dirty="0">
                <a:solidFill>
                  <a:srgbClr val="231F20"/>
                </a:solidFill>
                <a:latin typeface="Montserrat ExtraBold" panose="00000900000000000000" pitchFamily="2" charset="-52"/>
                <a:cs typeface="Franklin Gothic Medium"/>
              </a:rPr>
              <a:t> </a:t>
            </a:r>
            <a:r>
              <a:rPr sz="1100" spc="-18" dirty="0">
                <a:solidFill>
                  <a:srgbClr val="231F20"/>
                </a:solidFill>
                <a:latin typeface="Montserrat ExtraBold" panose="00000900000000000000" pitchFamily="2" charset="-52"/>
                <a:cs typeface="Franklin Gothic Medium"/>
              </a:rPr>
              <a:t>ОБРЕЗНАЯ</a:t>
            </a:r>
            <a:endParaRPr sz="1100" dirty="0">
              <a:latin typeface="Montserrat ExtraBold" panose="00000900000000000000" pitchFamily="2" charset="-52"/>
              <a:cs typeface="Franklin Gothic Medium"/>
            </a:endParaRPr>
          </a:p>
        </p:txBody>
      </p:sp>
      <p:sp>
        <p:nvSpPr>
          <p:cNvPr id="58" name="object 22">
            <a:extLst>
              <a:ext uri="{FF2B5EF4-FFF2-40B4-BE49-F238E27FC236}">
                <a16:creationId xmlns:a16="http://schemas.microsoft.com/office/drawing/2014/main" xmlns="" id="{3AEA59D1-9000-44CE-BB25-A7E74263C36C}"/>
              </a:ext>
            </a:extLst>
          </p:cNvPr>
          <p:cNvSpPr txBox="1"/>
          <p:nvPr/>
        </p:nvSpPr>
        <p:spPr>
          <a:xfrm>
            <a:off x="731359" y="6456552"/>
            <a:ext cx="2132323" cy="349404"/>
          </a:xfrm>
          <a:prstGeom prst="rect">
            <a:avLst/>
          </a:prstGeom>
        </p:spPr>
        <p:txBody>
          <a:bodyPr vert="horz" wrap="square" lIns="0" tIns="10745" rIns="0" bIns="0" rtlCol="0">
            <a:spAutoFit/>
          </a:bodyPr>
          <a:lstStyle/>
          <a:p>
            <a:pPr marL="8954" algn="ctr">
              <a:spcBef>
                <a:spcPts val="85"/>
              </a:spcBef>
            </a:pPr>
            <a:r>
              <a:rPr sz="1100" spc="-4" dirty="0">
                <a:solidFill>
                  <a:srgbClr val="231F20"/>
                </a:solidFill>
                <a:latin typeface="Montserrat ExtraBold" panose="00000900000000000000" pitchFamily="2" charset="-52"/>
                <a:cs typeface="Franklin Gothic Medium"/>
              </a:rPr>
              <a:t>ОЦИЛИНДРОВАННОЕ</a:t>
            </a:r>
            <a:r>
              <a:rPr sz="1100" spc="-11" dirty="0">
                <a:solidFill>
                  <a:srgbClr val="231F20"/>
                </a:solidFill>
                <a:latin typeface="Montserrat ExtraBold" panose="00000900000000000000" pitchFamily="2" charset="-52"/>
                <a:cs typeface="Franklin Gothic Medium"/>
              </a:rPr>
              <a:t> </a:t>
            </a:r>
            <a:r>
              <a:rPr sz="1100" spc="-4" dirty="0">
                <a:solidFill>
                  <a:srgbClr val="231F20"/>
                </a:solidFill>
                <a:latin typeface="Montserrat ExtraBold" panose="00000900000000000000" pitchFamily="2" charset="-52"/>
                <a:cs typeface="Franklin Gothic Medium"/>
              </a:rPr>
              <a:t>БРЕВНО</a:t>
            </a:r>
            <a:endParaRPr sz="1100" dirty="0">
              <a:latin typeface="Montserrat ExtraBold" panose="00000900000000000000" pitchFamily="2" charset="-52"/>
              <a:cs typeface="Franklin Gothic Medium"/>
            </a:endParaRPr>
          </a:p>
        </p:txBody>
      </p:sp>
      <p:sp>
        <p:nvSpPr>
          <p:cNvPr id="59" name="object 23">
            <a:extLst>
              <a:ext uri="{FF2B5EF4-FFF2-40B4-BE49-F238E27FC236}">
                <a16:creationId xmlns:a16="http://schemas.microsoft.com/office/drawing/2014/main" xmlns="" id="{4117C285-28AD-4621-AE23-EC3090205C43}"/>
              </a:ext>
            </a:extLst>
          </p:cNvPr>
          <p:cNvSpPr txBox="1"/>
          <p:nvPr/>
        </p:nvSpPr>
        <p:spPr>
          <a:xfrm>
            <a:off x="892909" y="2608668"/>
            <a:ext cx="1711564" cy="180127"/>
          </a:xfrm>
          <a:prstGeom prst="rect">
            <a:avLst/>
          </a:prstGeom>
        </p:spPr>
        <p:txBody>
          <a:bodyPr vert="horz" wrap="square" lIns="0" tIns="10745" rIns="0" bIns="0" rtlCol="0">
            <a:spAutoFit/>
          </a:bodyPr>
          <a:lstStyle/>
          <a:p>
            <a:pPr marL="8954">
              <a:spcBef>
                <a:spcPts val="85"/>
              </a:spcBef>
            </a:pPr>
            <a:r>
              <a:rPr sz="1100" spc="-4" dirty="0">
                <a:solidFill>
                  <a:srgbClr val="231F20"/>
                </a:solidFill>
                <a:latin typeface="Montserrat ExtraBold" panose="00000900000000000000" pitchFamily="2" charset="-52"/>
                <a:cs typeface="Franklin Gothic Medium"/>
              </a:rPr>
              <a:t>ДОСКА</a:t>
            </a:r>
            <a:r>
              <a:rPr sz="1100" spc="-49" dirty="0">
                <a:solidFill>
                  <a:srgbClr val="231F20"/>
                </a:solidFill>
                <a:latin typeface="Montserrat ExtraBold" panose="00000900000000000000" pitchFamily="2" charset="-52"/>
                <a:cs typeface="Franklin Gothic Medium"/>
              </a:rPr>
              <a:t> </a:t>
            </a:r>
            <a:r>
              <a:rPr sz="1100" spc="-11" dirty="0">
                <a:solidFill>
                  <a:srgbClr val="231F20"/>
                </a:solidFill>
                <a:latin typeface="Montserrat ExtraBold" panose="00000900000000000000" pitchFamily="2" charset="-52"/>
                <a:cs typeface="Franklin Gothic Medium"/>
              </a:rPr>
              <a:t>НЕОБРЕЗНАЯ</a:t>
            </a:r>
            <a:endParaRPr sz="1100" dirty="0">
              <a:latin typeface="Montserrat ExtraBold" panose="00000900000000000000" pitchFamily="2" charset="-52"/>
              <a:cs typeface="Franklin Gothic Medium"/>
            </a:endParaRPr>
          </a:p>
        </p:txBody>
      </p:sp>
      <p:pic>
        <p:nvPicPr>
          <p:cNvPr id="60" name="object 24">
            <a:extLst>
              <a:ext uri="{FF2B5EF4-FFF2-40B4-BE49-F238E27FC236}">
                <a16:creationId xmlns:a16="http://schemas.microsoft.com/office/drawing/2014/main" xmlns="" id="{9238E4BA-BD92-4E68-A0E9-3705BD63C32E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864318" y="1300199"/>
            <a:ext cx="1768747" cy="1252446"/>
          </a:xfrm>
          <a:prstGeom prst="rect">
            <a:avLst/>
          </a:prstGeom>
        </p:spPr>
      </p:pic>
      <p:pic>
        <p:nvPicPr>
          <p:cNvPr id="61" name="object 12">
            <a:extLst>
              <a:ext uri="{FF2B5EF4-FFF2-40B4-BE49-F238E27FC236}">
                <a16:creationId xmlns:a16="http://schemas.microsoft.com/office/drawing/2014/main" xmlns="" id="{45F47B5F-3484-49D7-B51C-82E067E672FC}"/>
              </a:ext>
            </a:extLst>
          </p:cNvPr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820129" y="3021951"/>
            <a:ext cx="1954782" cy="1466086"/>
          </a:xfrm>
          <a:prstGeom prst="rect">
            <a:avLst/>
          </a:prstGeom>
        </p:spPr>
      </p:pic>
      <p:pic>
        <p:nvPicPr>
          <p:cNvPr id="62" name="object 13">
            <a:extLst>
              <a:ext uri="{FF2B5EF4-FFF2-40B4-BE49-F238E27FC236}">
                <a16:creationId xmlns:a16="http://schemas.microsoft.com/office/drawing/2014/main" xmlns="" id="{2286F29A-3993-40F8-87F5-DC7FC0C5F3A8}"/>
              </a:ext>
            </a:extLst>
          </p:cNvPr>
          <p:cNvPicPr/>
          <p:nvPr/>
        </p:nvPicPr>
        <p:blipFill rotWithShape="1">
          <a:blip r:embed="rId8" cstate="print"/>
          <a:srcRect b="6614"/>
          <a:stretch/>
        </p:blipFill>
        <p:spPr>
          <a:xfrm>
            <a:off x="3205278" y="1173779"/>
            <a:ext cx="1710758" cy="1405720"/>
          </a:xfrm>
          <a:prstGeom prst="rect">
            <a:avLst/>
          </a:prstGeom>
        </p:spPr>
      </p:pic>
      <p:pic>
        <p:nvPicPr>
          <p:cNvPr id="63" name="Рисунок 62">
            <a:extLst>
              <a:ext uri="{FF2B5EF4-FFF2-40B4-BE49-F238E27FC236}">
                <a16:creationId xmlns:a16="http://schemas.microsoft.com/office/drawing/2014/main" xmlns="" id="{BDC8C970-E325-4F72-823C-7DD6E0E3434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70032" y="2739394"/>
            <a:ext cx="2381251" cy="1785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897250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2282</TotalTime>
  <Words>754</Words>
  <Application>Microsoft Office PowerPoint</Application>
  <PresentationFormat>Произвольный</PresentationFormat>
  <Paragraphs>229</Paragraphs>
  <Slides>28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42" baseType="lpstr">
      <vt:lpstr>Arial</vt:lpstr>
      <vt:lpstr>Montserrat SemiBold</vt:lpstr>
      <vt:lpstr>Segoe UI Semibold</vt:lpstr>
      <vt:lpstr>Times New Roman</vt:lpstr>
      <vt:lpstr>Montserrat ExtraBold</vt:lpstr>
      <vt:lpstr>Franklin Gothic Medium</vt:lpstr>
      <vt:lpstr>Montserrat Light</vt:lpstr>
      <vt:lpstr>Montserrat ExtraLight</vt:lpstr>
      <vt:lpstr>Microsoft Sans Serif</vt:lpstr>
      <vt:lpstr>Montserrat</vt:lpstr>
      <vt:lpstr>Montserrat Black</vt:lpstr>
      <vt:lpstr>Wingdings</vt:lpstr>
      <vt:lpstr>Calibri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УФСИН ПДФ.cdr</dc:title>
  <dc:creator>Питрс</dc:creator>
  <cp:lastModifiedBy>User</cp:lastModifiedBy>
  <cp:revision>82</cp:revision>
  <dcterms:created xsi:type="dcterms:W3CDTF">2024-10-28T05:19:12Z</dcterms:created>
  <dcterms:modified xsi:type="dcterms:W3CDTF">2025-01-23T02:25:11Z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2023-01-10T00:00:00Z</vt:filetime>
  </property>
  <property fmtid="{D5CDD505-2E9C-101B-9397-08002B2CF9AE}" pid="3" name="Creator">
    <vt:lpwstr>CorelDRAW X5</vt:lpwstr>
  </property>
  <property fmtid="{D5CDD505-2E9C-101B-9397-08002B2CF9AE}" pid="4" name="LastSaved">
    <vt:filetime>2024-10-28T00:00:00Z</vt:filetime>
  </property>
</Properties>
</file>