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sldIdLst>
    <p:sldId id="374" r:id="rId2"/>
    <p:sldId id="2063" r:id="rId3"/>
    <p:sldId id="2064" r:id="rId4"/>
    <p:sldId id="2065" r:id="rId5"/>
    <p:sldId id="2069" r:id="rId6"/>
    <p:sldId id="2066" r:id="rId7"/>
    <p:sldId id="2070" r:id="rId8"/>
    <p:sldId id="2068" r:id="rId9"/>
    <p:sldId id="2071" r:id="rId10"/>
    <p:sldId id="1901" r:id="rId11"/>
    <p:sldId id="1900" r:id="rId12"/>
    <p:sldId id="2055" r:id="rId13"/>
    <p:sldId id="1905" r:id="rId14"/>
    <p:sldId id="1902" r:id="rId15"/>
    <p:sldId id="1903" r:id="rId16"/>
    <p:sldId id="965" r:id="rId17"/>
    <p:sldId id="1904" r:id="rId18"/>
    <p:sldId id="1906" r:id="rId19"/>
    <p:sldId id="2060" r:id="rId20"/>
    <p:sldId id="2077" r:id="rId21"/>
    <p:sldId id="2076" r:id="rId22"/>
    <p:sldId id="1912" r:id="rId23"/>
    <p:sldId id="2056" r:id="rId24"/>
    <p:sldId id="1312" r:id="rId25"/>
    <p:sldId id="1790" r:id="rId26"/>
    <p:sldId id="2084" r:id="rId27"/>
    <p:sldId id="2091" r:id="rId28"/>
    <p:sldId id="2083" r:id="rId29"/>
    <p:sldId id="2099" r:id="rId30"/>
    <p:sldId id="1898" r:id="rId31"/>
    <p:sldId id="1915" r:id="rId32"/>
    <p:sldId id="2061" r:id="rId33"/>
    <p:sldId id="1934" r:id="rId34"/>
    <p:sldId id="1248" r:id="rId35"/>
    <p:sldId id="1935" r:id="rId36"/>
    <p:sldId id="1936" r:id="rId37"/>
    <p:sldId id="1938" r:id="rId38"/>
    <p:sldId id="1939" r:id="rId39"/>
    <p:sldId id="1940" r:id="rId40"/>
    <p:sldId id="1941" r:id="rId41"/>
    <p:sldId id="2100" r:id="rId42"/>
    <p:sldId id="1943" r:id="rId43"/>
    <p:sldId id="1944" r:id="rId44"/>
    <p:sldId id="1945" r:id="rId45"/>
    <p:sldId id="1946" r:id="rId46"/>
    <p:sldId id="1947" r:id="rId47"/>
    <p:sldId id="1948" r:id="rId48"/>
    <p:sldId id="1949" r:id="rId49"/>
    <p:sldId id="1950" r:id="rId50"/>
    <p:sldId id="1951" r:id="rId51"/>
    <p:sldId id="2085" r:id="rId52"/>
    <p:sldId id="2006" r:id="rId53"/>
    <p:sldId id="2017" r:id="rId54"/>
    <p:sldId id="2019" r:id="rId55"/>
    <p:sldId id="2089" r:id="rId56"/>
    <p:sldId id="2090" r:id="rId57"/>
    <p:sldId id="2020" r:id="rId58"/>
    <p:sldId id="2021" r:id="rId59"/>
    <p:sldId id="2022" r:id="rId60"/>
    <p:sldId id="2097" r:id="rId61"/>
    <p:sldId id="2078" r:id="rId62"/>
    <p:sldId id="2079" r:id="rId63"/>
    <p:sldId id="1952" r:id="rId64"/>
    <p:sldId id="2023" r:id="rId65"/>
    <p:sldId id="2024" r:id="rId66"/>
    <p:sldId id="2025" r:id="rId67"/>
    <p:sldId id="2026" r:id="rId68"/>
    <p:sldId id="2027" r:id="rId69"/>
    <p:sldId id="464" r:id="rId70"/>
    <p:sldId id="2098" r:id="rId71"/>
    <p:sldId id="2028" r:id="rId72"/>
    <p:sldId id="2029" r:id="rId73"/>
    <p:sldId id="2030" r:id="rId74"/>
    <p:sldId id="2031" r:id="rId75"/>
    <p:sldId id="2032" r:id="rId76"/>
    <p:sldId id="2034" r:id="rId77"/>
    <p:sldId id="2038" r:id="rId78"/>
    <p:sldId id="2093" r:id="rId79"/>
    <p:sldId id="2095" r:id="rId80"/>
    <p:sldId id="2096" r:id="rId81"/>
    <p:sldId id="2092" r:id="rId82"/>
    <p:sldId id="2047" r:id="rId83"/>
    <p:sldId id="2048" r:id="rId84"/>
    <p:sldId id="2036" r:id="rId85"/>
    <p:sldId id="2037" r:id="rId86"/>
    <p:sldId id="2039" r:id="rId87"/>
    <p:sldId id="2086" r:id="rId88"/>
    <p:sldId id="2040" r:id="rId89"/>
    <p:sldId id="2075" r:id="rId90"/>
    <p:sldId id="2088" r:id="rId91"/>
    <p:sldId id="2041" r:id="rId92"/>
    <p:sldId id="2081" r:id="rId93"/>
    <p:sldId id="2010" r:id="rId94"/>
    <p:sldId id="2011" r:id="rId95"/>
    <p:sldId id="2012" r:id="rId96"/>
    <p:sldId id="2013" r:id="rId97"/>
    <p:sldId id="2014" r:id="rId98"/>
    <p:sldId id="2015" r:id="rId99"/>
    <p:sldId id="2016" r:id="rId100"/>
    <p:sldId id="2046" r:id="rId10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Наталья Абрамова" initials="НА" lastIdx="1" clrIdx="0">
    <p:extLst>
      <p:ext uri="{19B8F6BF-5375-455C-9EA6-DF929625EA0E}">
        <p15:presenceInfo xmlns:p15="http://schemas.microsoft.com/office/powerpoint/2012/main" userId="044d7e9b9eafaad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465A"/>
    <a:srgbClr val="C3B8B9"/>
    <a:srgbClr val="90CD59"/>
    <a:srgbClr val="444444"/>
    <a:srgbClr val="D85734"/>
    <a:srgbClr val="FAE9EA"/>
    <a:srgbClr val="F1C900"/>
    <a:srgbClr val="546670"/>
    <a:srgbClr val="FFEBAB"/>
    <a:srgbClr val="FFE3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84" autoAdjust="0"/>
    <p:restoredTop sz="89329" autoAdjust="0"/>
  </p:normalViewPr>
  <p:slideViewPr>
    <p:cSldViewPr snapToGrid="0">
      <p:cViewPr varScale="1">
        <p:scale>
          <a:sx n="96" d="100"/>
          <a:sy n="96" d="100"/>
        </p:scale>
        <p:origin x="105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93244D-0DDE-4CB6-A3D4-291557F23338}"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A19C2994-37A4-4353-809F-7D4FDF45F3E3}">
      <dgm:prSet phldrT="[Текст]" custT="1"/>
      <dgm:spPr/>
      <dgm:t>
        <a:bodyPr/>
        <a:lstStyle/>
        <a:p>
          <a:r>
            <a:rPr lang="ru-RU" sz="2000" dirty="0"/>
            <a:t>Изменения в Положение о закупке</a:t>
          </a:r>
        </a:p>
      </dgm:t>
    </dgm:pt>
    <dgm:pt modelId="{A1058ECB-AC2C-4212-8D7B-16726AE74E61}" type="parTrans" cxnId="{7423C9CE-FC40-42F1-86E2-B3CD2AEEB171}">
      <dgm:prSet/>
      <dgm:spPr/>
      <dgm:t>
        <a:bodyPr/>
        <a:lstStyle/>
        <a:p>
          <a:endParaRPr lang="ru-RU" sz="2000"/>
        </a:p>
      </dgm:t>
    </dgm:pt>
    <dgm:pt modelId="{0B8049FD-5A86-465F-A630-09CCCEA63CCD}" type="sibTrans" cxnId="{7423C9CE-FC40-42F1-86E2-B3CD2AEEB171}">
      <dgm:prSet/>
      <dgm:spPr/>
      <dgm:t>
        <a:bodyPr/>
        <a:lstStyle/>
        <a:p>
          <a:endParaRPr lang="ru-RU" sz="2000"/>
        </a:p>
      </dgm:t>
    </dgm:pt>
    <dgm:pt modelId="{041B2CDF-AD6C-4116-9D2A-8C73562E4906}">
      <dgm:prSet phldrT="[Текст]" custT="1"/>
      <dgm:spPr/>
      <dgm:t>
        <a:bodyPr/>
        <a:lstStyle/>
        <a:p>
          <a:r>
            <a:rPr lang="ru-RU" sz="2000" dirty="0"/>
            <a:t>104-ФЗ: общий срок оплаты по договорам</a:t>
          </a:r>
        </a:p>
      </dgm:t>
    </dgm:pt>
    <dgm:pt modelId="{0FD2DC6F-9D39-42CF-A5CB-19BD86BC948C}" type="parTrans" cxnId="{52EE7A34-3ABD-4DE9-B5C1-95AD577A512A}">
      <dgm:prSet/>
      <dgm:spPr/>
      <dgm:t>
        <a:bodyPr/>
        <a:lstStyle/>
        <a:p>
          <a:endParaRPr lang="ru-RU" sz="2000"/>
        </a:p>
      </dgm:t>
    </dgm:pt>
    <dgm:pt modelId="{851A3B02-7E70-470E-A341-F3F37600A19E}" type="sibTrans" cxnId="{52EE7A34-3ABD-4DE9-B5C1-95AD577A512A}">
      <dgm:prSet/>
      <dgm:spPr/>
      <dgm:t>
        <a:bodyPr/>
        <a:lstStyle/>
        <a:p>
          <a:endParaRPr lang="ru-RU" sz="2000"/>
        </a:p>
      </dgm:t>
    </dgm:pt>
    <dgm:pt modelId="{5B44A2F3-85F9-47F5-BC32-F83EFF626145}">
      <dgm:prSet phldrT="[Текст]" custT="1"/>
      <dgm:spPr/>
      <dgm:t>
        <a:bodyPr/>
        <a:lstStyle/>
        <a:p>
          <a:r>
            <a:rPr lang="ru-RU" sz="2000" dirty="0"/>
            <a:t>109-ФЗ: независимая гарантия для СМСП</a:t>
          </a:r>
        </a:p>
        <a:p>
          <a:r>
            <a:rPr lang="ru-RU" sz="2000" dirty="0"/>
            <a:t>+ ПП РФ №1397</a:t>
          </a:r>
        </a:p>
      </dgm:t>
    </dgm:pt>
    <dgm:pt modelId="{3DF97F01-E4EC-49CE-A213-D4FCB0A926CF}" type="parTrans" cxnId="{003A509A-F6F4-4BEE-B88D-13FD699BEBD6}">
      <dgm:prSet/>
      <dgm:spPr/>
      <dgm:t>
        <a:bodyPr/>
        <a:lstStyle/>
        <a:p>
          <a:endParaRPr lang="ru-RU" sz="2000"/>
        </a:p>
      </dgm:t>
    </dgm:pt>
    <dgm:pt modelId="{68F8431F-DDD2-40BF-8D75-134F9659DCED}" type="sibTrans" cxnId="{003A509A-F6F4-4BEE-B88D-13FD699BEBD6}">
      <dgm:prSet/>
      <dgm:spPr/>
      <dgm:t>
        <a:bodyPr/>
        <a:lstStyle/>
        <a:p>
          <a:endParaRPr lang="ru-RU" sz="2000"/>
        </a:p>
      </dgm:t>
    </dgm:pt>
    <dgm:pt modelId="{C5AC51E9-F88E-43FE-91A8-A8206B100087}">
      <dgm:prSet phldrT="[Текст]" custT="1"/>
      <dgm:spPr/>
      <dgm:t>
        <a:bodyPr/>
        <a:lstStyle/>
        <a:p>
          <a:r>
            <a:rPr lang="ru-RU" sz="2000" dirty="0"/>
            <a:t>160-ФЗ: конфликт интересов, ограничения по включению в комиссию по закупкам</a:t>
          </a:r>
        </a:p>
      </dgm:t>
    </dgm:pt>
    <dgm:pt modelId="{5EACD7F4-946C-4351-A46E-938B845477E7}" type="parTrans" cxnId="{EFE0A32C-F9C3-46C6-B95E-5C86B93F5254}">
      <dgm:prSet/>
      <dgm:spPr/>
      <dgm:t>
        <a:bodyPr/>
        <a:lstStyle/>
        <a:p>
          <a:endParaRPr lang="ru-RU" sz="2000"/>
        </a:p>
      </dgm:t>
    </dgm:pt>
    <dgm:pt modelId="{E131D193-00C9-4FD5-BC15-8748DFF97D93}" type="sibTrans" cxnId="{EFE0A32C-F9C3-46C6-B95E-5C86B93F5254}">
      <dgm:prSet/>
      <dgm:spPr/>
      <dgm:t>
        <a:bodyPr/>
        <a:lstStyle/>
        <a:p>
          <a:endParaRPr lang="ru-RU" sz="2000"/>
        </a:p>
      </dgm:t>
    </dgm:pt>
    <dgm:pt modelId="{69D4B160-DD2B-6B45-8B65-1CF97E5D7EE3}">
      <dgm:prSet custT="1"/>
      <dgm:spPr/>
      <dgm:t>
        <a:bodyPr/>
        <a:lstStyle/>
        <a:p>
          <a:r>
            <a:rPr lang="ru-RU" sz="2000" dirty="0"/>
            <a:t>Запрет на участие в закупках  ин. агентов Закон от 05.12.2022  498-ФЗ</a:t>
          </a:r>
        </a:p>
      </dgm:t>
    </dgm:pt>
    <dgm:pt modelId="{6A7B4966-E989-7544-9B74-340C2B370684}" type="parTrans" cxnId="{13B0C57B-D26B-6D4D-8278-69C6A0F0A432}">
      <dgm:prSet/>
      <dgm:spPr/>
      <dgm:t>
        <a:bodyPr/>
        <a:lstStyle/>
        <a:p>
          <a:endParaRPr lang="ru-RU" sz="2000"/>
        </a:p>
      </dgm:t>
    </dgm:pt>
    <dgm:pt modelId="{775D83C1-5B8A-BA4B-B84B-2D4E7065519F}" type="sibTrans" cxnId="{13B0C57B-D26B-6D4D-8278-69C6A0F0A432}">
      <dgm:prSet/>
      <dgm:spPr/>
      <dgm:t>
        <a:bodyPr/>
        <a:lstStyle/>
        <a:p>
          <a:endParaRPr lang="ru-RU" sz="2000"/>
        </a:p>
      </dgm:t>
    </dgm:pt>
    <dgm:pt modelId="{CDD48351-00E2-448C-948A-807EEA1F11D9}" type="pres">
      <dgm:prSet presAssocID="{B093244D-0DDE-4CB6-A3D4-291557F23338}" presName="cycle" presStyleCnt="0">
        <dgm:presLayoutVars>
          <dgm:chMax val="1"/>
          <dgm:dir/>
          <dgm:animLvl val="ctr"/>
          <dgm:resizeHandles val="exact"/>
        </dgm:presLayoutVars>
      </dgm:prSet>
      <dgm:spPr/>
    </dgm:pt>
    <dgm:pt modelId="{ACE8784E-3139-4B0F-A274-E4FE6F31324D}" type="pres">
      <dgm:prSet presAssocID="{A19C2994-37A4-4353-809F-7D4FDF45F3E3}" presName="centerShape" presStyleLbl="node0" presStyleIdx="0" presStyleCnt="1"/>
      <dgm:spPr/>
    </dgm:pt>
    <dgm:pt modelId="{A26B6172-475E-4A43-A691-DC01907C22AE}" type="pres">
      <dgm:prSet presAssocID="{0FD2DC6F-9D39-42CF-A5CB-19BD86BC948C}" presName="parTrans" presStyleLbl="bgSibTrans2D1" presStyleIdx="0" presStyleCnt="4"/>
      <dgm:spPr/>
    </dgm:pt>
    <dgm:pt modelId="{03C5F884-EAF2-45C5-B2FD-707E636E367F}" type="pres">
      <dgm:prSet presAssocID="{041B2CDF-AD6C-4116-9D2A-8C73562E4906}" presName="node" presStyleLbl="node1" presStyleIdx="0" presStyleCnt="4">
        <dgm:presLayoutVars>
          <dgm:bulletEnabled val="1"/>
        </dgm:presLayoutVars>
      </dgm:prSet>
      <dgm:spPr/>
    </dgm:pt>
    <dgm:pt modelId="{7F6B7D22-8EAA-4547-B2E9-B425E04AFA95}" type="pres">
      <dgm:prSet presAssocID="{3DF97F01-E4EC-49CE-A213-D4FCB0A926CF}" presName="parTrans" presStyleLbl="bgSibTrans2D1" presStyleIdx="1" presStyleCnt="4"/>
      <dgm:spPr/>
    </dgm:pt>
    <dgm:pt modelId="{42112A8A-0D19-49EB-A82B-8AC28D252F64}" type="pres">
      <dgm:prSet presAssocID="{5B44A2F3-85F9-47F5-BC32-F83EFF626145}" presName="node" presStyleLbl="node1" presStyleIdx="1" presStyleCnt="4">
        <dgm:presLayoutVars>
          <dgm:bulletEnabled val="1"/>
        </dgm:presLayoutVars>
      </dgm:prSet>
      <dgm:spPr/>
    </dgm:pt>
    <dgm:pt modelId="{9BE31AD8-474C-4697-9510-F2B179A4E404}" type="pres">
      <dgm:prSet presAssocID="{5EACD7F4-946C-4351-A46E-938B845477E7}" presName="parTrans" presStyleLbl="bgSibTrans2D1" presStyleIdx="2" presStyleCnt="4"/>
      <dgm:spPr/>
    </dgm:pt>
    <dgm:pt modelId="{C1C9DFC4-D560-4FC9-87A7-B763F455AF72}" type="pres">
      <dgm:prSet presAssocID="{C5AC51E9-F88E-43FE-91A8-A8206B100087}" presName="node" presStyleLbl="node1" presStyleIdx="2" presStyleCnt="4">
        <dgm:presLayoutVars>
          <dgm:bulletEnabled val="1"/>
        </dgm:presLayoutVars>
      </dgm:prSet>
      <dgm:spPr/>
    </dgm:pt>
    <dgm:pt modelId="{93926401-430A-0749-94DE-AA0DDA1129C4}" type="pres">
      <dgm:prSet presAssocID="{6A7B4966-E989-7544-9B74-340C2B370684}" presName="parTrans" presStyleLbl="bgSibTrans2D1" presStyleIdx="3" presStyleCnt="4"/>
      <dgm:spPr/>
    </dgm:pt>
    <dgm:pt modelId="{EB06E20E-3E56-3E4C-A1E7-3EEE69B124EC}" type="pres">
      <dgm:prSet presAssocID="{69D4B160-DD2B-6B45-8B65-1CF97E5D7EE3}" presName="node" presStyleLbl="node1" presStyleIdx="3" presStyleCnt="4">
        <dgm:presLayoutVars>
          <dgm:bulletEnabled val="1"/>
        </dgm:presLayoutVars>
      </dgm:prSet>
      <dgm:spPr/>
    </dgm:pt>
  </dgm:ptLst>
  <dgm:cxnLst>
    <dgm:cxn modelId="{F0D06116-8FED-4047-9AE2-B5607DB85000}" type="presOf" srcId="{3DF97F01-E4EC-49CE-A213-D4FCB0A926CF}" destId="{7F6B7D22-8EAA-4547-B2E9-B425E04AFA95}" srcOrd="0" destOrd="0" presId="urn:microsoft.com/office/officeart/2005/8/layout/radial4"/>
    <dgm:cxn modelId="{D3BDB12A-F4A3-43F9-ADFF-53E07DDB77F4}" type="presOf" srcId="{B093244D-0DDE-4CB6-A3D4-291557F23338}" destId="{CDD48351-00E2-448C-948A-807EEA1F11D9}" srcOrd="0" destOrd="0" presId="urn:microsoft.com/office/officeart/2005/8/layout/radial4"/>
    <dgm:cxn modelId="{EFE0A32C-F9C3-46C6-B95E-5C86B93F5254}" srcId="{A19C2994-37A4-4353-809F-7D4FDF45F3E3}" destId="{C5AC51E9-F88E-43FE-91A8-A8206B100087}" srcOrd="2" destOrd="0" parTransId="{5EACD7F4-946C-4351-A46E-938B845477E7}" sibTransId="{E131D193-00C9-4FD5-BC15-8748DFF97D93}"/>
    <dgm:cxn modelId="{52EE7A34-3ABD-4DE9-B5C1-95AD577A512A}" srcId="{A19C2994-37A4-4353-809F-7D4FDF45F3E3}" destId="{041B2CDF-AD6C-4116-9D2A-8C73562E4906}" srcOrd="0" destOrd="0" parTransId="{0FD2DC6F-9D39-42CF-A5CB-19BD86BC948C}" sibTransId="{851A3B02-7E70-470E-A341-F3F37600A19E}"/>
    <dgm:cxn modelId="{CDEEC249-70AF-B047-B435-8DDD08448D11}" type="presOf" srcId="{6A7B4966-E989-7544-9B74-340C2B370684}" destId="{93926401-430A-0749-94DE-AA0DDA1129C4}" srcOrd="0" destOrd="0" presId="urn:microsoft.com/office/officeart/2005/8/layout/radial4"/>
    <dgm:cxn modelId="{17E04959-9FAC-4C1A-AC63-97875552436D}" type="presOf" srcId="{C5AC51E9-F88E-43FE-91A8-A8206B100087}" destId="{C1C9DFC4-D560-4FC9-87A7-B763F455AF72}" srcOrd="0" destOrd="0" presId="urn:microsoft.com/office/officeart/2005/8/layout/radial4"/>
    <dgm:cxn modelId="{13B0C57B-D26B-6D4D-8278-69C6A0F0A432}" srcId="{A19C2994-37A4-4353-809F-7D4FDF45F3E3}" destId="{69D4B160-DD2B-6B45-8B65-1CF97E5D7EE3}" srcOrd="3" destOrd="0" parTransId="{6A7B4966-E989-7544-9B74-340C2B370684}" sibTransId="{775D83C1-5B8A-BA4B-B84B-2D4E7065519F}"/>
    <dgm:cxn modelId="{FD37D283-A532-144A-91C7-0E2F1E491004}" type="presOf" srcId="{69D4B160-DD2B-6B45-8B65-1CF97E5D7EE3}" destId="{EB06E20E-3E56-3E4C-A1E7-3EEE69B124EC}" srcOrd="0" destOrd="0" presId="urn:microsoft.com/office/officeart/2005/8/layout/radial4"/>
    <dgm:cxn modelId="{FD07A092-5250-416E-B97C-BF8B758D684A}" type="presOf" srcId="{5EACD7F4-946C-4351-A46E-938B845477E7}" destId="{9BE31AD8-474C-4697-9510-F2B179A4E404}" srcOrd="0" destOrd="0" presId="urn:microsoft.com/office/officeart/2005/8/layout/radial4"/>
    <dgm:cxn modelId="{052E409A-58B9-452F-80FC-BC8676E75CF2}" type="presOf" srcId="{A19C2994-37A4-4353-809F-7D4FDF45F3E3}" destId="{ACE8784E-3139-4B0F-A274-E4FE6F31324D}" srcOrd="0" destOrd="0" presId="urn:microsoft.com/office/officeart/2005/8/layout/radial4"/>
    <dgm:cxn modelId="{003A509A-F6F4-4BEE-B88D-13FD699BEBD6}" srcId="{A19C2994-37A4-4353-809F-7D4FDF45F3E3}" destId="{5B44A2F3-85F9-47F5-BC32-F83EFF626145}" srcOrd="1" destOrd="0" parTransId="{3DF97F01-E4EC-49CE-A213-D4FCB0A926CF}" sibTransId="{68F8431F-DDD2-40BF-8D75-134F9659DCED}"/>
    <dgm:cxn modelId="{C499479C-9FC4-42D8-8E54-D26A64EB500C}" type="presOf" srcId="{041B2CDF-AD6C-4116-9D2A-8C73562E4906}" destId="{03C5F884-EAF2-45C5-B2FD-707E636E367F}" srcOrd="0" destOrd="0" presId="urn:microsoft.com/office/officeart/2005/8/layout/radial4"/>
    <dgm:cxn modelId="{9B2D3DAB-58D5-4A8F-8EAD-0A13230FFC6E}" type="presOf" srcId="{0FD2DC6F-9D39-42CF-A5CB-19BD86BC948C}" destId="{A26B6172-475E-4A43-A691-DC01907C22AE}" srcOrd="0" destOrd="0" presId="urn:microsoft.com/office/officeart/2005/8/layout/radial4"/>
    <dgm:cxn modelId="{60C0FDCB-03C4-41EB-A241-189C116EB887}" type="presOf" srcId="{5B44A2F3-85F9-47F5-BC32-F83EFF626145}" destId="{42112A8A-0D19-49EB-A82B-8AC28D252F64}" srcOrd="0" destOrd="0" presId="urn:microsoft.com/office/officeart/2005/8/layout/radial4"/>
    <dgm:cxn modelId="{7423C9CE-FC40-42F1-86E2-B3CD2AEEB171}" srcId="{B093244D-0DDE-4CB6-A3D4-291557F23338}" destId="{A19C2994-37A4-4353-809F-7D4FDF45F3E3}" srcOrd="0" destOrd="0" parTransId="{A1058ECB-AC2C-4212-8D7B-16726AE74E61}" sibTransId="{0B8049FD-5A86-465F-A630-09CCCEA63CCD}"/>
    <dgm:cxn modelId="{93901588-564C-4710-91F3-FE7365559CED}" type="presParOf" srcId="{CDD48351-00E2-448C-948A-807EEA1F11D9}" destId="{ACE8784E-3139-4B0F-A274-E4FE6F31324D}" srcOrd="0" destOrd="0" presId="urn:microsoft.com/office/officeart/2005/8/layout/radial4"/>
    <dgm:cxn modelId="{98ED0655-F2AF-4087-93C6-E6E54CA4FAA1}" type="presParOf" srcId="{CDD48351-00E2-448C-948A-807EEA1F11D9}" destId="{A26B6172-475E-4A43-A691-DC01907C22AE}" srcOrd="1" destOrd="0" presId="urn:microsoft.com/office/officeart/2005/8/layout/radial4"/>
    <dgm:cxn modelId="{64E07233-E608-463A-B729-C380A3BE6B2D}" type="presParOf" srcId="{CDD48351-00E2-448C-948A-807EEA1F11D9}" destId="{03C5F884-EAF2-45C5-B2FD-707E636E367F}" srcOrd="2" destOrd="0" presId="urn:microsoft.com/office/officeart/2005/8/layout/radial4"/>
    <dgm:cxn modelId="{2EB0B93E-4506-4EAF-85F4-553DA2DB9E80}" type="presParOf" srcId="{CDD48351-00E2-448C-948A-807EEA1F11D9}" destId="{7F6B7D22-8EAA-4547-B2E9-B425E04AFA95}" srcOrd="3" destOrd="0" presId="urn:microsoft.com/office/officeart/2005/8/layout/radial4"/>
    <dgm:cxn modelId="{3316C567-B168-4C33-9E54-9FCD7130BAE4}" type="presParOf" srcId="{CDD48351-00E2-448C-948A-807EEA1F11D9}" destId="{42112A8A-0D19-49EB-A82B-8AC28D252F64}" srcOrd="4" destOrd="0" presId="urn:microsoft.com/office/officeart/2005/8/layout/radial4"/>
    <dgm:cxn modelId="{4EC55D1D-CC1D-47F3-B567-86E519EC5DFD}" type="presParOf" srcId="{CDD48351-00E2-448C-948A-807EEA1F11D9}" destId="{9BE31AD8-474C-4697-9510-F2B179A4E404}" srcOrd="5" destOrd="0" presId="urn:microsoft.com/office/officeart/2005/8/layout/radial4"/>
    <dgm:cxn modelId="{E0810E51-C482-4BF6-852F-77FA27AD58F5}" type="presParOf" srcId="{CDD48351-00E2-448C-948A-807EEA1F11D9}" destId="{C1C9DFC4-D560-4FC9-87A7-B763F455AF72}" srcOrd="6" destOrd="0" presId="urn:microsoft.com/office/officeart/2005/8/layout/radial4"/>
    <dgm:cxn modelId="{1FBBB7DC-73B0-2A44-9ADF-1B66FD710CE0}" type="presParOf" srcId="{CDD48351-00E2-448C-948A-807EEA1F11D9}" destId="{93926401-430A-0749-94DE-AA0DDA1129C4}" srcOrd="7" destOrd="0" presId="urn:microsoft.com/office/officeart/2005/8/layout/radial4"/>
    <dgm:cxn modelId="{5285ED3E-0860-F44A-B1BD-16D5BF8EF314}" type="presParOf" srcId="{CDD48351-00E2-448C-948A-807EEA1F11D9}" destId="{EB06E20E-3E56-3E4C-A1E7-3EEE69B124EC}"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95044F-F47B-4CCD-9096-862F7E75107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DBA74CE8-8E39-40E7-94A6-8FC89BC620D2}">
      <dgm:prSet phldrT="[Текст]"/>
      <dgm:spPr/>
      <dgm:t>
        <a:bodyPr/>
        <a:lstStyle/>
        <a:p>
          <a:r>
            <a:rPr lang="ru-RU" dirty="0">
              <a:latin typeface="Trebuchet MS" panose="020B0603020202020204" pitchFamily="34" charset="0"/>
            </a:rPr>
            <a:t>Положение о закупке </a:t>
          </a:r>
        </a:p>
      </dgm:t>
    </dgm:pt>
    <dgm:pt modelId="{C057C6B6-4BC5-4BA6-ACB9-B37E8C2B0D64}" type="parTrans" cxnId="{5FBA528B-0581-43F0-A869-9A2F0FB1B8BE}">
      <dgm:prSet/>
      <dgm:spPr/>
      <dgm:t>
        <a:bodyPr/>
        <a:lstStyle/>
        <a:p>
          <a:endParaRPr lang="ru-RU">
            <a:latin typeface="Trebuchet MS" panose="020B0603020202020204" pitchFamily="34" charset="0"/>
          </a:endParaRPr>
        </a:p>
      </dgm:t>
    </dgm:pt>
    <dgm:pt modelId="{2F422B73-835C-4A31-8DF9-12D6662F39BF}" type="sibTrans" cxnId="{5FBA528B-0581-43F0-A869-9A2F0FB1B8BE}">
      <dgm:prSet/>
      <dgm:spPr/>
      <dgm:t>
        <a:bodyPr/>
        <a:lstStyle/>
        <a:p>
          <a:endParaRPr lang="ru-RU">
            <a:latin typeface="Trebuchet MS" panose="020B0603020202020204" pitchFamily="34" charset="0"/>
          </a:endParaRPr>
        </a:p>
      </dgm:t>
    </dgm:pt>
    <dgm:pt modelId="{836BA35C-2E6D-46AA-A619-37636F7E1671}">
      <dgm:prSet phldrT="[Текст]"/>
      <dgm:spPr/>
      <dgm:t>
        <a:bodyPr/>
        <a:lstStyle/>
        <a:p>
          <a:r>
            <a:rPr lang="ru-RU" dirty="0">
              <a:latin typeface="Trebuchet MS" panose="020B0603020202020204" pitchFamily="34" charset="0"/>
            </a:rPr>
            <a:t>Порядок обоснования НМЦД</a:t>
          </a:r>
        </a:p>
      </dgm:t>
    </dgm:pt>
    <dgm:pt modelId="{A9E66D4D-DBDC-4CCB-ABDC-5C315DCD73CE}" type="parTrans" cxnId="{4ADAABB1-FFA2-42A9-9564-68218D649CF5}">
      <dgm:prSet/>
      <dgm:spPr/>
      <dgm:t>
        <a:bodyPr/>
        <a:lstStyle/>
        <a:p>
          <a:endParaRPr lang="ru-RU">
            <a:latin typeface="Trebuchet MS" panose="020B0603020202020204" pitchFamily="34" charset="0"/>
          </a:endParaRPr>
        </a:p>
      </dgm:t>
    </dgm:pt>
    <dgm:pt modelId="{2A3684E2-E05C-4A53-9AF3-BF32C9387BFD}" type="sibTrans" cxnId="{4ADAABB1-FFA2-42A9-9564-68218D649CF5}">
      <dgm:prSet/>
      <dgm:spPr/>
      <dgm:t>
        <a:bodyPr/>
        <a:lstStyle/>
        <a:p>
          <a:endParaRPr lang="ru-RU">
            <a:latin typeface="Trebuchet MS" panose="020B0603020202020204" pitchFamily="34" charset="0"/>
          </a:endParaRPr>
        </a:p>
      </dgm:t>
    </dgm:pt>
    <dgm:pt modelId="{2A6F45A8-CB3E-4ED3-8525-5E2A23EA426D}">
      <dgm:prSet phldrT="[Текст]"/>
      <dgm:spPr/>
      <dgm:t>
        <a:bodyPr/>
        <a:lstStyle/>
        <a:p>
          <a:r>
            <a:rPr lang="ru-RU" dirty="0">
              <a:latin typeface="Trebuchet MS" panose="020B0603020202020204" pitchFamily="34" charset="0"/>
            </a:rPr>
            <a:t>Квотирование</a:t>
          </a:r>
        </a:p>
      </dgm:t>
    </dgm:pt>
    <dgm:pt modelId="{332544CB-5BA5-4A59-8400-061D9EABA3DD}" type="parTrans" cxnId="{D2E33D8D-5E90-43BA-8937-60EAEEFC4591}">
      <dgm:prSet/>
      <dgm:spPr/>
      <dgm:t>
        <a:bodyPr/>
        <a:lstStyle/>
        <a:p>
          <a:endParaRPr lang="ru-RU">
            <a:latin typeface="Trebuchet MS" panose="020B0603020202020204" pitchFamily="34" charset="0"/>
          </a:endParaRPr>
        </a:p>
      </dgm:t>
    </dgm:pt>
    <dgm:pt modelId="{E5EB3043-B5D5-4B48-99DD-EE05F86C50A4}" type="sibTrans" cxnId="{D2E33D8D-5E90-43BA-8937-60EAEEFC4591}">
      <dgm:prSet/>
      <dgm:spPr/>
      <dgm:t>
        <a:bodyPr/>
        <a:lstStyle/>
        <a:p>
          <a:endParaRPr lang="ru-RU">
            <a:latin typeface="Trebuchet MS" panose="020B0603020202020204" pitchFamily="34" charset="0"/>
          </a:endParaRPr>
        </a:p>
      </dgm:t>
    </dgm:pt>
    <dgm:pt modelId="{7F545750-7EFE-412D-A253-9D7C4E2101A1}">
      <dgm:prSet phldrT="[Текст]"/>
      <dgm:spPr/>
      <dgm:t>
        <a:bodyPr/>
        <a:lstStyle/>
        <a:p>
          <a:r>
            <a:rPr lang="ru-RU" dirty="0">
              <a:latin typeface="Trebuchet MS" panose="020B0603020202020204" pitchFamily="34" charset="0"/>
            </a:rPr>
            <a:t>Закупки у МСП</a:t>
          </a:r>
        </a:p>
      </dgm:t>
    </dgm:pt>
    <dgm:pt modelId="{5E75DA30-5E9D-4D07-AA0D-1F839BC76A66}" type="parTrans" cxnId="{9E30F6F0-E6A4-4E89-8C6F-81ADDE28C7CB}">
      <dgm:prSet/>
      <dgm:spPr/>
      <dgm:t>
        <a:bodyPr/>
        <a:lstStyle/>
        <a:p>
          <a:endParaRPr lang="ru-RU">
            <a:latin typeface="Trebuchet MS" panose="020B0603020202020204" pitchFamily="34" charset="0"/>
          </a:endParaRPr>
        </a:p>
      </dgm:t>
    </dgm:pt>
    <dgm:pt modelId="{3DF7EB2F-AE9F-46A2-9ADA-E06B1B6C3BDF}" type="sibTrans" cxnId="{9E30F6F0-E6A4-4E89-8C6F-81ADDE28C7CB}">
      <dgm:prSet/>
      <dgm:spPr/>
      <dgm:t>
        <a:bodyPr/>
        <a:lstStyle/>
        <a:p>
          <a:endParaRPr lang="ru-RU">
            <a:latin typeface="Trebuchet MS" panose="020B0603020202020204" pitchFamily="34" charset="0"/>
          </a:endParaRPr>
        </a:p>
      </dgm:t>
    </dgm:pt>
    <dgm:pt modelId="{FB818EAA-C17A-4B1E-AE88-BEBD4FD3EF7A}" type="pres">
      <dgm:prSet presAssocID="{D195044F-F47B-4CCD-9096-862F7E75107D}" presName="cycle" presStyleCnt="0">
        <dgm:presLayoutVars>
          <dgm:chMax val="1"/>
          <dgm:dir/>
          <dgm:animLvl val="ctr"/>
          <dgm:resizeHandles val="exact"/>
        </dgm:presLayoutVars>
      </dgm:prSet>
      <dgm:spPr/>
    </dgm:pt>
    <dgm:pt modelId="{89D5CDB4-4724-4F39-AB92-1D740D1295D3}" type="pres">
      <dgm:prSet presAssocID="{DBA74CE8-8E39-40E7-94A6-8FC89BC620D2}" presName="centerShape" presStyleLbl="node0" presStyleIdx="0" presStyleCnt="1"/>
      <dgm:spPr/>
    </dgm:pt>
    <dgm:pt modelId="{A3750265-8F41-406A-8BEB-438B2082070A}" type="pres">
      <dgm:prSet presAssocID="{A9E66D4D-DBDC-4CCB-ABDC-5C315DCD73CE}" presName="parTrans" presStyleLbl="bgSibTrans2D1" presStyleIdx="0" presStyleCnt="3"/>
      <dgm:spPr/>
    </dgm:pt>
    <dgm:pt modelId="{2FDBFBC1-F2BB-4DC7-888C-80EFB8620FF4}" type="pres">
      <dgm:prSet presAssocID="{836BA35C-2E6D-46AA-A619-37636F7E1671}" presName="node" presStyleLbl="node1" presStyleIdx="0" presStyleCnt="3">
        <dgm:presLayoutVars>
          <dgm:bulletEnabled val="1"/>
        </dgm:presLayoutVars>
      </dgm:prSet>
      <dgm:spPr/>
    </dgm:pt>
    <dgm:pt modelId="{0AB8C471-976F-46B1-917A-8F30C1A8E49E}" type="pres">
      <dgm:prSet presAssocID="{332544CB-5BA5-4A59-8400-061D9EABA3DD}" presName="parTrans" presStyleLbl="bgSibTrans2D1" presStyleIdx="1" presStyleCnt="3"/>
      <dgm:spPr/>
    </dgm:pt>
    <dgm:pt modelId="{BAE07273-DB06-4B09-A4DB-C856595BA7A3}" type="pres">
      <dgm:prSet presAssocID="{2A6F45A8-CB3E-4ED3-8525-5E2A23EA426D}" presName="node" presStyleLbl="node1" presStyleIdx="1" presStyleCnt="3">
        <dgm:presLayoutVars>
          <dgm:bulletEnabled val="1"/>
        </dgm:presLayoutVars>
      </dgm:prSet>
      <dgm:spPr/>
    </dgm:pt>
    <dgm:pt modelId="{A3AE4770-E10E-41F6-BD01-2AD0917711F0}" type="pres">
      <dgm:prSet presAssocID="{5E75DA30-5E9D-4D07-AA0D-1F839BC76A66}" presName="parTrans" presStyleLbl="bgSibTrans2D1" presStyleIdx="2" presStyleCnt="3"/>
      <dgm:spPr/>
    </dgm:pt>
    <dgm:pt modelId="{4C0289FB-A802-4FA3-AED2-A4D8CC44EAF8}" type="pres">
      <dgm:prSet presAssocID="{7F545750-7EFE-412D-A253-9D7C4E2101A1}" presName="node" presStyleLbl="node1" presStyleIdx="2" presStyleCnt="3">
        <dgm:presLayoutVars>
          <dgm:bulletEnabled val="1"/>
        </dgm:presLayoutVars>
      </dgm:prSet>
      <dgm:spPr/>
    </dgm:pt>
  </dgm:ptLst>
  <dgm:cxnLst>
    <dgm:cxn modelId="{E3CEF98A-AE3E-47EE-AEFC-7E5019CAC707}" type="presOf" srcId="{332544CB-5BA5-4A59-8400-061D9EABA3DD}" destId="{0AB8C471-976F-46B1-917A-8F30C1A8E49E}" srcOrd="0" destOrd="0" presId="urn:microsoft.com/office/officeart/2005/8/layout/radial4"/>
    <dgm:cxn modelId="{5FBA528B-0581-43F0-A869-9A2F0FB1B8BE}" srcId="{D195044F-F47B-4CCD-9096-862F7E75107D}" destId="{DBA74CE8-8E39-40E7-94A6-8FC89BC620D2}" srcOrd="0" destOrd="0" parTransId="{C057C6B6-4BC5-4BA6-ACB9-B37E8C2B0D64}" sibTransId="{2F422B73-835C-4A31-8DF9-12D6662F39BF}"/>
    <dgm:cxn modelId="{D2E33D8D-5E90-43BA-8937-60EAEEFC4591}" srcId="{DBA74CE8-8E39-40E7-94A6-8FC89BC620D2}" destId="{2A6F45A8-CB3E-4ED3-8525-5E2A23EA426D}" srcOrd="1" destOrd="0" parTransId="{332544CB-5BA5-4A59-8400-061D9EABA3DD}" sibTransId="{E5EB3043-B5D5-4B48-99DD-EE05F86C50A4}"/>
    <dgm:cxn modelId="{562B518E-6417-4873-9EBD-ABB101B90FEA}" type="presOf" srcId="{5E75DA30-5E9D-4D07-AA0D-1F839BC76A66}" destId="{A3AE4770-E10E-41F6-BD01-2AD0917711F0}" srcOrd="0" destOrd="0" presId="urn:microsoft.com/office/officeart/2005/8/layout/radial4"/>
    <dgm:cxn modelId="{33F22894-60E8-4381-9F68-98377AAC7C22}" type="presOf" srcId="{2A6F45A8-CB3E-4ED3-8525-5E2A23EA426D}" destId="{BAE07273-DB06-4B09-A4DB-C856595BA7A3}" srcOrd="0" destOrd="0" presId="urn:microsoft.com/office/officeart/2005/8/layout/radial4"/>
    <dgm:cxn modelId="{ED25619A-3876-4377-90F0-BD75C3B2D8C1}" type="presOf" srcId="{A9E66D4D-DBDC-4CCB-ABDC-5C315DCD73CE}" destId="{A3750265-8F41-406A-8BEB-438B2082070A}" srcOrd="0" destOrd="0" presId="urn:microsoft.com/office/officeart/2005/8/layout/radial4"/>
    <dgm:cxn modelId="{4ADAABB1-FFA2-42A9-9564-68218D649CF5}" srcId="{DBA74CE8-8E39-40E7-94A6-8FC89BC620D2}" destId="{836BA35C-2E6D-46AA-A619-37636F7E1671}" srcOrd="0" destOrd="0" parTransId="{A9E66D4D-DBDC-4CCB-ABDC-5C315DCD73CE}" sibTransId="{2A3684E2-E05C-4A53-9AF3-BF32C9387BFD}"/>
    <dgm:cxn modelId="{897952C4-8C22-4609-B0F7-FCBCDF8F8C7C}" type="presOf" srcId="{DBA74CE8-8E39-40E7-94A6-8FC89BC620D2}" destId="{89D5CDB4-4724-4F39-AB92-1D740D1295D3}" srcOrd="0" destOrd="0" presId="urn:microsoft.com/office/officeart/2005/8/layout/radial4"/>
    <dgm:cxn modelId="{47751BDC-F697-4513-8751-0B744B82B7CA}" type="presOf" srcId="{D195044F-F47B-4CCD-9096-862F7E75107D}" destId="{FB818EAA-C17A-4B1E-AE88-BEBD4FD3EF7A}" srcOrd="0" destOrd="0" presId="urn:microsoft.com/office/officeart/2005/8/layout/radial4"/>
    <dgm:cxn modelId="{8E3B32E4-A794-4001-B4EE-F5BD0495C5A3}" type="presOf" srcId="{7F545750-7EFE-412D-A253-9D7C4E2101A1}" destId="{4C0289FB-A802-4FA3-AED2-A4D8CC44EAF8}" srcOrd="0" destOrd="0" presId="urn:microsoft.com/office/officeart/2005/8/layout/radial4"/>
    <dgm:cxn modelId="{C4A70AE7-0D87-4C12-9BD4-C5EBCAA6FC78}" type="presOf" srcId="{836BA35C-2E6D-46AA-A619-37636F7E1671}" destId="{2FDBFBC1-F2BB-4DC7-888C-80EFB8620FF4}" srcOrd="0" destOrd="0" presId="urn:microsoft.com/office/officeart/2005/8/layout/radial4"/>
    <dgm:cxn modelId="{9E30F6F0-E6A4-4E89-8C6F-81ADDE28C7CB}" srcId="{DBA74CE8-8E39-40E7-94A6-8FC89BC620D2}" destId="{7F545750-7EFE-412D-A253-9D7C4E2101A1}" srcOrd="2" destOrd="0" parTransId="{5E75DA30-5E9D-4D07-AA0D-1F839BC76A66}" sibTransId="{3DF7EB2F-AE9F-46A2-9ADA-E06B1B6C3BDF}"/>
    <dgm:cxn modelId="{115A27CC-F4E5-43E9-BC45-48C8FBB9E58C}" type="presParOf" srcId="{FB818EAA-C17A-4B1E-AE88-BEBD4FD3EF7A}" destId="{89D5CDB4-4724-4F39-AB92-1D740D1295D3}" srcOrd="0" destOrd="0" presId="urn:microsoft.com/office/officeart/2005/8/layout/radial4"/>
    <dgm:cxn modelId="{4D5086BD-AD6E-4116-9342-4A4326EB5704}" type="presParOf" srcId="{FB818EAA-C17A-4B1E-AE88-BEBD4FD3EF7A}" destId="{A3750265-8F41-406A-8BEB-438B2082070A}" srcOrd="1" destOrd="0" presId="urn:microsoft.com/office/officeart/2005/8/layout/radial4"/>
    <dgm:cxn modelId="{74F61CE6-4533-4C40-953E-D750CDD4B7FB}" type="presParOf" srcId="{FB818EAA-C17A-4B1E-AE88-BEBD4FD3EF7A}" destId="{2FDBFBC1-F2BB-4DC7-888C-80EFB8620FF4}" srcOrd="2" destOrd="0" presId="urn:microsoft.com/office/officeart/2005/8/layout/radial4"/>
    <dgm:cxn modelId="{B2B575D0-B6DE-488C-AC5E-AFA45A0CC61E}" type="presParOf" srcId="{FB818EAA-C17A-4B1E-AE88-BEBD4FD3EF7A}" destId="{0AB8C471-976F-46B1-917A-8F30C1A8E49E}" srcOrd="3" destOrd="0" presId="urn:microsoft.com/office/officeart/2005/8/layout/radial4"/>
    <dgm:cxn modelId="{814742BE-70B6-4C0B-B4B0-D622569E48CF}" type="presParOf" srcId="{FB818EAA-C17A-4B1E-AE88-BEBD4FD3EF7A}" destId="{BAE07273-DB06-4B09-A4DB-C856595BA7A3}" srcOrd="4" destOrd="0" presId="urn:microsoft.com/office/officeart/2005/8/layout/radial4"/>
    <dgm:cxn modelId="{45976C6A-4E7C-4ABF-9030-380100442042}" type="presParOf" srcId="{FB818EAA-C17A-4B1E-AE88-BEBD4FD3EF7A}" destId="{A3AE4770-E10E-41F6-BD01-2AD0917711F0}" srcOrd="5" destOrd="0" presId="urn:microsoft.com/office/officeart/2005/8/layout/radial4"/>
    <dgm:cxn modelId="{2AD62596-3039-4FBA-AC9A-3906FB3DF491}" type="presParOf" srcId="{FB818EAA-C17A-4B1E-AE88-BEBD4FD3EF7A}" destId="{4C0289FB-A802-4FA3-AED2-A4D8CC44EAF8}"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8784E-3139-4B0F-A274-E4FE6F31324D}">
      <dsp:nvSpPr>
        <dsp:cNvPr id="0" name=""/>
        <dsp:cNvSpPr/>
      </dsp:nvSpPr>
      <dsp:spPr>
        <a:xfrm>
          <a:off x="2966719" y="2897283"/>
          <a:ext cx="2194560" cy="219456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kern="1200" dirty="0"/>
            <a:t>Изменения в Положение о закупке</a:t>
          </a:r>
        </a:p>
      </dsp:txBody>
      <dsp:txXfrm>
        <a:off x="3288105" y="3218669"/>
        <a:ext cx="1551788" cy="1551788"/>
      </dsp:txXfrm>
    </dsp:sp>
    <dsp:sp modelId="{A26B6172-475E-4A43-A691-DC01907C22AE}">
      <dsp:nvSpPr>
        <dsp:cNvPr id="0" name=""/>
        <dsp:cNvSpPr/>
      </dsp:nvSpPr>
      <dsp:spPr>
        <a:xfrm rot="11700000">
          <a:off x="1011106" y="3120762"/>
          <a:ext cx="1917859" cy="62544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3C5F884-EAF2-45C5-B2FD-707E636E367F}">
      <dsp:nvSpPr>
        <dsp:cNvPr id="0" name=""/>
        <dsp:cNvSpPr/>
      </dsp:nvSpPr>
      <dsp:spPr>
        <a:xfrm>
          <a:off x="1365" y="2351365"/>
          <a:ext cx="2084832" cy="16678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ru-RU" sz="2000" kern="1200" dirty="0"/>
            <a:t>104-ФЗ: общий срок оплаты по договорам</a:t>
          </a:r>
        </a:p>
      </dsp:txBody>
      <dsp:txXfrm>
        <a:off x="50215" y="2400215"/>
        <a:ext cx="1987132" cy="1570165"/>
      </dsp:txXfrm>
    </dsp:sp>
    <dsp:sp modelId="{7F6B7D22-8EAA-4547-B2E9-B425E04AFA95}">
      <dsp:nvSpPr>
        <dsp:cNvPr id="0" name=""/>
        <dsp:cNvSpPr/>
      </dsp:nvSpPr>
      <dsp:spPr>
        <a:xfrm rot="14700000">
          <a:off x="2188905" y="1717116"/>
          <a:ext cx="1917859" cy="62544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112A8A-0D19-49EB-A82B-8AC28D252F64}">
      <dsp:nvSpPr>
        <dsp:cNvPr id="0" name=""/>
        <dsp:cNvSpPr/>
      </dsp:nvSpPr>
      <dsp:spPr>
        <a:xfrm>
          <a:off x="1700157" y="326823"/>
          <a:ext cx="2084832" cy="16678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ru-RU" sz="2000" kern="1200" dirty="0"/>
            <a:t>109-ФЗ: независимая гарантия для СМСП</a:t>
          </a:r>
        </a:p>
        <a:p>
          <a:pPr marL="0" lvl="0" indent="0" algn="ctr" defTabSz="889000">
            <a:lnSpc>
              <a:spcPct val="90000"/>
            </a:lnSpc>
            <a:spcBef>
              <a:spcPct val="0"/>
            </a:spcBef>
            <a:spcAft>
              <a:spcPct val="35000"/>
            </a:spcAft>
            <a:buNone/>
          </a:pPr>
          <a:r>
            <a:rPr lang="ru-RU" sz="2000" kern="1200" dirty="0"/>
            <a:t>+ ПП РФ №1397</a:t>
          </a:r>
        </a:p>
      </dsp:txBody>
      <dsp:txXfrm>
        <a:off x="1749007" y="375673"/>
        <a:ext cx="1987132" cy="1570165"/>
      </dsp:txXfrm>
    </dsp:sp>
    <dsp:sp modelId="{9BE31AD8-474C-4697-9510-F2B179A4E404}">
      <dsp:nvSpPr>
        <dsp:cNvPr id="0" name=""/>
        <dsp:cNvSpPr/>
      </dsp:nvSpPr>
      <dsp:spPr>
        <a:xfrm rot="17700000">
          <a:off x="4021235" y="1717116"/>
          <a:ext cx="1917859" cy="62544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1C9DFC4-D560-4FC9-87A7-B763F455AF72}">
      <dsp:nvSpPr>
        <dsp:cNvPr id="0" name=""/>
        <dsp:cNvSpPr/>
      </dsp:nvSpPr>
      <dsp:spPr>
        <a:xfrm>
          <a:off x="4343010" y="326823"/>
          <a:ext cx="2084832" cy="16678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ru-RU" sz="2000" kern="1200" dirty="0"/>
            <a:t>160-ФЗ: конфликт интересов, ограничения по включению в комиссию по закупкам</a:t>
          </a:r>
        </a:p>
      </dsp:txBody>
      <dsp:txXfrm>
        <a:off x="4391860" y="375673"/>
        <a:ext cx="1987132" cy="1570165"/>
      </dsp:txXfrm>
    </dsp:sp>
    <dsp:sp modelId="{93926401-430A-0749-94DE-AA0DDA1129C4}">
      <dsp:nvSpPr>
        <dsp:cNvPr id="0" name=""/>
        <dsp:cNvSpPr/>
      </dsp:nvSpPr>
      <dsp:spPr>
        <a:xfrm rot="20700000">
          <a:off x="5199034" y="3120762"/>
          <a:ext cx="1917859" cy="625449"/>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06E20E-3E56-3E4C-A1E7-3EEE69B124EC}">
      <dsp:nvSpPr>
        <dsp:cNvPr id="0" name=""/>
        <dsp:cNvSpPr/>
      </dsp:nvSpPr>
      <dsp:spPr>
        <a:xfrm>
          <a:off x="6041802" y="2351365"/>
          <a:ext cx="2084832" cy="16678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ru-RU" sz="2000" kern="1200" dirty="0"/>
            <a:t>Запрет на участие в закупках  ин. агентов Закон от 05.12.2022  498-ФЗ</a:t>
          </a:r>
        </a:p>
      </dsp:txBody>
      <dsp:txXfrm>
        <a:off x="6090652" y="2400215"/>
        <a:ext cx="1987132" cy="15701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D5CDB4-4724-4F39-AB92-1D740D1295D3}">
      <dsp:nvSpPr>
        <dsp:cNvPr id="0" name=""/>
        <dsp:cNvSpPr/>
      </dsp:nvSpPr>
      <dsp:spPr>
        <a:xfrm>
          <a:off x="2874010" y="3036805"/>
          <a:ext cx="2379980" cy="23799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kern="1200" dirty="0">
              <a:latin typeface="Trebuchet MS" panose="020B0603020202020204" pitchFamily="34" charset="0"/>
            </a:rPr>
            <a:t>Положение о закупке </a:t>
          </a:r>
        </a:p>
      </dsp:txBody>
      <dsp:txXfrm>
        <a:off x="3222550" y="3385345"/>
        <a:ext cx="1682900" cy="1682900"/>
      </dsp:txXfrm>
    </dsp:sp>
    <dsp:sp modelId="{A3750265-8F41-406A-8BEB-438B2082070A}">
      <dsp:nvSpPr>
        <dsp:cNvPr id="0" name=""/>
        <dsp:cNvSpPr/>
      </dsp:nvSpPr>
      <dsp:spPr>
        <a:xfrm rot="12900000">
          <a:off x="1161933" y="2560481"/>
          <a:ext cx="2013351" cy="6782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FDBFBC1-F2BB-4DC7-888C-80EFB8620FF4}">
      <dsp:nvSpPr>
        <dsp:cNvPr id="0" name=""/>
        <dsp:cNvSpPr/>
      </dsp:nvSpPr>
      <dsp:spPr>
        <a:xfrm>
          <a:off x="213498" y="1417830"/>
          <a:ext cx="2260981" cy="18087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ru-RU" sz="2400" kern="1200" dirty="0">
              <a:latin typeface="Trebuchet MS" panose="020B0603020202020204" pitchFamily="34" charset="0"/>
            </a:rPr>
            <a:t>Порядок обоснования НМЦД</a:t>
          </a:r>
        </a:p>
      </dsp:txBody>
      <dsp:txXfrm>
        <a:off x="266475" y="1470807"/>
        <a:ext cx="2155027" cy="1702830"/>
      </dsp:txXfrm>
    </dsp:sp>
    <dsp:sp modelId="{0AB8C471-976F-46B1-917A-8F30C1A8E49E}">
      <dsp:nvSpPr>
        <dsp:cNvPr id="0" name=""/>
        <dsp:cNvSpPr/>
      </dsp:nvSpPr>
      <dsp:spPr>
        <a:xfrm rot="16200000">
          <a:off x="3057324" y="1573802"/>
          <a:ext cx="2013351" cy="6782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AE07273-DB06-4B09-A4DB-C856595BA7A3}">
      <dsp:nvSpPr>
        <dsp:cNvPr id="0" name=""/>
        <dsp:cNvSpPr/>
      </dsp:nvSpPr>
      <dsp:spPr>
        <a:xfrm>
          <a:off x="2933509" y="1881"/>
          <a:ext cx="2260981" cy="18087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ru-RU" sz="2400" kern="1200" dirty="0">
              <a:latin typeface="Trebuchet MS" panose="020B0603020202020204" pitchFamily="34" charset="0"/>
            </a:rPr>
            <a:t>Квотирование</a:t>
          </a:r>
        </a:p>
      </dsp:txBody>
      <dsp:txXfrm>
        <a:off x="2986486" y="54858"/>
        <a:ext cx="2155027" cy="1702830"/>
      </dsp:txXfrm>
    </dsp:sp>
    <dsp:sp modelId="{A3AE4770-E10E-41F6-BD01-2AD0917711F0}">
      <dsp:nvSpPr>
        <dsp:cNvPr id="0" name=""/>
        <dsp:cNvSpPr/>
      </dsp:nvSpPr>
      <dsp:spPr>
        <a:xfrm rot="19500000">
          <a:off x="4952715" y="2560481"/>
          <a:ext cx="2013351" cy="6782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C0289FB-A802-4FA3-AED2-A4D8CC44EAF8}">
      <dsp:nvSpPr>
        <dsp:cNvPr id="0" name=""/>
        <dsp:cNvSpPr/>
      </dsp:nvSpPr>
      <dsp:spPr>
        <a:xfrm>
          <a:off x="5653520" y="1417830"/>
          <a:ext cx="2260981" cy="18087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ru-RU" sz="2400" kern="1200" dirty="0">
              <a:latin typeface="Trebuchet MS" panose="020B0603020202020204" pitchFamily="34" charset="0"/>
            </a:rPr>
            <a:t>Закупки у МСП</a:t>
          </a:r>
        </a:p>
      </dsp:txBody>
      <dsp:txXfrm>
        <a:off x="5706497" y="1470807"/>
        <a:ext cx="2155027" cy="1702830"/>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7B227-4A70-4DA1-BCAB-4272055EF28C}" type="datetimeFigureOut">
              <a:rPr lang="ru-RU" smtClean="0"/>
              <a:t>26.05.2023</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FF4BF-4D56-4BC3-A5E2-BC91E8E79405}" type="slidenum">
              <a:rPr lang="ru-RU" smtClean="0"/>
              <a:t>‹#›</a:t>
            </a:fld>
            <a:endParaRPr lang="ru-RU" dirty="0"/>
          </a:p>
        </p:txBody>
      </p:sp>
    </p:spTree>
    <p:extLst>
      <p:ext uri="{BB962C8B-B14F-4D97-AF65-F5344CB8AC3E}">
        <p14:creationId xmlns:p14="http://schemas.microsoft.com/office/powerpoint/2010/main" val="1932506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1</a:t>
            </a:fld>
            <a:endParaRPr lang="ru-RU" dirty="0"/>
          </a:p>
        </p:txBody>
      </p:sp>
    </p:spTree>
    <p:extLst>
      <p:ext uri="{BB962C8B-B14F-4D97-AF65-F5344CB8AC3E}">
        <p14:creationId xmlns:p14="http://schemas.microsoft.com/office/powerpoint/2010/main" val="3967575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16</a:t>
            </a:fld>
            <a:endParaRPr lang="ru-RU" dirty="0"/>
          </a:p>
        </p:txBody>
      </p:sp>
    </p:spTree>
    <p:extLst>
      <p:ext uri="{BB962C8B-B14F-4D97-AF65-F5344CB8AC3E}">
        <p14:creationId xmlns:p14="http://schemas.microsoft.com/office/powerpoint/2010/main" val="1570604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40</a:t>
            </a:fld>
            <a:endParaRPr lang="ru-RU" dirty="0"/>
          </a:p>
        </p:txBody>
      </p:sp>
    </p:spTree>
    <p:extLst>
      <p:ext uri="{BB962C8B-B14F-4D97-AF65-F5344CB8AC3E}">
        <p14:creationId xmlns:p14="http://schemas.microsoft.com/office/powerpoint/2010/main" val="3746622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64FF4BF-4D56-4BC3-A5E2-BC91E8E79405}" type="slidenum">
              <a:rPr lang="ru-RU" smtClean="0"/>
              <a:t>63</a:t>
            </a:fld>
            <a:endParaRPr lang="ru-RU" dirty="0"/>
          </a:p>
        </p:txBody>
      </p:sp>
    </p:spTree>
    <p:extLst>
      <p:ext uri="{BB962C8B-B14F-4D97-AF65-F5344CB8AC3E}">
        <p14:creationId xmlns:p14="http://schemas.microsoft.com/office/powerpoint/2010/main" val="4263946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69</a:t>
            </a:fld>
            <a:endParaRPr lang="ru-RU" dirty="0"/>
          </a:p>
        </p:txBody>
      </p:sp>
    </p:spTree>
    <p:extLst>
      <p:ext uri="{BB962C8B-B14F-4D97-AF65-F5344CB8AC3E}">
        <p14:creationId xmlns:p14="http://schemas.microsoft.com/office/powerpoint/2010/main" val="94271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70</a:t>
            </a:fld>
            <a:endParaRPr lang="ru-RU" dirty="0"/>
          </a:p>
        </p:txBody>
      </p:sp>
    </p:spTree>
    <p:extLst>
      <p:ext uri="{BB962C8B-B14F-4D97-AF65-F5344CB8AC3E}">
        <p14:creationId xmlns:p14="http://schemas.microsoft.com/office/powerpoint/2010/main" val="2892509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64FF4BF-4D56-4BC3-A5E2-BC91E8E79405}" type="slidenum">
              <a:rPr lang="ru-RU" smtClean="0"/>
              <a:t>80</a:t>
            </a:fld>
            <a:endParaRPr lang="ru-RU" dirty="0"/>
          </a:p>
        </p:txBody>
      </p:sp>
    </p:spTree>
    <p:extLst>
      <p:ext uri="{BB962C8B-B14F-4D97-AF65-F5344CB8AC3E}">
        <p14:creationId xmlns:p14="http://schemas.microsoft.com/office/powerpoint/2010/main" val="9569980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14301" t="372" r="12689" b="7004"/>
          <a:stretch/>
        </p:blipFill>
        <p:spPr>
          <a:xfrm>
            <a:off x="-10277" y="716756"/>
            <a:ext cx="12202277" cy="5776913"/>
          </a:xfrm>
          <a:prstGeom prst="rect">
            <a:avLst/>
          </a:prstGeom>
        </p:spPr>
      </p:pic>
      <p:sp>
        <p:nvSpPr>
          <p:cNvPr id="2" name="Заголовок 1"/>
          <p:cNvSpPr>
            <a:spLocks noGrp="1"/>
          </p:cNvSpPr>
          <p:nvPr userDrawn="1">
            <p:ph type="ctrTitle"/>
          </p:nvPr>
        </p:nvSpPr>
        <p:spPr>
          <a:xfrm>
            <a:off x="1524000" y="3848100"/>
            <a:ext cx="9144000" cy="1881188"/>
          </a:xfrm>
          <a:noFill/>
        </p:spPr>
        <p:txBody>
          <a:bodyPr anchor="b"/>
          <a:lstStyle>
            <a:lvl1pPr marL="0" algn="ctr" defTabSz="914400" rtl="0" eaLnBrk="1" latinLnBrk="0" hangingPunct="1">
              <a:defRPr lang="ru-RU" sz="2800" b="1" kern="1200" cap="all" dirty="0">
                <a:solidFill>
                  <a:schemeClr val="bg1"/>
                </a:solidFill>
                <a:latin typeface="Trebuchet MS" panose="020B0603020202020204" pitchFamily="34" charset="0"/>
                <a:ea typeface="Arial Unicode MS" pitchFamily="34" charset="-128"/>
                <a:cs typeface="Segoe UI" panose="020B0502040204020203" pitchFamily="34" charset="0"/>
              </a:defRPr>
            </a:lvl1pPr>
          </a:lstStyle>
          <a:p>
            <a:r>
              <a:rPr lang="ru-RU" dirty="0"/>
              <a:t>Образец заголовка</a:t>
            </a:r>
          </a:p>
        </p:txBody>
      </p:sp>
      <p:sp>
        <p:nvSpPr>
          <p:cNvPr id="3" name="Подзаголовок 2"/>
          <p:cNvSpPr>
            <a:spLocks noGrp="1"/>
          </p:cNvSpPr>
          <p:nvPr userDrawn="1">
            <p:ph type="subTitle" idx="1"/>
          </p:nvPr>
        </p:nvSpPr>
        <p:spPr>
          <a:xfrm>
            <a:off x="1524000" y="5729288"/>
            <a:ext cx="9144000" cy="738187"/>
          </a:xfrm>
          <a:noFill/>
        </p:spPr>
        <p:txBody>
          <a:bodyPr>
            <a:normAutofit/>
          </a:bodyPr>
          <a:lstStyle>
            <a:lvl1pPr marL="0" indent="0" algn="ctr" defTabSz="914400" rtl="0" eaLnBrk="1" latinLnBrk="0" hangingPunct="1">
              <a:buNone/>
              <a:defRPr lang="ru-RU" sz="1800" b="1" kern="1200" cap="all" baseline="0" dirty="0">
                <a:solidFill>
                  <a:schemeClr val="bg1"/>
                </a:solidFill>
                <a:latin typeface="Trebuchet MS" panose="020B0603020202020204"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p>
        </p:txBody>
      </p:sp>
      <p:sp>
        <p:nvSpPr>
          <p:cNvPr id="4" name="Прямоугольник 3"/>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6" name="Группа 5"/>
          <p:cNvGrpSpPr/>
          <p:nvPr userDrawn="1"/>
        </p:nvGrpSpPr>
        <p:grpSpPr>
          <a:xfrm>
            <a:off x="-10275" y="740565"/>
            <a:ext cx="4137658" cy="3642745"/>
            <a:chOff x="-10275" y="740565"/>
            <a:chExt cx="4137658" cy="3642745"/>
          </a:xfrm>
        </p:grpSpPr>
        <p:sp>
          <p:nvSpPr>
            <p:cNvPr id="17" name="Прямоугольник: скругленные верхние углы 16"/>
            <p:cNvSpPr/>
            <p:nvPr/>
          </p:nvSpPr>
          <p:spPr>
            <a:xfrm rot="5400000">
              <a:off x="-873801" y="1604101"/>
              <a:ext cx="3642737" cy="1915682"/>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5400000">
              <a:off x="-538206" y="1268506"/>
              <a:ext cx="3348541" cy="2292676"/>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p:nvSpPr>
          <p:spPr>
            <a:xfrm rot="5400000">
              <a:off x="-209667" y="939966"/>
              <a:ext cx="3058957" cy="2660171"/>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p:nvSpPr>
          <p:spPr>
            <a:xfrm rot="5400000">
              <a:off x="126607" y="603693"/>
              <a:ext cx="2745422" cy="3019180"/>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8" name="Прямоугольник: скругленные верхние углы 27"/>
            <p:cNvSpPr/>
            <p:nvPr userDrawn="1"/>
          </p:nvSpPr>
          <p:spPr>
            <a:xfrm rot="10800000">
              <a:off x="-10275" y="740570"/>
              <a:ext cx="3769945" cy="2158227"/>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9" name="Прямоугольник: скругленные верхние углы 28"/>
            <p:cNvSpPr/>
            <p:nvPr userDrawn="1"/>
          </p:nvSpPr>
          <p:spPr>
            <a:xfrm rot="10800000">
              <a:off x="-10275" y="740565"/>
              <a:ext cx="3402456" cy="2449233"/>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6" name="Прямоугольник: скругленные верхние углы 25"/>
            <p:cNvSpPr/>
            <p:nvPr userDrawn="1"/>
          </p:nvSpPr>
          <p:spPr>
            <a:xfrm rot="10800000">
              <a:off x="-10274" y="740569"/>
              <a:ext cx="4137657" cy="1852728"/>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0363" y="1434301"/>
            <a:ext cx="2561830" cy="1105139"/>
          </a:xfrm>
          <a:prstGeom prst="rect">
            <a:avLst/>
          </a:prstGeom>
        </p:spPr>
      </p:pic>
      <p:grpSp>
        <p:nvGrpSpPr>
          <p:cNvPr id="48" name="Группа 47"/>
          <p:cNvGrpSpPr/>
          <p:nvPr userDrawn="1"/>
        </p:nvGrpSpPr>
        <p:grpSpPr>
          <a:xfrm>
            <a:off x="9588614" y="4383309"/>
            <a:ext cx="2603386" cy="2084166"/>
            <a:chOff x="9588614" y="4383309"/>
            <a:chExt cx="2603386" cy="2084166"/>
          </a:xfrm>
        </p:grpSpPr>
        <p:sp>
          <p:nvSpPr>
            <p:cNvPr id="33" name="Прямоугольник: скругленные верхние углы 32"/>
            <p:cNvSpPr/>
            <p:nvPr/>
          </p:nvSpPr>
          <p:spPr>
            <a:xfrm rot="16200000">
              <a:off x="10959211" y="5234686"/>
              <a:ext cx="2084165" cy="381411"/>
            </a:xfrm>
            <a:prstGeom prst="round2SameRect">
              <a:avLst>
                <a:gd name="adj1" fmla="val 191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скругленные верхние углы 33"/>
            <p:cNvSpPr/>
            <p:nvPr/>
          </p:nvSpPr>
          <p:spPr>
            <a:xfrm rot="16200000">
              <a:off x="10917814" y="5193288"/>
              <a:ext cx="1789968" cy="758404"/>
            </a:xfrm>
            <a:prstGeom prst="round2SameRect">
              <a:avLst>
                <a:gd name="adj1" fmla="val 11723"/>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скругленные верхние углы 34"/>
            <p:cNvSpPr/>
            <p:nvPr/>
          </p:nvSpPr>
          <p:spPr>
            <a:xfrm rot="16200000">
              <a:off x="10878857" y="5154333"/>
              <a:ext cx="1500383" cy="1125898"/>
            </a:xfrm>
            <a:prstGeom prst="round2SameRect">
              <a:avLst>
                <a:gd name="adj1" fmla="val 75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6" name="Прямоугольник: скругленные верхние углы 35"/>
            <p:cNvSpPr/>
            <p:nvPr/>
          </p:nvSpPr>
          <p:spPr>
            <a:xfrm rot="16200000">
              <a:off x="10856120" y="5131596"/>
              <a:ext cx="1186847" cy="1484908"/>
            </a:xfrm>
            <a:prstGeom prst="round2SameRect">
              <a:avLst>
                <a:gd name="adj1" fmla="val 8467"/>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7" name="Прямоугольник: скругленные верхние углы 36"/>
            <p:cNvSpPr/>
            <p:nvPr userDrawn="1"/>
          </p:nvSpPr>
          <p:spPr>
            <a:xfrm>
              <a:off x="9956327" y="5867825"/>
              <a:ext cx="2235670" cy="599650"/>
            </a:xfrm>
            <a:prstGeom prst="round2SameRect">
              <a:avLst>
                <a:gd name="adj1" fmla="val 1371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8" name="Прямоугольник: скругленные верхние углы 37"/>
            <p:cNvSpPr/>
            <p:nvPr userDrawn="1"/>
          </p:nvSpPr>
          <p:spPr>
            <a:xfrm>
              <a:off x="10323815" y="5576823"/>
              <a:ext cx="1868182" cy="890651"/>
            </a:xfrm>
            <a:prstGeom prst="round2SameRect">
              <a:avLst>
                <a:gd name="adj1" fmla="val 917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9" name="Прямоугольник: скругленные верхние углы 38"/>
            <p:cNvSpPr/>
            <p:nvPr userDrawn="1"/>
          </p:nvSpPr>
          <p:spPr>
            <a:xfrm>
              <a:off x="9588614" y="6173324"/>
              <a:ext cx="2603384" cy="294150"/>
            </a:xfrm>
            <a:prstGeom prst="round2SameRect">
              <a:avLst>
                <a:gd name="adj1" fmla="val 3656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sp>
        <p:nvSpPr>
          <p:cNvPr id="42" name="Прямоугольник 41"/>
          <p:cNvSpPr/>
          <p:nvPr userDrawn="1"/>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3" name="Прямоугольник 42"/>
          <p:cNvSpPr/>
          <p:nvPr userDrawn="1"/>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4" name="Прямоугольник 43"/>
          <p:cNvSpPr/>
          <p:nvPr userDrawn="1"/>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5" name="Прямоугольник 44"/>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6" name="Прямоугольник 45"/>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7" name="Прямоугольник 46"/>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9" name="Прямоугольник 48"/>
          <p:cNvSpPr/>
          <p:nvPr userDrawn="1"/>
        </p:nvSpPr>
        <p:spPr>
          <a:xfrm>
            <a:off x="4127383" y="6515475"/>
            <a:ext cx="3905965" cy="334542"/>
          </a:xfrm>
          <a:prstGeom prst="rect">
            <a:avLst/>
          </a:prstGeom>
        </p:spPr>
        <p:txBody>
          <a:bodyPr wrap="square" lIns="0" tIns="0" rIns="0" bIns="0" anchor="ctr">
            <a:noAutofit/>
          </a:bodyPr>
          <a:lstStyle/>
          <a:p>
            <a:pPr algn="ctr"/>
            <a:r>
              <a:rPr lang="en-US" altLang="ru-RU" sz="1400" b="0" dirty="0">
                <a:solidFill>
                  <a:schemeClr val="accent1"/>
                </a:solidFill>
                <a:latin typeface="Segoe UI" panose="020B0502040204020203" pitchFamily="34" charset="0"/>
                <a:ea typeface="Roboto" panose="02000000000000000000" pitchFamily="2" charset="0"/>
              </a:rPr>
              <a:t>2017</a:t>
            </a:r>
            <a:endParaRPr lang="ru-RU" sz="1400" b="0" dirty="0">
              <a:solidFill>
                <a:schemeClr val="accent1"/>
              </a:solidFill>
              <a:latin typeface="Segoe UI" panose="020B0502040204020203" pitchFamily="34" charset="0"/>
            </a:endParaRPr>
          </a:p>
        </p:txBody>
      </p:sp>
    </p:spTree>
    <p:extLst>
      <p:ext uri="{BB962C8B-B14F-4D97-AF65-F5344CB8AC3E}">
        <p14:creationId xmlns:p14="http://schemas.microsoft.com/office/powerpoint/2010/main" val="1316124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7780" y="62140"/>
            <a:ext cx="8270696" cy="694951"/>
          </a:xfrm>
        </p:spPr>
        <p:txBody>
          <a:bodyPr/>
          <a:lstStyle>
            <a:lvl1pPr>
              <a:defRPr/>
            </a:lvl1pPr>
          </a:lstStyle>
          <a:p>
            <a:r>
              <a:rPr lang="ru-RU" dirty="0"/>
              <a:t>Образец заголовка</a:t>
            </a:r>
          </a:p>
        </p:txBody>
      </p:sp>
      <p:sp>
        <p:nvSpPr>
          <p:cNvPr id="4" name="Нижний колонтитул 3"/>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5" name="Номер слайда 4"/>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19453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Адресный блок">
    <p:spTree>
      <p:nvGrpSpPr>
        <p:cNvPr id="1" name=""/>
        <p:cNvGrpSpPr/>
        <p:nvPr/>
      </p:nvGrpSpPr>
      <p:grpSpPr>
        <a:xfrm>
          <a:off x="0" y="0"/>
          <a:ext cx="0" cy="0"/>
          <a:chOff x="0" y="0"/>
          <a:chExt cx="0" cy="0"/>
        </a:xfrm>
      </p:grpSpPr>
      <p:grpSp>
        <p:nvGrpSpPr>
          <p:cNvPr id="44" name="Группа 43"/>
          <p:cNvGrpSpPr/>
          <p:nvPr userDrawn="1"/>
        </p:nvGrpSpPr>
        <p:grpSpPr>
          <a:xfrm>
            <a:off x="9588614" y="4404560"/>
            <a:ext cx="2603386" cy="2084166"/>
            <a:chOff x="9588614" y="4383309"/>
            <a:chExt cx="2603386" cy="2084166"/>
          </a:xfrm>
        </p:grpSpPr>
        <p:sp>
          <p:nvSpPr>
            <p:cNvPr id="15" name="Прямоугольник: скругленные верхние углы 14"/>
            <p:cNvSpPr/>
            <p:nvPr/>
          </p:nvSpPr>
          <p:spPr>
            <a:xfrm rot="16200000">
              <a:off x="10959211" y="5234686"/>
              <a:ext cx="2084165" cy="381411"/>
            </a:xfrm>
            <a:prstGeom prst="round2SameRect">
              <a:avLst>
                <a:gd name="adj1" fmla="val 191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6" name="Прямоугольник: скругленные верхние углы 15"/>
            <p:cNvSpPr/>
            <p:nvPr/>
          </p:nvSpPr>
          <p:spPr>
            <a:xfrm rot="16200000">
              <a:off x="10917814" y="5193288"/>
              <a:ext cx="1789968" cy="758404"/>
            </a:xfrm>
            <a:prstGeom prst="round2SameRect">
              <a:avLst>
                <a:gd name="adj1" fmla="val 11723"/>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скругленные верхние углы 16"/>
            <p:cNvSpPr/>
            <p:nvPr/>
          </p:nvSpPr>
          <p:spPr>
            <a:xfrm rot="16200000">
              <a:off x="10878857" y="5154333"/>
              <a:ext cx="1500383" cy="1125898"/>
            </a:xfrm>
            <a:prstGeom prst="round2SameRect">
              <a:avLst>
                <a:gd name="adj1" fmla="val 75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16200000">
              <a:off x="10856120" y="5131596"/>
              <a:ext cx="1186847" cy="1484908"/>
            </a:xfrm>
            <a:prstGeom prst="round2SameRect">
              <a:avLst>
                <a:gd name="adj1" fmla="val 8467"/>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userDrawn="1"/>
          </p:nvSpPr>
          <p:spPr>
            <a:xfrm>
              <a:off x="9956327" y="5867825"/>
              <a:ext cx="2235670" cy="599650"/>
            </a:xfrm>
            <a:prstGeom prst="round2SameRect">
              <a:avLst>
                <a:gd name="adj1" fmla="val 1371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userDrawn="1"/>
          </p:nvSpPr>
          <p:spPr>
            <a:xfrm>
              <a:off x="10323815" y="5576823"/>
              <a:ext cx="1868182" cy="890651"/>
            </a:xfrm>
            <a:prstGeom prst="round2SameRect">
              <a:avLst>
                <a:gd name="adj1" fmla="val 917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1" name="Прямоугольник: скругленные верхние углы 20"/>
            <p:cNvSpPr/>
            <p:nvPr userDrawn="1"/>
          </p:nvSpPr>
          <p:spPr>
            <a:xfrm>
              <a:off x="9588614" y="6173324"/>
              <a:ext cx="2603384" cy="294150"/>
            </a:xfrm>
            <a:prstGeom prst="round2SameRect">
              <a:avLst>
                <a:gd name="adj1" fmla="val 3656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grpSp>
        <p:nvGrpSpPr>
          <p:cNvPr id="53" name="Группа 52"/>
          <p:cNvGrpSpPr/>
          <p:nvPr userDrawn="1"/>
        </p:nvGrpSpPr>
        <p:grpSpPr>
          <a:xfrm>
            <a:off x="2955925" y="4045986"/>
            <a:ext cx="6319054" cy="1120409"/>
            <a:chOff x="2955925" y="4199076"/>
            <a:chExt cx="6319054" cy="112040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3000" u="sng" kern="1200" dirty="0">
                  <a:solidFill>
                    <a:srgbClr val="444444"/>
                  </a:solidFill>
                  <a:latin typeface="Trebuchet MS"/>
                  <a:ea typeface="+mn-ea"/>
                  <a:cs typeface="+mn-cs"/>
                </a:rPr>
                <a:t>www.rts-tender.ru</a:t>
              </a:r>
              <a:endParaRPr lang="ru-RU" altLang="ru-RU" sz="3000" u="sng" kern="1200" dirty="0">
                <a:solidFill>
                  <a:srgbClr val="444444"/>
                </a:solidFill>
                <a:latin typeface="Trebuchet MS"/>
                <a:ea typeface="+mn-ea"/>
                <a:cs typeface="+mn-cs"/>
              </a:endParaRPr>
            </a:p>
            <a:p>
              <a:pPr algn="ctr">
                <a:buClr>
                  <a:srgbClr val="000000"/>
                </a:buClr>
                <a:buSzPct val="100000"/>
              </a:pPr>
              <a:endParaRPr lang="ru-RU" altLang="ru-RU" sz="4000" u="sng" dirty="0">
                <a:solidFill>
                  <a:schemeClr val="accent2"/>
                </a:solidFill>
                <a:latin typeface="Trebuchet MS" panose="020B0603020202020204" pitchFamily="34" charset="0"/>
              </a:endParaRPr>
            </a:p>
          </p:txBody>
        </p:sp>
        <p:sp>
          <p:nvSpPr>
            <p:cNvPr id="25" name="Прямоугольник 24"/>
            <p:cNvSpPr/>
            <p:nvPr userDrawn="1"/>
          </p:nvSpPr>
          <p:spPr>
            <a:xfrm>
              <a:off x="2964803" y="4584813"/>
              <a:ext cx="6278563" cy="619190"/>
            </a:xfrm>
            <a:prstGeom prst="rect">
              <a:avLst/>
            </a:prstGeom>
          </p:spPr>
          <p:txBody>
            <a:bodyPr lIns="0" tIns="0" rIns="0" bIns="0">
              <a:noAutofit/>
            </a:bodyPr>
            <a:lstStyle/>
            <a:p>
              <a:pPr algn="ctr" defTabSz="449171">
                <a:buClr>
                  <a:srgbClr val="000000"/>
                </a:buClr>
                <a:buSzPct val="100000"/>
              </a:pPr>
              <a:r>
                <a:rPr lang="ru-RU" sz="2800" kern="1200" dirty="0">
                  <a:solidFill>
                    <a:schemeClr val="accent1"/>
                  </a:solidFill>
                  <a:latin typeface="Trebuchet MS" panose="020B0603020202020204" pitchFamily="34" charset="0"/>
                  <a:ea typeface="+mn-ea"/>
                  <a:cs typeface="+mn-cs"/>
                </a:rPr>
                <a:t>+7 (499) 653-99-00</a:t>
              </a:r>
              <a:endParaRPr lang="ru-RU" altLang="ru-RU" sz="2800" kern="1200" dirty="0">
                <a:solidFill>
                  <a:schemeClr val="accent1"/>
                </a:solidFill>
                <a:latin typeface="Trebuchet MS" panose="020B0603020202020204" pitchFamily="34" charset="0"/>
                <a:ea typeface="+mn-ea"/>
                <a:cs typeface="+mn-cs"/>
              </a:endParaRPr>
            </a:p>
          </p:txBody>
        </p:sp>
        <p:sp>
          <p:nvSpPr>
            <p:cNvPr id="26" name="Прямоугольник 25"/>
            <p:cNvSpPr/>
            <p:nvPr userDrawn="1"/>
          </p:nvSpPr>
          <p:spPr>
            <a:xfrm>
              <a:off x="2996416" y="5027097"/>
              <a:ext cx="6278563" cy="292388"/>
            </a:xfrm>
            <a:prstGeom prst="rect">
              <a:avLst/>
            </a:prstGeom>
          </p:spPr>
          <p:txBody>
            <a:bodyPr lIns="0" tIns="0" rIns="0" bIns="0">
              <a:noAutofit/>
            </a:bodyPr>
            <a:lstStyle/>
            <a:p>
              <a:pPr algn="ctr">
                <a:buClr>
                  <a:srgbClr val="000000"/>
                </a:buClr>
                <a:buSzPct val="100000"/>
              </a:pPr>
              <a:r>
                <a:rPr lang="ru-RU" altLang="ru-RU" sz="1400" kern="1200" dirty="0">
                  <a:solidFill>
                    <a:schemeClr val="accent1"/>
                  </a:solidFill>
                  <a:latin typeface="Trebuchet MS" panose="020B0603020202020204" pitchFamily="34" charset="0"/>
                  <a:ea typeface="+mn-ea"/>
                  <a:cs typeface="+mn-cs"/>
                </a:rPr>
                <a:t>ЗВОНОК ПО </a:t>
              </a:r>
              <a:r>
                <a:rPr lang="ru-RU" altLang="ru-RU" sz="1400" dirty="0">
                  <a:solidFill>
                    <a:schemeClr val="accent1"/>
                  </a:solidFill>
                  <a:latin typeface="Trebuchet MS" panose="020B0603020202020204" pitchFamily="34" charset="0"/>
                </a:rPr>
                <a:t>РОССИИ БЕСПЛАТНЫЙ</a:t>
              </a:r>
              <a:endParaRPr lang="ru-RU" altLang="ru-RU" sz="1400" u="sng" dirty="0">
                <a:solidFill>
                  <a:schemeClr val="accent1"/>
                </a:solidFill>
                <a:latin typeface="Trebuchet MS" panose="020B0603020202020204" pitchFamily="34" charset="0"/>
              </a:endParaRPr>
            </a:p>
          </p:txBody>
        </p:sp>
      </p:grpSp>
      <p:sp>
        <p:nvSpPr>
          <p:cNvPr id="27" name="Прямоугольник 26"/>
          <p:cNvSpPr/>
          <p:nvPr userDrawn="1"/>
        </p:nvSpPr>
        <p:spPr>
          <a:xfrm>
            <a:off x="2964803" y="5010180"/>
            <a:ext cx="6278563" cy="276999"/>
          </a:xfrm>
          <a:prstGeom prst="rect">
            <a:avLst/>
          </a:prstGeom>
        </p:spPr>
        <p:txBody>
          <a:bodyPr lIns="0" tIns="0" rIns="0" bIns="0">
            <a:noAutofit/>
          </a:bodyPr>
          <a:lstStyle/>
          <a:p>
            <a:pPr algn="ctr" defTabSz="449171" fontAlgn="base">
              <a:spcBef>
                <a:spcPct val="0"/>
              </a:spcBef>
              <a:spcAft>
                <a:spcPct val="0"/>
              </a:spcAft>
              <a:buClr>
                <a:srgbClr val="000000"/>
              </a:buClr>
              <a:buSzPct val="100000"/>
            </a:pPr>
            <a:endParaRPr lang="ru-RU" altLang="ru-RU" sz="800" u="none" kern="1200" dirty="0">
              <a:solidFill>
                <a:schemeClr val="accent2"/>
              </a:solidFill>
              <a:latin typeface="Trebuchet MS" panose="020B0603020202020204" pitchFamily="34" charset="0"/>
              <a:ea typeface="+mn-ea"/>
              <a:cs typeface="+mn-cs"/>
            </a:endParaRPr>
          </a:p>
          <a:p>
            <a:pPr algn="ctr" defTabSz="449171" fontAlgn="base">
              <a:spcBef>
                <a:spcPct val="0"/>
              </a:spcBef>
              <a:spcAft>
                <a:spcPct val="0"/>
              </a:spcAft>
              <a:buClr>
                <a:srgbClr val="000000"/>
              </a:buClr>
              <a:buSzPct val="100000"/>
            </a:pPr>
            <a:r>
              <a:rPr lang="en-US" altLang="ru-RU" sz="1800" u="sng" kern="1200" dirty="0">
                <a:solidFill>
                  <a:srgbClr val="444444"/>
                </a:solidFill>
                <a:latin typeface="Trebuchet MS"/>
                <a:ea typeface="+mn-ea"/>
                <a:cs typeface="+mn-cs"/>
              </a:rPr>
              <a:t>education@rts-tender.ru</a:t>
            </a: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32" name="Group 4"/>
          <p:cNvGrpSpPr>
            <a:grpSpLocks noChangeAspect="1"/>
          </p:cNvGrpSpPr>
          <p:nvPr userDrawn="1"/>
        </p:nvGrpSpPr>
        <p:grpSpPr bwMode="auto">
          <a:xfrm>
            <a:off x="5469231" y="2120380"/>
            <a:ext cx="1260041" cy="1257505"/>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grpSp>
    </p:spTree>
    <p:extLst>
      <p:ext uri="{BB962C8B-B14F-4D97-AF65-F5344CB8AC3E}">
        <p14:creationId xmlns:p14="http://schemas.microsoft.com/office/powerpoint/2010/main" val="99255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3" y="1082675"/>
            <a:ext cx="11469687" cy="5232400"/>
          </a:xfrm>
        </p:spPr>
        <p:txBody>
          <a:bodyPr>
            <a:normAutofit/>
          </a:bodyPr>
          <a:lstStyle>
            <a:lvl1pPr algn="l" defTabSz="914400" rtl="0" eaLnBrk="1" latinLnBrk="0" hangingPunct="1">
              <a:lnSpc>
                <a:spcPct val="100000"/>
              </a:lnSpc>
              <a:spcBef>
                <a:spcPts val="500"/>
              </a:spcBef>
              <a:buFont typeface="Arial" panose="020B0500000000000000" pitchFamily="34" charset="0"/>
              <a:defRPr lang="ru-RU" sz="2000" kern="1200" dirty="0">
                <a:solidFill>
                  <a:schemeClr val="tx1"/>
                </a:solidFill>
                <a:latin typeface="Trebuchet MS" panose="020B0603020202020204" pitchFamily="34" charset="0"/>
                <a:ea typeface="+mn-ea"/>
                <a:cs typeface="+mn-cs"/>
              </a:defRPr>
            </a:lvl1pPr>
            <a:lvl2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2pPr>
            <a:lvl3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3pPr>
            <a:lvl4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4pPr>
            <a:lvl5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307063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3" name="Объект 2"/>
          <p:cNvSpPr>
            <a:spLocks noGrp="1"/>
          </p:cNvSpPr>
          <p:nvPr>
            <p:ph sz="half" idx="1"/>
          </p:nvPr>
        </p:nvSpPr>
        <p:spPr>
          <a:xfrm>
            <a:off x="360364" y="1082675"/>
            <a:ext cx="5549899"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276974" y="1082675"/>
            <a:ext cx="5553075"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7" name="Номер слайда 6"/>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565695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4200" y="1"/>
            <a:ext cx="8166100" cy="698499"/>
          </a:xfrm>
        </p:spPr>
        <p:txBody>
          <a:bodyPr/>
          <a:lstStyle>
            <a:lvl1pPr>
              <a:defRPr/>
            </a:lvl1pPr>
          </a:lstStyle>
          <a:p>
            <a:r>
              <a:rPr lang="ru-RU" dirty="0"/>
              <a:t>Образец заголовка</a:t>
            </a:r>
          </a:p>
        </p:txBody>
      </p:sp>
      <p:sp>
        <p:nvSpPr>
          <p:cNvPr id="3" name="Текст 2"/>
          <p:cNvSpPr>
            <a:spLocks noGrp="1"/>
          </p:cNvSpPr>
          <p:nvPr>
            <p:ph type="body" idx="1"/>
          </p:nvPr>
        </p:nvSpPr>
        <p:spPr>
          <a:xfrm>
            <a:off x="360364" y="1082675"/>
            <a:ext cx="5549899"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p:cNvSpPr>
            <a:spLocks noGrp="1"/>
          </p:cNvSpPr>
          <p:nvPr>
            <p:ph sz="half" idx="2"/>
          </p:nvPr>
        </p:nvSpPr>
        <p:spPr>
          <a:xfrm>
            <a:off x="360364" y="1816099"/>
            <a:ext cx="5549899"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276974" y="1082675"/>
            <a:ext cx="5553075"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Объект 5"/>
          <p:cNvSpPr>
            <a:spLocks noGrp="1"/>
          </p:cNvSpPr>
          <p:nvPr>
            <p:ph sz="quarter" idx="4"/>
          </p:nvPr>
        </p:nvSpPr>
        <p:spPr>
          <a:xfrm>
            <a:off x="6276974" y="1816099"/>
            <a:ext cx="5553075"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8" name="Нижний колонтитул 7"/>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9" name="Номер слайда 8"/>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25297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4" name="Номер слайда 3"/>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47835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Текстовый слайд_2">
    <p:spTree>
      <p:nvGrpSpPr>
        <p:cNvPr id="1" name=""/>
        <p:cNvGrpSpPr/>
        <p:nvPr/>
      </p:nvGrpSpPr>
      <p:grpSpPr>
        <a:xfrm>
          <a:off x="0" y="0"/>
          <a:ext cx="0" cy="0"/>
          <a:chOff x="0" y="0"/>
          <a:chExt cx="0" cy="0"/>
        </a:xfrm>
      </p:grpSpPr>
      <p:sp>
        <p:nvSpPr>
          <p:cNvPr id="2" name="Номер слайда 3"/>
          <p:cNvSpPr>
            <a:spLocks noGrp="1"/>
          </p:cNvSpPr>
          <p:nvPr>
            <p:ph type="sldNum" sz="quarter" idx="4"/>
          </p:nvPr>
        </p:nvSpPr>
        <p:spPr>
          <a:xfrm>
            <a:off x="9086849" y="6444615"/>
            <a:ext cx="2743200" cy="333462"/>
          </a:xfrm>
          <a:prstGeom prst="rect">
            <a:avLst/>
          </a:prstGeom>
        </p:spPr>
        <p:txBody>
          <a:bodyPr/>
          <a:lstStyle>
            <a:lvl1pPr algn="r">
              <a:defRPr sz="1400">
                <a:solidFill>
                  <a:schemeClr val="bg2"/>
                </a:solidFill>
              </a:defRPr>
            </a:lvl1pPr>
          </a:lstStyle>
          <a:p>
            <a:fld id="{C9E4AFE2-214E-4076-8BFA-D03B18AC4187}" type="slidenum">
              <a:rPr lang="ru-RU" smtClean="0"/>
              <a:pPr/>
              <a:t>‹#›</a:t>
            </a:fld>
            <a:endParaRPr lang="ru-RU" dirty="0"/>
          </a:p>
        </p:txBody>
      </p:sp>
      <p:cxnSp>
        <p:nvCxnSpPr>
          <p:cNvPr id="3" name="Прямая соединительная линия 2"/>
          <p:cNvCxnSpPr/>
          <p:nvPr userDrawn="1"/>
        </p:nvCxnSpPr>
        <p:spPr>
          <a:xfrm>
            <a:off x="0" y="447675"/>
            <a:ext cx="14967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userDrawn="1"/>
        </p:nvSpPr>
        <p:spPr>
          <a:xfrm>
            <a:off x="5771503" y="6209005"/>
            <a:ext cx="648995" cy="648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7" name="Рисунок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888148" y="6325940"/>
            <a:ext cx="415124" cy="415124"/>
          </a:xfrm>
          <a:prstGeom prst="rect">
            <a:avLst/>
          </a:prstGeom>
        </p:spPr>
      </p:pic>
      <p:sp>
        <p:nvSpPr>
          <p:cNvPr id="16" name="Заголовок 2"/>
          <p:cNvSpPr>
            <a:spLocks noGrp="1"/>
          </p:cNvSpPr>
          <p:nvPr>
            <p:ph type="title"/>
          </p:nvPr>
        </p:nvSpPr>
        <p:spPr>
          <a:xfrm>
            <a:off x="1642521" y="189391"/>
            <a:ext cx="8903368" cy="489458"/>
          </a:xfrm>
          <a:prstGeom prst="rect">
            <a:avLst/>
          </a:prstGeom>
        </p:spPr>
        <p:txBody>
          <a:bodyPr vert="horz" lIns="91440" tIns="45720" rIns="91440" bIns="45720" rtlCol="0" anchor="ctr">
            <a:normAutofit/>
          </a:bodyPr>
          <a:lstStyle>
            <a:lvl1pPr>
              <a:lnSpc>
                <a:spcPct val="100000"/>
              </a:lnSpc>
              <a:defRPr/>
            </a:lvl1pPr>
          </a:lstStyle>
          <a:p>
            <a:r>
              <a:rPr lang="ru-RU"/>
              <a:t>Образец заголовка</a:t>
            </a:r>
          </a:p>
        </p:txBody>
      </p:sp>
      <p:sp>
        <p:nvSpPr>
          <p:cNvPr id="17" name="Текст 13"/>
          <p:cNvSpPr>
            <a:spLocks noGrp="1"/>
          </p:cNvSpPr>
          <p:nvPr>
            <p:ph type="body" sz="quarter" idx="10"/>
          </p:nvPr>
        </p:nvSpPr>
        <p:spPr>
          <a:xfrm>
            <a:off x="721896" y="1189784"/>
            <a:ext cx="10744618" cy="4910228"/>
          </a:xfrm>
          <a:prstGeom prst="rect">
            <a:avLst/>
          </a:prstGeom>
        </p:spPr>
        <p:txBody>
          <a:bodyPr/>
          <a:lstStyle>
            <a:lvl1pPr algn="just">
              <a:lnSpc>
                <a:spcPct val="100000"/>
              </a:lnSpc>
              <a:defRPr sz="1600"/>
            </a:lvl1pPr>
            <a:lvl2pPr algn="just">
              <a:lnSpc>
                <a:spcPct val="100000"/>
              </a:lnSpc>
              <a:buClr>
                <a:schemeClr val="tx2"/>
              </a:buClr>
              <a:defRPr sz="1600"/>
            </a:lvl2pPr>
            <a:lvl3pPr algn="just">
              <a:lnSpc>
                <a:spcPct val="100000"/>
              </a:lnSpc>
              <a:buClr>
                <a:schemeClr val="tx2"/>
              </a:buClr>
              <a:defRPr sz="1600"/>
            </a:lvl3pPr>
            <a:lvl4pPr algn="just">
              <a:lnSpc>
                <a:spcPct val="100000"/>
              </a:lnSpc>
              <a:buClr>
                <a:schemeClr val="tx2"/>
              </a:buClr>
              <a:defRPr sz="1600"/>
            </a:lvl4pPr>
            <a:lvl5pPr algn="just">
              <a:lnSpc>
                <a:spcPct val="100000"/>
              </a:lnSpc>
              <a:buClr>
                <a:schemeClr val="tx2"/>
              </a:buClr>
              <a:defRPr sz="16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18" name="Текст 15"/>
          <p:cNvSpPr>
            <a:spLocks noGrp="1"/>
          </p:cNvSpPr>
          <p:nvPr>
            <p:ph type="body" sz="quarter" idx="11"/>
          </p:nvPr>
        </p:nvSpPr>
        <p:spPr>
          <a:xfrm>
            <a:off x="2346118" y="708891"/>
            <a:ext cx="7496175" cy="450850"/>
          </a:xfrm>
          <a:prstGeom prst="rect">
            <a:avLst/>
          </a:prstGeom>
        </p:spPr>
        <p:txBody>
          <a:bodyPr/>
          <a:lstStyle>
            <a:lvl1pPr algn="ctr">
              <a:lnSpc>
                <a:spcPct val="100000"/>
              </a:lnSpc>
              <a:defRPr sz="1800" b="1">
                <a:solidFill>
                  <a:schemeClr val="tx2"/>
                </a:solidFill>
              </a:defRPr>
            </a:lvl1pPr>
            <a:lvl2pPr marL="1588" indent="0">
              <a:buNone/>
              <a:defRPr/>
            </a:lvl2pPr>
          </a:lstStyle>
          <a:p>
            <a:pPr lvl="0"/>
            <a:r>
              <a:rPr lang="ru-RU"/>
              <a:t>Образец текст</a:t>
            </a:r>
          </a:p>
        </p:txBody>
      </p:sp>
    </p:spTree>
    <p:extLst>
      <p:ext uri="{BB962C8B-B14F-4D97-AF65-F5344CB8AC3E}">
        <p14:creationId xmlns:p14="http://schemas.microsoft.com/office/powerpoint/2010/main" val="23905417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Текстовый слайд">
    <p:spTree>
      <p:nvGrpSpPr>
        <p:cNvPr id="1" name=""/>
        <p:cNvGrpSpPr/>
        <p:nvPr/>
      </p:nvGrpSpPr>
      <p:grpSpPr>
        <a:xfrm>
          <a:off x="0" y="0"/>
          <a:ext cx="0" cy="0"/>
          <a:chOff x="0" y="0"/>
          <a:chExt cx="0" cy="0"/>
        </a:xfrm>
      </p:grpSpPr>
      <p:sp>
        <p:nvSpPr>
          <p:cNvPr id="2" name="Номер слайда 3"/>
          <p:cNvSpPr>
            <a:spLocks noGrp="1"/>
          </p:cNvSpPr>
          <p:nvPr>
            <p:ph type="sldNum" sz="quarter" idx="4"/>
          </p:nvPr>
        </p:nvSpPr>
        <p:spPr>
          <a:xfrm>
            <a:off x="9086849" y="6444615"/>
            <a:ext cx="2743200" cy="333462"/>
          </a:xfrm>
          <a:prstGeom prst="rect">
            <a:avLst/>
          </a:prstGeom>
        </p:spPr>
        <p:txBody>
          <a:bodyPr/>
          <a:lstStyle>
            <a:lvl1pPr algn="r">
              <a:defRPr sz="1400">
                <a:solidFill>
                  <a:schemeClr val="bg2"/>
                </a:solidFill>
              </a:defRPr>
            </a:lvl1pPr>
          </a:lstStyle>
          <a:p>
            <a:fld id="{C9E4AFE2-214E-4076-8BFA-D03B18AC4187}" type="slidenum">
              <a:rPr lang="ru-RU" smtClean="0"/>
              <a:pPr/>
              <a:t>‹#›</a:t>
            </a:fld>
            <a:endParaRPr lang="ru-RU" dirty="0"/>
          </a:p>
        </p:txBody>
      </p:sp>
      <p:cxnSp>
        <p:nvCxnSpPr>
          <p:cNvPr id="3" name="Прямая соединительная линия 2"/>
          <p:cNvCxnSpPr/>
          <p:nvPr userDrawn="1"/>
        </p:nvCxnSpPr>
        <p:spPr>
          <a:xfrm>
            <a:off x="0" y="447675"/>
            <a:ext cx="14967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Заголовок 2"/>
          <p:cNvSpPr>
            <a:spLocks noGrp="1"/>
          </p:cNvSpPr>
          <p:nvPr>
            <p:ph type="title"/>
          </p:nvPr>
        </p:nvSpPr>
        <p:spPr>
          <a:xfrm>
            <a:off x="1642521" y="189391"/>
            <a:ext cx="8903368" cy="489458"/>
          </a:xfrm>
          <a:prstGeom prst="rect">
            <a:avLst/>
          </a:prstGeom>
        </p:spPr>
        <p:txBody>
          <a:bodyPr vert="horz" lIns="91440" tIns="45720" rIns="91440" bIns="45720" rtlCol="0" anchor="ctr">
            <a:normAutofit/>
          </a:bodyPr>
          <a:lstStyle>
            <a:lvl1pPr>
              <a:lnSpc>
                <a:spcPct val="100000"/>
              </a:lnSpc>
              <a:defRPr/>
            </a:lvl1pPr>
          </a:lstStyle>
          <a:p>
            <a:r>
              <a:rPr lang="ru-RU"/>
              <a:t>Образец заголовка</a:t>
            </a:r>
          </a:p>
        </p:txBody>
      </p:sp>
      <p:sp>
        <p:nvSpPr>
          <p:cNvPr id="14" name="Текст 13"/>
          <p:cNvSpPr>
            <a:spLocks noGrp="1"/>
          </p:cNvSpPr>
          <p:nvPr>
            <p:ph type="body" sz="quarter" idx="10"/>
          </p:nvPr>
        </p:nvSpPr>
        <p:spPr>
          <a:xfrm>
            <a:off x="721896" y="1189784"/>
            <a:ext cx="10744618" cy="4910228"/>
          </a:xfrm>
          <a:prstGeom prst="rect">
            <a:avLst/>
          </a:prstGeom>
        </p:spPr>
        <p:txBody>
          <a:bodyPr/>
          <a:lstStyle>
            <a:lvl1pPr algn="just">
              <a:lnSpc>
                <a:spcPct val="100000"/>
              </a:lnSpc>
              <a:defRPr sz="1600"/>
            </a:lvl1pPr>
            <a:lvl2pPr algn="just">
              <a:lnSpc>
                <a:spcPct val="100000"/>
              </a:lnSpc>
              <a:buClr>
                <a:schemeClr val="tx2"/>
              </a:buClr>
              <a:defRPr sz="1600"/>
            </a:lvl2pPr>
            <a:lvl3pPr algn="just">
              <a:lnSpc>
                <a:spcPct val="100000"/>
              </a:lnSpc>
              <a:buClr>
                <a:schemeClr val="tx2"/>
              </a:buClr>
              <a:defRPr sz="1600"/>
            </a:lvl3pPr>
            <a:lvl4pPr algn="just">
              <a:lnSpc>
                <a:spcPct val="100000"/>
              </a:lnSpc>
              <a:buClr>
                <a:schemeClr val="tx2"/>
              </a:buClr>
              <a:defRPr sz="1600"/>
            </a:lvl4pPr>
            <a:lvl5pPr algn="just">
              <a:lnSpc>
                <a:spcPct val="100000"/>
              </a:lnSpc>
              <a:buClr>
                <a:schemeClr val="tx2"/>
              </a:buClr>
              <a:defRPr sz="16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16" name="Текст 15"/>
          <p:cNvSpPr>
            <a:spLocks noGrp="1"/>
          </p:cNvSpPr>
          <p:nvPr>
            <p:ph type="body" sz="quarter" idx="11"/>
          </p:nvPr>
        </p:nvSpPr>
        <p:spPr>
          <a:xfrm>
            <a:off x="2346118" y="708891"/>
            <a:ext cx="7496175" cy="450850"/>
          </a:xfrm>
          <a:prstGeom prst="rect">
            <a:avLst/>
          </a:prstGeom>
        </p:spPr>
        <p:txBody>
          <a:bodyPr/>
          <a:lstStyle>
            <a:lvl1pPr algn="ctr">
              <a:lnSpc>
                <a:spcPct val="100000"/>
              </a:lnSpc>
              <a:defRPr sz="1800" b="1">
                <a:solidFill>
                  <a:schemeClr val="tx2"/>
                </a:solidFill>
              </a:defRPr>
            </a:lvl1pPr>
            <a:lvl2pPr marL="1588" indent="0">
              <a:buNone/>
              <a:defRPr/>
            </a:lvl2pPr>
          </a:lstStyle>
          <a:p>
            <a:pPr lvl="0"/>
            <a:r>
              <a:rPr lang="ru-RU"/>
              <a:t>Образец текст</a:t>
            </a:r>
          </a:p>
        </p:txBody>
      </p:sp>
    </p:spTree>
    <p:extLst>
      <p:ext uri="{BB962C8B-B14F-4D97-AF65-F5344CB8AC3E}">
        <p14:creationId xmlns:p14="http://schemas.microsoft.com/office/powerpoint/2010/main" val="36397259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a:prstGeom prst="rect">
            <a:avLst/>
          </a:prstGeom>
          <a:noFill/>
        </p:spPr>
        <p:txBody>
          <a:bodyPr wrap="square" rtlCol="0" anchor="ctr">
            <a:noAutofit/>
          </a:bodyPr>
          <a:lstStyle/>
          <a:p>
            <a:pPr lvl="0"/>
            <a:endParaRPr lang="ru-RU" dirty="0"/>
          </a:p>
        </p:txBody>
      </p:sp>
      <p:sp>
        <p:nvSpPr>
          <p:cNvPr id="3" name="Текст 2"/>
          <p:cNvSpPr>
            <a:spLocks noGrp="1"/>
          </p:cNvSpPr>
          <p:nvPr>
            <p:ph type="body" idx="1"/>
          </p:nvPr>
        </p:nvSpPr>
        <p:spPr>
          <a:xfrm>
            <a:off x="360363" y="1082675"/>
            <a:ext cx="11469687" cy="5232400"/>
          </a:xfrm>
          <a:prstGeom prst="rect">
            <a:avLst/>
          </a:prstGeom>
        </p:spPr>
        <p:txBody>
          <a:bodyPr vert="horz" lIns="0" tIns="0" rIns="0" bIns="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360362" y="6520816"/>
            <a:ext cx="7712075" cy="333462"/>
          </a:xfrm>
          <a:prstGeom prst="rect">
            <a:avLst/>
          </a:prstGeom>
        </p:spPr>
        <p:txBody>
          <a:bodyPr vert="horz" lIns="0" tIns="0" rIns="0" bIns="0" rtlCol="0" anchor="ctr"/>
          <a:lstStyle>
            <a:lvl1pPr algn="l">
              <a:defRPr sz="1200">
                <a:solidFill>
                  <a:schemeClr val="tx1">
                    <a:lumMod val="60000"/>
                    <a:lumOff val="40000"/>
                  </a:schemeClr>
                </a:solidFill>
                <a:latin typeface="Segoe UI" panose="020B0502040204020203" pitchFamily="34" charset="0"/>
              </a:defRPr>
            </a:lvl1pPr>
          </a:lstStyle>
          <a:p>
            <a:endParaRPr lang="ru-RU" dirty="0"/>
          </a:p>
        </p:txBody>
      </p:sp>
      <p:sp>
        <p:nvSpPr>
          <p:cNvPr id="6" name="Номер слайда 5"/>
          <p:cNvSpPr>
            <a:spLocks noGrp="1"/>
          </p:cNvSpPr>
          <p:nvPr>
            <p:ph type="sldNum" sz="quarter" idx="4"/>
          </p:nvPr>
        </p:nvSpPr>
        <p:spPr>
          <a:xfrm>
            <a:off x="9086849" y="6520815"/>
            <a:ext cx="2743200" cy="333462"/>
          </a:xfrm>
          <a:prstGeom prst="rect">
            <a:avLst/>
          </a:prstGeom>
        </p:spPr>
        <p:txBody>
          <a:bodyPr vert="horz" lIns="0" tIns="0" rIns="0" bIns="0" rtlCol="0" anchor="ctr"/>
          <a:lstStyle>
            <a:lvl1pPr algn="r">
              <a:defRPr sz="1200">
                <a:solidFill>
                  <a:schemeClr val="tx1">
                    <a:lumMod val="60000"/>
                    <a:lumOff val="40000"/>
                  </a:schemeClr>
                </a:solidFill>
                <a:latin typeface="Segoe UI" panose="020B0502040204020203" pitchFamily="34" charset="0"/>
              </a:defRPr>
            </a:lvl1pPr>
          </a:lstStyle>
          <a:p>
            <a:fld id="{01D45CEE-34A4-4662-B092-562F1FC220D0}" type="slidenum">
              <a:rPr lang="ru-RU" smtClean="0"/>
              <a:pPr/>
              <a:t>‹#›</a:t>
            </a:fld>
            <a:endParaRPr lang="ru-RU" dirty="0"/>
          </a:p>
        </p:txBody>
      </p:sp>
      <p:pic>
        <p:nvPicPr>
          <p:cNvPr id="11" name="Рисунок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0363" y="76579"/>
            <a:ext cx="1254125" cy="541013"/>
          </a:xfrm>
          <a:prstGeom prst="rect">
            <a:avLst/>
          </a:prstGeom>
        </p:spPr>
      </p:pic>
      <p:sp>
        <p:nvSpPr>
          <p:cNvPr id="12" name="TextBox 11"/>
          <p:cNvSpPr txBox="1"/>
          <p:nvPr/>
        </p:nvSpPr>
        <p:spPr>
          <a:xfrm>
            <a:off x="10209400" y="0"/>
            <a:ext cx="1620649" cy="694951"/>
          </a:xfrm>
          <a:prstGeom prst="rect">
            <a:avLst/>
          </a:prstGeom>
          <a:noFill/>
        </p:spPr>
        <p:txBody>
          <a:bodyPr wrap="square" lIns="0" tIns="0" rIns="0" bIns="0" rtlCol="0" anchor="ctr">
            <a:noAutofit/>
          </a:bodyPr>
          <a:lstStyle/>
          <a:p>
            <a:pPr algn="r"/>
            <a:r>
              <a:rPr lang="ru-RU" altLang="ru-RU" sz="1500" dirty="0">
                <a:solidFill>
                  <a:schemeClr val="tx1">
                    <a:lumMod val="60000"/>
                    <a:lumOff val="40000"/>
                  </a:schemeClr>
                </a:solidFill>
                <a:latin typeface="Segoe UI" panose="020B0502040204020203" pitchFamily="34" charset="0"/>
                <a:ea typeface="Roboto" panose="02000000000000000000" pitchFamily="2" charset="0"/>
              </a:rPr>
              <a:t>ГРУППА </a:t>
            </a:r>
            <a:r>
              <a:rPr lang="en-US" altLang="ru-RU" sz="1500" dirty="0">
                <a:solidFill>
                  <a:schemeClr val="tx1">
                    <a:lumMod val="60000"/>
                    <a:lumOff val="40000"/>
                  </a:schemeClr>
                </a:solidFill>
                <a:latin typeface="Segoe UI" panose="020B0502040204020203" pitchFamily="34" charset="0"/>
                <a:ea typeface="Roboto" panose="02000000000000000000" pitchFamily="2" charset="0"/>
              </a:rPr>
              <a:t>FINTENDER</a:t>
            </a:r>
            <a:endParaRPr lang="ru-RU" sz="1500" dirty="0">
              <a:solidFill>
                <a:schemeClr val="tx1">
                  <a:lumMod val="60000"/>
                  <a:lumOff val="40000"/>
                </a:schemeClr>
              </a:solidFill>
              <a:latin typeface="Segoe UI" panose="020B0502040204020203" pitchFamily="34" charset="0"/>
              <a:ea typeface="Roboto" panose="02000000000000000000" pitchFamily="2" charset="0"/>
            </a:endParaRPr>
          </a:p>
        </p:txBody>
      </p:sp>
      <p:sp>
        <p:nvSpPr>
          <p:cNvPr id="16" name="Прямоугольник 15"/>
          <p:cNvSpPr/>
          <p:nvPr/>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16"/>
          <p:cNvSpPr/>
          <p:nvPr/>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17"/>
          <p:cNvSpPr/>
          <p:nvPr/>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3" name="Прямоугольник 32"/>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33"/>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34"/>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Tree>
    <p:extLst>
      <p:ext uri="{BB962C8B-B14F-4D97-AF65-F5344CB8AC3E}">
        <p14:creationId xmlns:p14="http://schemas.microsoft.com/office/powerpoint/2010/main" val="2002170627"/>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6" r:id="rId3"/>
    <p:sldLayoutId id="2147483650" r:id="rId4"/>
    <p:sldLayoutId id="2147483652" r:id="rId5"/>
    <p:sldLayoutId id="2147483653" r:id="rId6"/>
    <p:sldLayoutId id="2147483655" r:id="rId7"/>
    <p:sldLayoutId id="2147483659" r:id="rId8"/>
    <p:sldLayoutId id="2147483660" r:id="rId9"/>
  </p:sldLayoutIdLst>
  <p:txStyles>
    <p:title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p:titleStyle>
    <p:body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7">
          <p15:clr>
            <a:srgbClr val="F26B43"/>
          </p15:clr>
        </p15:guide>
        <p15:guide id="2" orient="horz" pos="682">
          <p15:clr>
            <a:srgbClr val="F26B43"/>
          </p15:clr>
        </p15:guide>
        <p15:guide id="3" pos="7452">
          <p15:clr>
            <a:srgbClr val="F26B43"/>
          </p15:clr>
        </p15:guide>
        <p15:guide id="4" pos="3723">
          <p15:clr>
            <a:srgbClr val="F26B43"/>
          </p15:clr>
        </p15:guide>
        <p15:guide id="5" pos="3954">
          <p15:clr>
            <a:srgbClr val="F26B43"/>
          </p15:clr>
        </p15:guide>
        <p15:guide id="6" pos="2712">
          <p15:clr>
            <a:srgbClr val="F26B43"/>
          </p15:clr>
        </p15:guide>
        <p15:guide id="7" pos="2482">
          <p15:clr>
            <a:srgbClr val="F26B43"/>
          </p15:clr>
        </p15:guide>
        <p15:guide id="8" pos="4968">
          <p15:clr>
            <a:srgbClr val="F26B43"/>
          </p15:clr>
        </p15:guide>
        <p15:guide id="9" pos="5198">
          <p15:clr>
            <a:srgbClr val="F26B43"/>
          </p15:clr>
        </p15:guide>
        <p15:guide id="10" pos="2091">
          <p15:clr>
            <a:srgbClr val="F26B43"/>
          </p15:clr>
        </p15:guide>
        <p15:guide id="11" pos="1862">
          <p15:clr>
            <a:srgbClr val="F26B43"/>
          </p15:clr>
        </p15:guide>
        <p15:guide id="12" pos="5589">
          <p15:clr>
            <a:srgbClr val="F26B43"/>
          </p15:clr>
        </p15:guide>
        <p15:guide id="13" pos="5817">
          <p15:clr>
            <a:srgbClr val="F26B43"/>
          </p15:clr>
        </p15:guide>
        <p15:guide id="14" orient="horz" pos="3978">
          <p15:clr>
            <a:srgbClr val="F26B43"/>
          </p15:clr>
        </p15:guide>
        <p15:guide id="15" orient="horz" pos="90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gkgz.ru/verhovnyj-sud-razbiralsya-v-otsenocnom-kriterii-uslovie-oplaty-v-zakupke-po-223-fz/"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1gzakaz.ru/?#/document/99/1200110164/XA00M1S2LR/"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glavbukh.ru/hl/306926-zakupki-po-223-fz-uchet-u-subektov-malogo-i-srednego-predprinimatelstva"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consultantplus://offline/ref=E96EF47D36376C51BD43A6374CBBB6D351068E5EC02AE24B62FABBCF974A801EA62C6A0CB473FCF42CFAEA86D39BAE2BA3D01F8B0948D77EA9kBI" TargetMode="Externa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hyperlink" Target="consultantplus://offline/ref=E96EF47D36376C51BD43A6374CBBB6D351068F52CE2AE24B62FABBCF974A801EB42C3200B674E2F521EFBCD795ACkCI" TargetMode="External"/><Relationship Id="rId4" Type="http://schemas.openxmlformats.org/officeDocument/2006/relationships/hyperlink" Target="consultantplus://offline/ref=E96EF47D36376C51BD43A6374CBBB6D351068F52CE2AE24B62FABBCF974A801EA62C6A08B67BF7A179B5EBDA95C9BD29ADD01D8215A4k8I"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consultant.ru/document/cons_doc_LAW_420494/" TargetMode="External"/><Relationship Id="rId7" Type="http://schemas.openxmlformats.org/officeDocument/2006/relationships/hyperlink" Target="https://www.consultant.ru/document/cons_doc_LAW_417098/" TargetMode="Externa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hyperlink" Target="https://www.consultant.ru/document/cons_doc_LAW_436352/0379e5ad59f14553c5316d960725909cfde4b850/#dst985" TargetMode="External"/><Relationship Id="rId5" Type="http://schemas.openxmlformats.org/officeDocument/2006/relationships/hyperlink" Target="https://www.consultant.ru/document/cons_doc_LAW_433417/" TargetMode="External"/><Relationship Id="rId4" Type="http://schemas.openxmlformats.org/officeDocument/2006/relationships/hyperlink" Target="https://www.consultant.ru/document/cons_doc_LAW_433417/fddec0f5c16a67f6fca41f9e31dfb0dcc72cc49a/#dst528"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1gzakaz.ru/#/document/99/350237362/XA00LUO2M6/" TargetMode="External"/><Relationship Id="rId2" Type="http://schemas.openxmlformats.org/officeDocument/2006/relationships/hyperlink" Target="https://1gzakaz.ru/#/document/99/499011838/XA00M242LU/"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1gzakaz.ru/#/document/99/350237362/XA00MAM2NB/" TargetMode="External"/><Relationship Id="rId4" Type="http://schemas.openxmlformats.org/officeDocument/2006/relationships/hyperlink" Target="https://1gzakaz.ru/#/document/99/350237362/XA00MA42N8/"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consultantplus://offline/ref=4F9EEE3013136E3FA5933A640447EB6BC564007FE782F467936FBD78D2807A7546E7FFBAB8E6863482A460364588ADAC9BBFF87E248AE488oFQ2X" TargetMode="External"/><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1gzakaz.ru/#/document/99/352243686/" TargetMode="External"/><Relationship Id="rId2" Type="http://schemas.openxmlformats.org/officeDocument/2006/relationships/hyperlink" Target="https://1gzakaz.ru/#/document/99/352243686/XA00M902N2/"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hyperlink" Target="https://login.consultant.ru/link/?req=doc&amp;demo=2&amp;base=LAW&amp;n=414828&amp;dst=100152&amp;field=134&amp;date=03.06.2022"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1gzakaz.ru/#/document/99/352243686/" TargetMode="External"/><Relationship Id="rId2" Type="http://schemas.openxmlformats.org/officeDocument/2006/relationships/hyperlink" Target="https://1gzakaz.ru/#/document/99/352243686/XA00MB82NE/"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223-&#1060;&#1047;%20&#1080;&#1079;&#1084;&#1077;&#1085;&#1077;&#1085;&#1080;&#1103;%202021.pptx" TargetMode="External"/><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1087;&#1088;&#1080;&#1084;&#1077;&#1088;%201.docx"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kad.arbitr.ru/Document/Pdf/f2435c0c-76aa-456b-8546-44555eb94132/ced776de-9ca1-49a5-8143-8f6d74524c80/A40-168526-2022_20221228_Reshenija_i_postanovlenija.pdf?isAddStamp=True"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1gzakaz.ru/#/document/99/350237367/XA00M9C2NA/" TargetMode="External"/><Relationship Id="rId2" Type="http://schemas.openxmlformats.org/officeDocument/2006/relationships/hyperlink" Target="https://1gzakaz.ru/#/document/99/350237367/XA00M8Q2N7/"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t.me/gkgzru/9150"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1gzakaz.ru/#/document/99/1300337856/ZAP1S4M38S/" TargetMode="External"/><Relationship Id="rId2" Type="http://schemas.openxmlformats.org/officeDocument/2006/relationships/hyperlink" Target="https://1gzakaz.ru/#/document/99/728369028/"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1gzakaz.ru/#/document/99/1300337856/" TargetMode="External"/><Relationship Id="rId4" Type="http://schemas.openxmlformats.org/officeDocument/2006/relationships/hyperlink" Target="https://1gzakaz.ru/#/document/99/1300337856/ZAP2GTG3IK/"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1050;&#1088;&#1077;&#1072;&#1090;&#1080;&#1074;&#1085;&#1099;&#1077;%20&#1089;&#1087;&#1086;&#1089;&#1086;&#1073;&#1099;%20&#1079;&#1072;&#1082;&#1091;&#1087;&#1086;&#1082;%20&#1087;&#1086;%20223-&#1060;&#1047;.pdf"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gkgz.ru/sudy-zakon-n-223-fz-ne-razreshaet-dozapros-svedenij-i-dokumentov-u-uchastnikov-do-podvedeniya-itogov/"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fas.gov.ru/news/29366"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II.docx" TargetMode="Externa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1055;&#1077;&#1088;&#1077;&#1095;&#1077;&#1085;&#1100;%20&#1087;&#1088;&#1072;&#1074;&#1086;&#1082;%20&#1089;%20&#1080;&#1102;&#1083;&#1103;%20%202018.docx" TargetMode="External"/></Relationships>
</file>

<file path=ppt/slides/_rels/slide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1524000" y="3848099"/>
            <a:ext cx="9144000" cy="2466975"/>
          </a:xfrm>
        </p:spPr>
        <p:txBody>
          <a:bodyPr/>
          <a:lstStyle/>
          <a:p>
            <a:r>
              <a:rPr lang="ru-RU" dirty="0"/>
              <a:t>Обзор законодательства 2023. административная  и судебная практика по формулировкам положения о закупке</a:t>
            </a:r>
          </a:p>
        </p:txBody>
      </p:sp>
      <p:sp>
        <p:nvSpPr>
          <p:cNvPr id="4" name="TextBox 3"/>
          <p:cNvSpPr txBox="1"/>
          <p:nvPr/>
        </p:nvSpPr>
        <p:spPr>
          <a:xfrm>
            <a:off x="4766425" y="6581001"/>
            <a:ext cx="2529840" cy="276999"/>
          </a:xfrm>
          <a:prstGeom prst="rect">
            <a:avLst/>
          </a:prstGeom>
          <a:solidFill>
            <a:schemeClr val="bg1"/>
          </a:solidFill>
        </p:spPr>
        <p:txBody>
          <a:bodyPr wrap="square" rtlCol="0">
            <a:spAutoFit/>
          </a:bodyPr>
          <a:lstStyle/>
          <a:p>
            <a:pPr algn="ctr"/>
            <a:r>
              <a:rPr lang="ru-RU" sz="1200" dirty="0">
                <a:solidFill>
                  <a:srgbClr val="E4465A"/>
                </a:solidFill>
                <a:latin typeface="Segoe UI" panose="020B0502040204020203" pitchFamily="34" charset="0"/>
                <a:cs typeface="Segoe UI" panose="020B0502040204020203" pitchFamily="34" charset="0"/>
              </a:rPr>
              <a:t>2023</a:t>
            </a: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7475" y="85686"/>
            <a:ext cx="1771732" cy="504864"/>
          </a:xfrm>
          <a:prstGeom prst="rect">
            <a:avLst/>
          </a:prstGeom>
        </p:spPr>
      </p:pic>
      <p:pic>
        <p:nvPicPr>
          <p:cNvPr id="14" name="Рисунок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59" y="1407107"/>
            <a:ext cx="2912821" cy="1145593"/>
          </a:xfrm>
          <a:prstGeom prst="rect">
            <a:avLst/>
          </a:prstGeom>
        </p:spPr>
      </p:pic>
    </p:spTree>
    <p:extLst>
      <p:ext uri="{BB962C8B-B14F-4D97-AF65-F5344CB8AC3E}">
        <p14:creationId xmlns:p14="http://schemas.microsoft.com/office/powerpoint/2010/main" val="210292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50769" y="219878"/>
            <a:ext cx="8229600" cy="497183"/>
          </a:xfrm>
        </p:spPr>
        <p:txBody>
          <a:bodyPr>
            <a:normAutofit/>
          </a:bodyPr>
          <a:lstStyle/>
          <a:p>
            <a:r>
              <a:rPr lang="ru-RU" dirty="0"/>
              <a:t>Установление  104-ФЗ срока оплаты</a:t>
            </a:r>
          </a:p>
        </p:txBody>
      </p:sp>
      <p:pic>
        <p:nvPicPr>
          <p:cNvPr id="3" name="Объект 2">
            <a:extLst>
              <a:ext uri="{FF2B5EF4-FFF2-40B4-BE49-F238E27FC236}">
                <a16:creationId xmlns:a16="http://schemas.microsoft.com/office/drawing/2014/main" id="{E7D11E4C-8C98-EF1E-86F5-1B316AEF3298}"/>
              </a:ext>
            </a:extLst>
          </p:cNvPr>
          <p:cNvPicPr>
            <a:picLocks noGrp="1" noChangeAspect="1"/>
          </p:cNvPicPr>
          <p:nvPr>
            <p:ph idx="1"/>
          </p:nvPr>
        </p:nvPicPr>
        <p:blipFill>
          <a:blip r:embed="rId2"/>
          <a:stretch>
            <a:fillRect/>
          </a:stretch>
        </p:blipFill>
        <p:spPr>
          <a:xfrm>
            <a:off x="996965" y="780385"/>
            <a:ext cx="9041004" cy="4368140"/>
          </a:xfrm>
          <a:prstGeom prst="rect">
            <a:avLst/>
          </a:prstGeom>
        </p:spPr>
      </p:pic>
      <p:pic>
        <p:nvPicPr>
          <p:cNvPr id="9" name="Рисунок 8">
            <a:extLst>
              <a:ext uri="{FF2B5EF4-FFF2-40B4-BE49-F238E27FC236}">
                <a16:creationId xmlns:a16="http://schemas.microsoft.com/office/drawing/2014/main" id="{6D8D6D1C-7216-314C-A016-ED6696CAB6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8080" y="52595"/>
            <a:ext cx="1704975" cy="645376"/>
          </a:xfrm>
          <a:prstGeom prst="rect">
            <a:avLst/>
          </a:prstGeom>
        </p:spPr>
      </p:pic>
      <p:sp>
        <p:nvSpPr>
          <p:cNvPr id="10" name="Нижний колонтитул 2">
            <a:extLst>
              <a:ext uri="{FF2B5EF4-FFF2-40B4-BE49-F238E27FC236}">
                <a16:creationId xmlns:a16="http://schemas.microsoft.com/office/drawing/2014/main" id="{A7B27296-CA8C-9B46-8E8D-8ABEBDE45ED2}"/>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4" name="Выноска со стрелкой влево 3">
            <a:extLst>
              <a:ext uri="{FF2B5EF4-FFF2-40B4-BE49-F238E27FC236}">
                <a16:creationId xmlns:a16="http://schemas.microsoft.com/office/drawing/2014/main" id="{38BD1A36-51F1-9AD7-5D0F-3655662C611E}"/>
              </a:ext>
            </a:extLst>
          </p:cNvPr>
          <p:cNvSpPr/>
          <p:nvPr/>
        </p:nvSpPr>
        <p:spPr>
          <a:xfrm>
            <a:off x="9469824" y="3163373"/>
            <a:ext cx="2480880" cy="2914241"/>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Для закупок участниками которых являются только  МСП (торги, ЕП, иные в ЭФ) изменить срок нельзя!</a:t>
            </a:r>
          </a:p>
        </p:txBody>
      </p:sp>
      <p:cxnSp>
        <p:nvCxnSpPr>
          <p:cNvPr id="6" name="Прямая соединительная линия 5">
            <a:extLst>
              <a:ext uri="{FF2B5EF4-FFF2-40B4-BE49-F238E27FC236}">
                <a16:creationId xmlns:a16="http://schemas.microsoft.com/office/drawing/2014/main" id="{B557B343-AF67-A4A5-E774-70D2A57BDDE4}"/>
              </a:ext>
            </a:extLst>
          </p:cNvPr>
          <p:cNvCxnSpPr/>
          <p:nvPr/>
        </p:nvCxnSpPr>
        <p:spPr>
          <a:xfrm>
            <a:off x="2544417" y="2398643"/>
            <a:ext cx="666584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Прямая соединительная линия 10">
            <a:extLst>
              <a:ext uri="{FF2B5EF4-FFF2-40B4-BE49-F238E27FC236}">
                <a16:creationId xmlns:a16="http://schemas.microsoft.com/office/drawing/2014/main" id="{270498CB-6114-1260-D388-D8BE0A9A708A}"/>
              </a:ext>
            </a:extLst>
          </p:cNvPr>
          <p:cNvCxnSpPr>
            <a:cxnSpLocks/>
          </p:cNvCxnSpPr>
          <p:nvPr/>
        </p:nvCxnSpPr>
        <p:spPr>
          <a:xfrm>
            <a:off x="2027583" y="2640984"/>
            <a:ext cx="70564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a:extLst>
              <a:ext uri="{FF2B5EF4-FFF2-40B4-BE49-F238E27FC236}">
                <a16:creationId xmlns:a16="http://schemas.microsoft.com/office/drawing/2014/main" id="{19E5D78A-7610-62A8-674D-993463ACB945}"/>
              </a:ext>
            </a:extLst>
          </p:cNvPr>
          <p:cNvCxnSpPr>
            <a:cxnSpLocks/>
          </p:cNvCxnSpPr>
          <p:nvPr/>
        </p:nvCxnSpPr>
        <p:spPr>
          <a:xfrm>
            <a:off x="2027583" y="2898316"/>
            <a:ext cx="718267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Прямая соединительная линия 13">
            <a:extLst>
              <a:ext uri="{FF2B5EF4-FFF2-40B4-BE49-F238E27FC236}">
                <a16:creationId xmlns:a16="http://schemas.microsoft.com/office/drawing/2014/main" id="{635D04FF-5180-FB87-B56E-22C508EBB96B}"/>
              </a:ext>
            </a:extLst>
          </p:cNvPr>
          <p:cNvCxnSpPr>
            <a:cxnSpLocks/>
          </p:cNvCxnSpPr>
          <p:nvPr/>
        </p:nvCxnSpPr>
        <p:spPr>
          <a:xfrm>
            <a:off x="2027583" y="3121676"/>
            <a:ext cx="3849756"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Стрелка вправо 4">
            <a:extLst>
              <a:ext uri="{FF2B5EF4-FFF2-40B4-BE49-F238E27FC236}">
                <a16:creationId xmlns:a16="http://schemas.microsoft.com/office/drawing/2014/main" id="{1B5E1C51-D0D0-B416-32EF-805A6BFABA89}"/>
              </a:ext>
            </a:extLst>
          </p:cNvPr>
          <p:cNvSpPr/>
          <p:nvPr/>
        </p:nvSpPr>
        <p:spPr>
          <a:xfrm>
            <a:off x="38809" y="780385"/>
            <a:ext cx="2111959" cy="2382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Применяется для закупок после  16.04.2022</a:t>
            </a:r>
          </a:p>
        </p:txBody>
      </p:sp>
      <p:sp>
        <p:nvSpPr>
          <p:cNvPr id="7" name="Стрелка вверх 6">
            <a:extLst>
              <a:ext uri="{FF2B5EF4-FFF2-40B4-BE49-F238E27FC236}">
                <a16:creationId xmlns:a16="http://schemas.microsoft.com/office/drawing/2014/main" id="{B7BA6A2E-F712-657E-9BCE-2F38F7CC0F34}"/>
              </a:ext>
            </a:extLst>
          </p:cNvPr>
          <p:cNvSpPr/>
          <p:nvPr/>
        </p:nvSpPr>
        <p:spPr>
          <a:xfrm>
            <a:off x="3803374" y="4904687"/>
            <a:ext cx="3578087" cy="141659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Применяем после внесения в Положение о закупке</a:t>
            </a:r>
          </a:p>
        </p:txBody>
      </p:sp>
      <p:cxnSp>
        <p:nvCxnSpPr>
          <p:cNvPr id="12" name="Прямая соединительная линия 11">
            <a:extLst>
              <a:ext uri="{FF2B5EF4-FFF2-40B4-BE49-F238E27FC236}">
                <a16:creationId xmlns:a16="http://schemas.microsoft.com/office/drawing/2014/main" id="{A1A4110B-98E4-3CC3-E1D8-3A557FBA47FA}"/>
              </a:ext>
            </a:extLst>
          </p:cNvPr>
          <p:cNvCxnSpPr/>
          <p:nvPr/>
        </p:nvCxnSpPr>
        <p:spPr>
          <a:xfrm>
            <a:off x="3193774" y="4293704"/>
            <a:ext cx="5393635"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Прямоугольник 14">
            <a:extLst>
              <a:ext uri="{FF2B5EF4-FFF2-40B4-BE49-F238E27FC236}">
                <a16:creationId xmlns:a16="http://schemas.microsoft.com/office/drawing/2014/main" id="{AFE179CA-D8DB-79D4-C370-707AA5B4CCC3}"/>
              </a:ext>
            </a:extLst>
          </p:cNvPr>
          <p:cNvSpPr/>
          <p:nvPr/>
        </p:nvSpPr>
        <p:spPr>
          <a:xfrm>
            <a:off x="10037969" y="1331504"/>
            <a:ext cx="1669506" cy="1427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Точка отсчета – дата приемки, Что указано в Положении?</a:t>
            </a:r>
          </a:p>
        </p:txBody>
      </p:sp>
      <p:sp>
        <p:nvSpPr>
          <p:cNvPr id="16" name="Стрелка влево 15">
            <a:extLst>
              <a:ext uri="{FF2B5EF4-FFF2-40B4-BE49-F238E27FC236}">
                <a16:creationId xmlns:a16="http://schemas.microsoft.com/office/drawing/2014/main" id="{1202A7C7-2062-3352-1DB8-6B3296BE8993}"/>
              </a:ext>
            </a:extLst>
          </p:cNvPr>
          <p:cNvSpPr/>
          <p:nvPr/>
        </p:nvSpPr>
        <p:spPr>
          <a:xfrm>
            <a:off x="9469824" y="1489332"/>
            <a:ext cx="420899" cy="66910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7140958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EAA336E5-CC8F-4DEB-AA33-92145CF348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575"/>
            <a:ext cx="1704975" cy="645376"/>
          </a:xfrm>
          <a:prstGeom prst="rect">
            <a:avLst/>
          </a:prstGeom>
        </p:spPr>
      </p:pic>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10" name="TextBox 9">
            <a:extLst>
              <a:ext uri="{FF2B5EF4-FFF2-40B4-BE49-F238E27FC236}">
                <a16:creationId xmlns:a16="http://schemas.microsoft.com/office/drawing/2014/main" id="{9801EA61-91CA-1535-2617-0B469B3D1620}"/>
              </a:ext>
            </a:extLst>
          </p:cNvPr>
          <p:cNvSpPr txBox="1"/>
          <p:nvPr/>
        </p:nvSpPr>
        <p:spPr>
          <a:xfrm>
            <a:off x="1192695" y="2226041"/>
            <a:ext cx="10283687" cy="1015663"/>
          </a:xfrm>
          <a:prstGeom prst="rect">
            <a:avLst/>
          </a:prstGeom>
          <a:noFill/>
        </p:spPr>
        <p:txBody>
          <a:bodyPr wrap="square">
            <a:spAutoFit/>
          </a:bodyPr>
          <a:lstStyle/>
          <a:p>
            <a:pPr algn="ctr"/>
            <a:r>
              <a:rPr lang="ru-RU" sz="6000" b="1" dirty="0">
                <a:solidFill>
                  <a:srgbClr val="001E5E"/>
                </a:solidFill>
                <a:effectLst/>
                <a:latin typeface="Calibri" panose="020F0502020204030204" pitchFamily="34" charset="0"/>
              </a:rPr>
              <a:t>СПАСИБО ЗА ВНИМАНИЕ! </a:t>
            </a:r>
            <a:endParaRPr lang="ru-RU" sz="6000" dirty="0">
              <a:effectLst/>
            </a:endParaRPr>
          </a:p>
        </p:txBody>
      </p:sp>
    </p:spTree>
    <p:extLst>
      <p:ext uri="{BB962C8B-B14F-4D97-AF65-F5344CB8AC3E}">
        <p14:creationId xmlns:p14="http://schemas.microsoft.com/office/powerpoint/2010/main" val="3525902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Неправильные  формулировки из положений заказчиков</a:t>
            </a:r>
          </a:p>
        </p:txBody>
      </p:sp>
      <p:sp>
        <p:nvSpPr>
          <p:cNvPr id="2" name="Номер слайда 1"/>
          <p:cNvSpPr>
            <a:spLocks noGrp="1"/>
          </p:cNvSpPr>
          <p:nvPr>
            <p:ph type="sldNum" sz="quarter" idx="12"/>
          </p:nvPr>
        </p:nvSpPr>
        <p:spPr/>
        <p:txBody>
          <a:bodyPr/>
          <a:lstStyle/>
          <a:p>
            <a:fld id="{C9E4AFE2-214E-4076-8BFA-D03B18AC4187}" type="slidenum">
              <a:rPr lang="ru-RU" smtClean="0"/>
              <a:pPr/>
              <a:t>11</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4" name="Рисунок 3">
            <a:extLst>
              <a:ext uri="{FF2B5EF4-FFF2-40B4-BE49-F238E27FC236}">
                <a16:creationId xmlns:a16="http://schemas.microsoft.com/office/drawing/2014/main" id="{DAD5C5B4-4B7A-156C-0D62-8C08D2ACE5E2}"/>
              </a:ext>
            </a:extLst>
          </p:cNvPr>
          <p:cNvPicPr>
            <a:picLocks noChangeAspect="1"/>
          </p:cNvPicPr>
          <p:nvPr/>
        </p:nvPicPr>
        <p:blipFill>
          <a:blip r:embed="rId3"/>
          <a:stretch>
            <a:fillRect/>
          </a:stretch>
        </p:blipFill>
        <p:spPr>
          <a:xfrm>
            <a:off x="1957779" y="1073425"/>
            <a:ext cx="8270695" cy="4770783"/>
          </a:xfrm>
          <a:prstGeom prst="rect">
            <a:avLst/>
          </a:prstGeom>
        </p:spPr>
      </p:pic>
      <p:sp>
        <p:nvSpPr>
          <p:cNvPr id="9" name="Стрелка вправо 8">
            <a:extLst>
              <a:ext uri="{FF2B5EF4-FFF2-40B4-BE49-F238E27FC236}">
                <a16:creationId xmlns:a16="http://schemas.microsoft.com/office/drawing/2014/main" id="{98E8CBB3-0570-C6D0-4F7B-18824C9133C3}"/>
              </a:ext>
            </a:extLst>
          </p:cNvPr>
          <p:cNvSpPr/>
          <p:nvPr/>
        </p:nvSpPr>
        <p:spPr>
          <a:xfrm>
            <a:off x="429636" y="4281419"/>
            <a:ext cx="2475603" cy="1817664"/>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rPr>
              <a:t>Иного срока по МСП не может быть!</a:t>
            </a:r>
          </a:p>
        </p:txBody>
      </p:sp>
      <p:cxnSp>
        <p:nvCxnSpPr>
          <p:cNvPr id="6" name="Прямая соединительная линия 5">
            <a:extLst>
              <a:ext uri="{FF2B5EF4-FFF2-40B4-BE49-F238E27FC236}">
                <a16:creationId xmlns:a16="http://schemas.microsoft.com/office/drawing/2014/main" id="{6BD5D713-B6C8-8FA8-4DCC-2A9201926DAE}"/>
              </a:ext>
            </a:extLst>
          </p:cNvPr>
          <p:cNvCxnSpPr/>
          <p:nvPr/>
        </p:nvCxnSpPr>
        <p:spPr>
          <a:xfrm>
            <a:off x="3027218" y="5285508"/>
            <a:ext cx="3900055"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4229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Условие оплаты как критерий? Судебная практика. </a:t>
            </a:r>
          </a:p>
        </p:txBody>
      </p:sp>
      <p:sp>
        <p:nvSpPr>
          <p:cNvPr id="2" name="Номер слайда 1"/>
          <p:cNvSpPr>
            <a:spLocks noGrp="1"/>
          </p:cNvSpPr>
          <p:nvPr>
            <p:ph type="sldNum" sz="quarter" idx="12"/>
          </p:nvPr>
        </p:nvSpPr>
        <p:spPr/>
        <p:txBody>
          <a:bodyPr/>
          <a:lstStyle/>
          <a:p>
            <a:fld id="{C9E4AFE2-214E-4076-8BFA-D03B18AC4187}" type="slidenum">
              <a:rPr lang="ru-RU" smtClean="0"/>
              <a:pPr/>
              <a:t>12</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10" name="TextBox 9">
            <a:extLst>
              <a:ext uri="{FF2B5EF4-FFF2-40B4-BE49-F238E27FC236}">
                <a16:creationId xmlns:a16="http://schemas.microsoft.com/office/drawing/2014/main" id="{FD3C6879-5C90-1D4E-5B11-6CF71E9332EF}"/>
              </a:ext>
            </a:extLst>
          </p:cNvPr>
          <p:cNvSpPr txBox="1"/>
          <p:nvPr/>
        </p:nvSpPr>
        <p:spPr>
          <a:xfrm>
            <a:off x="665018" y="757091"/>
            <a:ext cx="11111345" cy="6186309"/>
          </a:xfrm>
          <a:prstGeom prst="rect">
            <a:avLst/>
          </a:prstGeom>
          <a:noFill/>
        </p:spPr>
        <p:txBody>
          <a:bodyPr wrap="square">
            <a:spAutoFit/>
          </a:bodyPr>
          <a:lstStyle/>
          <a:p>
            <a:pPr algn="just"/>
            <a:r>
              <a:rPr lang="ru-RU" b="1" dirty="0">
                <a:latin typeface="Trebuchet MS" panose="020B0603020202020204" pitchFamily="34" charset="0"/>
              </a:rPr>
              <a:t>установленный в закупочной документации оценочный критерий «условие оплаты» заведомо ставит участников, являющихся субъектами МСП</a:t>
            </a:r>
            <a:r>
              <a:rPr lang="ru-RU" dirty="0">
                <a:latin typeface="Trebuchet MS" panose="020B0603020202020204" pitchFamily="34" charset="0"/>
              </a:rPr>
              <a:t>, в неравные условия с другими участниками и не отвечает принципам Закона о закупках, поскольку </a:t>
            </a:r>
            <a:r>
              <a:rPr lang="ru-RU" b="1" dirty="0">
                <a:latin typeface="Trebuchet MS" panose="020B0603020202020204" pitchFamily="34" charset="0"/>
              </a:rPr>
              <a:t>заказчик в силу положений Постановления № 1352 должен оплатить поставленный товар в срок не более </a:t>
            </a:r>
            <a:r>
              <a:rPr lang="ru-RU" b="1" dirty="0">
                <a:solidFill>
                  <a:schemeClr val="accent2"/>
                </a:solidFill>
                <a:latin typeface="Trebuchet MS" panose="020B0603020202020204" pitchFamily="34" charset="0"/>
              </a:rPr>
              <a:t>15 рабочих дней </a:t>
            </a:r>
            <a:r>
              <a:rPr lang="ru-RU" b="1" dirty="0">
                <a:solidFill>
                  <a:srgbClr val="0070C0"/>
                </a:solidFill>
                <a:latin typeface="Trebuchet MS" panose="020B0603020202020204" pitchFamily="34" charset="0"/>
              </a:rPr>
              <a:t>(в н.в.-7), </a:t>
            </a:r>
            <a:r>
              <a:rPr lang="ru-RU" b="1" dirty="0">
                <a:latin typeface="Trebuchet MS" panose="020B0603020202020204" pitchFamily="34" charset="0"/>
              </a:rPr>
              <a:t>даже если участником предложен срок оплаты более </a:t>
            </a:r>
            <a:r>
              <a:rPr lang="ru-RU" b="1" dirty="0">
                <a:solidFill>
                  <a:schemeClr val="accent2"/>
                </a:solidFill>
                <a:latin typeface="Trebuchet MS" panose="020B0603020202020204" pitchFamily="34" charset="0"/>
              </a:rPr>
              <a:t>15 рабочих дней </a:t>
            </a:r>
            <a:r>
              <a:rPr lang="ru-RU" b="1" dirty="0">
                <a:solidFill>
                  <a:srgbClr val="0070C0"/>
                </a:solidFill>
                <a:latin typeface="Trebuchet MS" panose="020B0603020202020204" pitchFamily="34" charset="0"/>
              </a:rPr>
              <a:t>(в н.в.-7), </a:t>
            </a:r>
            <a:r>
              <a:rPr lang="ru-RU" dirty="0">
                <a:latin typeface="Trebuchet MS" panose="020B0603020202020204" pitchFamily="34" charset="0"/>
              </a:rPr>
              <a:t>в связи с чем, при подсчете рейтинга по данному критерию субъектами малого и среднего предпринимательства будет получено минимальное количество баллов, что не позволит конкурировать с другими участниками на равных условиях.</a:t>
            </a:r>
          </a:p>
          <a:p>
            <a:pPr algn="just"/>
            <a:endParaRPr lang="ru-RU" dirty="0">
              <a:latin typeface="Trebuchet MS" panose="020B0603020202020204" pitchFamily="34" charset="0"/>
            </a:endParaRPr>
          </a:p>
          <a:p>
            <a:pPr algn="just"/>
            <a:r>
              <a:rPr lang="ru-RU" dirty="0">
                <a:latin typeface="Trebuchet MS" panose="020B0603020202020204" pitchFamily="34" charset="0"/>
              </a:rPr>
              <a:t>При этом суды учли, что именно критерий «условия оплаты» стал ключевым при определении победителя, так как при отсутствии такого критерия определения победителя как «сроки и условия оплаты» или установления равного ранжирования для участников закупки, победителем должно было быть признано ООО «</a:t>
            </a:r>
            <a:r>
              <a:rPr lang="ru-RU" dirty="0" err="1">
                <a:latin typeface="Trebuchet MS" panose="020B0603020202020204" pitchFamily="34" charset="0"/>
              </a:rPr>
              <a:t>РусЭнергоПром</a:t>
            </a:r>
            <a:r>
              <a:rPr lang="ru-RU" dirty="0">
                <a:latin typeface="Trebuchet MS" panose="020B0603020202020204" pitchFamily="34" charset="0"/>
              </a:rPr>
              <a:t>».</a:t>
            </a:r>
          </a:p>
          <a:p>
            <a:pPr algn="just"/>
            <a:endParaRPr lang="ru-RU" dirty="0">
              <a:latin typeface="Trebuchet MS" panose="020B0603020202020204" pitchFamily="34" charset="0"/>
            </a:endParaRPr>
          </a:p>
          <a:p>
            <a:pPr algn="just"/>
            <a:r>
              <a:rPr lang="ru-RU" dirty="0">
                <a:latin typeface="Trebuchet MS" panose="020B0603020202020204" pitchFamily="34" charset="0"/>
              </a:rPr>
              <a:t>Верховный суд согласился с решениями судов нижестоящих инстанций и не стал пересматривать дело.</a:t>
            </a:r>
          </a:p>
          <a:p>
            <a:pPr algn="just"/>
            <a:endParaRPr lang="ru-RU" dirty="0">
              <a:latin typeface="Trebuchet MS" panose="020B0603020202020204" pitchFamily="34" charset="0"/>
            </a:endParaRPr>
          </a:p>
          <a:p>
            <a:pPr algn="just"/>
            <a:r>
              <a:rPr lang="ru-RU" i="1" dirty="0">
                <a:solidFill>
                  <a:schemeClr val="accent1"/>
                </a:solidFill>
                <a:latin typeface="Trebuchet MS" panose="020B0603020202020204" pitchFamily="34" charset="0"/>
              </a:rPr>
              <a:t>Документ: Определение ВС РФ от 13 сентября 2021 года №304-ЭС21-16025  по делу №А27-20553/2020</a:t>
            </a:r>
          </a:p>
          <a:p>
            <a:pPr algn="just"/>
            <a:r>
              <a:rPr lang="ru-RU" dirty="0">
                <a:latin typeface="Trebuchet MS" panose="020B0603020202020204" pitchFamily="34" charset="0"/>
                <a:hlinkClick r:id="rId3"/>
              </a:rPr>
              <a:t>https://gkgz.ru/verhovnyj-sud-razbiralsya-v-otsenocnom-kriterii-uslovie-oplaty-v-zakupke-po-223-fz/</a:t>
            </a:r>
            <a:endParaRPr lang="ru-RU" dirty="0">
              <a:latin typeface="Trebuchet MS" panose="020B0603020202020204" pitchFamily="34" charset="0"/>
            </a:endParaRPr>
          </a:p>
          <a:p>
            <a:pPr algn="just"/>
            <a:endParaRPr lang="ru-RU" dirty="0">
              <a:latin typeface="Trebuchet MS" panose="020B0603020202020204" pitchFamily="34" charset="0"/>
            </a:endParaRPr>
          </a:p>
          <a:p>
            <a:pPr algn="just"/>
            <a:endParaRPr lang="ru-RU" dirty="0">
              <a:latin typeface="Trebuchet MS" panose="020B0603020202020204" pitchFamily="34" charset="0"/>
            </a:endParaRPr>
          </a:p>
        </p:txBody>
      </p:sp>
    </p:spTree>
    <p:extLst>
      <p:ext uri="{BB962C8B-B14F-4D97-AF65-F5344CB8AC3E}">
        <p14:creationId xmlns:p14="http://schemas.microsoft.com/office/powerpoint/2010/main" val="1386279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Неправильные  формулировки из положений заказчиков</a:t>
            </a:r>
          </a:p>
        </p:txBody>
      </p:sp>
      <p:sp>
        <p:nvSpPr>
          <p:cNvPr id="2" name="Номер слайда 1"/>
          <p:cNvSpPr>
            <a:spLocks noGrp="1"/>
          </p:cNvSpPr>
          <p:nvPr>
            <p:ph type="sldNum" sz="quarter" idx="12"/>
          </p:nvPr>
        </p:nvSpPr>
        <p:spPr/>
        <p:txBody>
          <a:bodyPr/>
          <a:lstStyle/>
          <a:p>
            <a:fld id="{C9E4AFE2-214E-4076-8BFA-D03B18AC4187}" type="slidenum">
              <a:rPr lang="ru-RU" smtClean="0"/>
              <a:pPr/>
              <a:t>13</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Стрелка вправо 4">
            <a:extLst>
              <a:ext uri="{FF2B5EF4-FFF2-40B4-BE49-F238E27FC236}">
                <a16:creationId xmlns:a16="http://schemas.microsoft.com/office/drawing/2014/main" id="{82AAB6C8-80A3-7BD7-058B-51CE66AA49F1}"/>
              </a:ext>
            </a:extLst>
          </p:cNvPr>
          <p:cNvSpPr/>
          <p:nvPr/>
        </p:nvSpPr>
        <p:spPr>
          <a:xfrm>
            <a:off x="852487" y="3403450"/>
            <a:ext cx="2475603" cy="1818861"/>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Иного срока по МСП не может быть!</a:t>
            </a:r>
          </a:p>
        </p:txBody>
      </p:sp>
      <p:sp>
        <p:nvSpPr>
          <p:cNvPr id="10" name="TextBox 9">
            <a:extLst>
              <a:ext uri="{FF2B5EF4-FFF2-40B4-BE49-F238E27FC236}">
                <a16:creationId xmlns:a16="http://schemas.microsoft.com/office/drawing/2014/main" id="{E795730A-76D3-75A0-FECC-BC02D4F7CC02}"/>
              </a:ext>
            </a:extLst>
          </p:cNvPr>
          <p:cNvSpPr txBox="1"/>
          <p:nvPr/>
        </p:nvSpPr>
        <p:spPr>
          <a:xfrm>
            <a:off x="3494942" y="1535239"/>
            <a:ext cx="7180476" cy="4206793"/>
          </a:xfrm>
          <a:prstGeom prst="rect">
            <a:avLst/>
          </a:prstGeom>
          <a:noFill/>
        </p:spPr>
        <p:txBody>
          <a:bodyPr wrap="square">
            <a:spAutoFit/>
          </a:bodyPr>
          <a:lstStyle/>
          <a:p>
            <a:pPr algn="just">
              <a:lnSpc>
                <a:spcPct val="115000"/>
              </a:lnSpc>
              <a:spcAft>
                <a:spcPts val="1000"/>
              </a:spcAft>
            </a:pPr>
            <a:r>
              <a:rPr lang="ru-RU" dirty="0">
                <a:effectLst/>
                <a:latin typeface="Trebuchet MS" panose="020B0703020202090204" pitchFamily="34" charset="0"/>
                <a:ea typeface="Times New Roman" panose="02020603050405020304" pitchFamily="18" charset="0"/>
                <a:cs typeface="Times New Roman" panose="02020603050405020304" pitchFamily="18" charset="0"/>
              </a:rPr>
              <a:t>«22.16. В случае если закупка проводится только с участием субъектов малого и среднего предпринимательства, максимальный срок оплаты поставленной продукции по договору (отдельному этапу договора), заключенному   по   результатам   закупки,    должен    составлять    не    более  7(семи) рабочих дней со дня исполнения обязательств по договору (отдельному этапу договора), </a:t>
            </a:r>
            <a:r>
              <a:rPr lang="ru-RU" dirty="0">
                <a:effectLst/>
                <a:highlight>
                  <a:srgbClr val="FFFF00"/>
                </a:highlight>
                <a:latin typeface="Trebuchet MS" panose="020B0703020202090204" pitchFamily="34" charset="0"/>
                <a:ea typeface="Times New Roman" panose="02020603050405020304" pitchFamily="18" charset="0"/>
                <a:cs typeface="Times New Roman" panose="02020603050405020304" pitchFamily="18" charset="0"/>
              </a:rPr>
              <a:t>а для договоров, предусматривающих отложенный платеж в качестве обеспечения обязательства поставщика (подрядчика, исполнителя), максимальный срок оплаты по договору составляет не более 7 (семи) рабочих дней с момента исполнения обязательств, обеспеченных отложенным платежом.».</a:t>
            </a:r>
          </a:p>
        </p:txBody>
      </p:sp>
    </p:spTree>
    <p:extLst>
      <p:ext uri="{BB962C8B-B14F-4D97-AF65-F5344CB8AC3E}">
        <p14:creationId xmlns:p14="http://schemas.microsoft.com/office/powerpoint/2010/main" val="1888243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Неправильные  формулировки из положений заказчиков</a:t>
            </a:r>
          </a:p>
        </p:txBody>
      </p:sp>
      <p:sp>
        <p:nvSpPr>
          <p:cNvPr id="2" name="Номер слайда 1"/>
          <p:cNvSpPr>
            <a:spLocks noGrp="1"/>
          </p:cNvSpPr>
          <p:nvPr>
            <p:ph type="sldNum" sz="quarter" idx="12"/>
          </p:nvPr>
        </p:nvSpPr>
        <p:spPr/>
        <p:txBody>
          <a:bodyPr/>
          <a:lstStyle/>
          <a:p>
            <a:fld id="{C9E4AFE2-214E-4076-8BFA-D03B18AC4187}" type="slidenum">
              <a:rPr lang="ru-RU" smtClean="0"/>
              <a:pPr/>
              <a:t>14</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5" name="Рисунок 4">
            <a:extLst>
              <a:ext uri="{FF2B5EF4-FFF2-40B4-BE49-F238E27FC236}">
                <a16:creationId xmlns:a16="http://schemas.microsoft.com/office/drawing/2014/main" id="{BAB60788-55CD-DFB9-2089-9B5D405DE07F}"/>
              </a:ext>
            </a:extLst>
          </p:cNvPr>
          <p:cNvPicPr>
            <a:picLocks noChangeAspect="1"/>
          </p:cNvPicPr>
          <p:nvPr/>
        </p:nvPicPr>
        <p:blipFill>
          <a:blip r:embed="rId3"/>
          <a:stretch>
            <a:fillRect/>
          </a:stretch>
        </p:blipFill>
        <p:spPr>
          <a:xfrm>
            <a:off x="0" y="1155032"/>
            <a:ext cx="12192000" cy="5101389"/>
          </a:xfrm>
          <a:prstGeom prst="rect">
            <a:avLst/>
          </a:prstGeom>
        </p:spPr>
      </p:pic>
      <p:cxnSp>
        <p:nvCxnSpPr>
          <p:cNvPr id="10" name="Прямая соединительная линия 9">
            <a:extLst>
              <a:ext uri="{FF2B5EF4-FFF2-40B4-BE49-F238E27FC236}">
                <a16:creationId xmlns:a16="http://schemas.microsoft.com/office/drawing/2014/main" id="{159EC05F-F9F8-60CD-558D-BFA35B4E9F9E}"/>
              </a:ext>
            </a:extLst>
          </p:cNvPr>
          <p:cNvCxnSpPr>
            <a:cxnSpLocks/>
          </p:cNvCxnSpPr>
          <p:nvPr/>
        </p:nvCxnSpPr>
        <p:spPr>
          <a:xfrm>
            <a:off x="6238142" y="3618018"/>
            <a:ext cx="399995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a:extLst>
              <a:ext uri="{FF2B5EF4-FFF2-40B4-BE49-F238E27FC236}">
                <a16:creationId xmlns:a16="http://schemas.microsoft.com/office/drawing/2014/main" id="{201C763D-664D-EE6E-ECB4-B7F7F5D8B3C7}"/>
              </a:ext>
            </a:extLst>
          </p:cNvPr>
          <p:cNvCxnSpPr>
            <a:cxnSpLocks/>
          </p:cNvCxnSpPr>
          <p:nvPr/>
        </p:nvCxnSpPr>
        <p:spPr>
          <a:xfrm>
            <a:off x="6228522" y="4043134"/>
            <a:ext cx="399995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a:extLst>
              <a:ext uri="{FF2B5EF4-FFF2-40B4-BE49-F238E27FC236}">
                <a16:creationId xmlns:a16="http://schemas.microsoft.com/office/drawing/2014/main" id="{1219C714-40F7-2DB9-8F50-9535CE385DF9}"/>
              </a:ext>
            </a:extLst>
          </p:cNvPr>
          <p:cNvCxnSpPr>
            <a:cxnSpLocks/>
          </p:cNvCxnSpPr>
          <p:nvPr/>
        </p:nvCxnSpPr>
        <p:spPr>
          <a:xfrm>
            <a:off x="6228522" y="4275745"/>
            <a:ext cx="261067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Прямая соединительная линия 13">
            <a:extLst>
              <a:ext uri="{FF2B5EF4-FFF2-40B4-BE49-F238E27FC236}">
                <a16:creationId xmlns:a16="http://schemas.microsoft.com/office/drawing/2014/main" id="{DA9E6F6A-615C-7FDC-25AE-9F1746EFADF7}"/>
              </a:ext>
            </a:extLst>
          </p:cNvPr>
          <p:cNvCxnSpPr>
            <a:cxnSpLocks/>
          </p:cNvCxnSpPr>
          <p:nvPr/>
        </p:nvCxnSpPr>
        <p:spPr>
          <a:xfrm>
            <a:off x="6228522" y="3818544"/>
            <a:ext cx="3999954"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Стрелка вправо 3">
            <a:extLst>
              <a:ext uri="{FF2B5EF4-FFF2-40B4-BE49-F238E27FC236}">
                <a16:creationId xmlns:a16="http://schemas.microsoft.com/office/drawing/2014/main" id="{B87670D7-E4D0-4887-999B-F85999A17E3A}"/>
              </a:ext>
            </a:extLst>
          </p:cNvPr>
          <p:cNvSpPr/>
          <p:nvPr/>
        </p:nvSpPr>
        <p:spPr>
          <a:xfrm>
            <a:off x="2875722" y="3061257"/>
            <a:ext cx="3220278" cy="1550497"/>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rPr>
              <a:t>Иной срок д.б. установлен в Положении о закупке!</a:t>
            </a:r>
          </a:p>
        </p:txBody>
      </p:sp>
    </p:spTree>
    <p:extLst>
      <p:ext uri="{BB962C8B-B14F-4D97-AF65-F5344CB8AC3E}">
        <p14:creationId xmlns:p14="http://schemas.microsoft.com/office/powerpoint/2010/main" val="3544377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Спорная  формулировка: «привязка» к поступлению денег</a:t>
            </a:r>
          </a:p>
        </p:txBody>
      </p:sp>
      <p:sp>
        <p:nvSpPr>
          <p:cNvPr id="2" name="Номер слайда 1"/>
          <p:cNvSpPr>
            <a:spLocks noGrp="1"/>
          </p:cNvSpPr>
          <p:nvPr>
            <p:ph type="sldNum" sz="quarter" idx="12"/>
          </p:nvPr>
        </p:nvSpPr>
        <p:spPr/>
        <p:txBody>
          <a:bodyPr/>
          <a:lstStyle/>
          <a:p>
            <a:fld id="{C9E4AFE2-214E-4076-8BFA-D03B18AC4187}" type="slidenum">
              <a:rPr lang="ru-RU" smtClean="0"/>
              <a:pPr/>
              <a:t>15</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4" name="Рисунок 3">
            <a:extLst>
              <a:ext uri="{FF2B5EF4-FFF2-40B4-BE49-F238E27FC236}">
                <a16:creationId xmlns:a16="http://schemas.microsoft.com/office/drawing/2014/main" id="{178D52B8-25F2-5B2C-6122-A0F129700A80}"/>
              </a:ext>
            </a:extLst>
          </p:cNvPr>
          <p:cNvPicPr>
            <a:picLocks noChangeAspect="1"/>
          </p:cNvPicPr>
          <p:nvPr/>
        </p:nvPicPr>
        <p:blipFill>
          <a:blip r:embed="rId3"/>
          <a:stretch>
            <a:fillRect/>
          </a:stretch>
        </p:blipFill>
        <p:spPr>
          <a:xfrm>
            <a:off x="994611" y="757091"/>
            <a:ext cx="8951494" cy="5592995"/>
          </a:xfrm>
          <a:prstGeom prst="rect">
            <a:avLst/>
          </a:prstGeom>
        </p:spPr>
      </p:pic>
      <p:sp>
        <p:nvSpPr>
          <p:cNvPr id="9" name="Стрелка вправо 8">
            <a:extLst>
              <a:ext uri="{FF2B5EF4-FFF2-40B4-BE49-F238E27FC236}">
                <a16:creationId xmlns:a16="http://schemas.microsoft.com/office/drawing/2014/main" id="{FEEDF4C3-30CA-E748-A739-6A3F3B3BBDB8}"/>
              </a:ext>
            </a:extLst>
          </p:cNvPr>
          <p:cNvSpPr/>
          <p:nvPr/>
        </p:nvSpPr>
        <p:spPr>
          <a:xfrm>
            <a:off x="4283242" y="5133474"/>
            <a:ext cx="1524000" cy="10587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444161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altLang="ru-RU" dirty="0">
                <a:cs typeface="Segoe UI" panose="020B0502040204020203" pitchFamily="34" charset="0"/>
              </a:rPr>
              <a:t>ПОЗИЦИЯ ВЕРХОВНОГО СУДА РОССИИ О НЕПРАВОМОЧНОСТИ УСЛОВИЯ ОПЛАТЫ «ПО МЕРЕ ПОСТУПЛЕНИЯ ФИНАНСИрования» </a:t>
            </a:r>
          </a:p>
        </p:txBody>
      </p:sp>
      <p:pic>
        <p:nvPicPr>
          <p:cNvPr id="15" name="Рисунок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3483" y="0"/>
            <a:ext cx="1421842" cy="645376"/>
          </a:xfrm>
          <a:prstGeom prst="rect">
            <a:avLst/>
          </a:prstGeom>
        </p:spPr>
      </p:pic>
      <p:sp>
        <p:nvSpPr>
          <p:cNvPr id="13" name="Freeform 37"/>
          <p:cNvSpPr>
            <a:spLocks noEditPoints="1"/>
          </p:cNvSpPr>
          <p:nvPr/>
        </p:nvSpPr>
        <p:spPr bwMode="auto">
          <a:xfrm>
            <a:off x="505759" y="1538940"/>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sp>
        <p:nvSpPr>
          <p:cNvPr id="9" name="Прямоугольник 8"/>
          <p:cNvSpPr/>
          <p:nvPr/>
        </p:nvSpPr>
        <p:spPr>
          <a:xfrm>
            <a:off x="968975" y="844131"/>
            <a:ext cx="11067333" cy="5601533"/>
          </a:xfrm>
          <a:prstGeom prst="rect">
            <a:avLst/>
          </a:prstGeom>
        </p:spPr>
        <p:txBody>
          <a:bodyPr wrap="square">
            <a:spAutoFit/>
          </a:bodyPr>
          <a:lstStyle/>
          <a:p>
            <a:pPr algn="just">
              <a:spcBef>
                <a:spcPts val="600"/>
              </a:spcBef>
              <a:buClr>
                <a:srgbClr val="E4465A"/>
              </a:buClr>
            </a:pPr>
            <a:r>
              <a:rPr lang="ru-RU" b="1" dirty="0"/>
              <a:t>Верховный Суд РФ поддержал следующую позицию Арбитражного суда  Северо-Кавказского округа (см. постановление от 31.01.2018 по делу № А15-886/2017):</a:t>
            </a:r>
          </a:p>
          <a:p>
            <a:pPr marL="285750" indent="-285750" algn="just">
              <a:spcBef>
                <a:spcPts val="600"/>
              </a:spcBef>
              <a:buClr>
                <a:srgbClr val="E4465A"/>
              </a:buClr>
              <a:buFont typeface="Wingdings" panose="05000000000000000000" pitchFamily="2" charset="2"/>
              <a:buChar char="ü"/>
            </a:pPr>
            <a:r>
              <a:rPr lang="ru-RU" b="1" dirty="0">
                <a:solidFill>
                  <a:srgbClr val="E4465A"/>
                </a:solidFill>
              </a:rPr>
              <a:t>Положения контрактов  о производстве оплаты по мере поступления финансирования не подлежат применению</a:t>
            </a:r>
            <a:r>
              <a:rPr lang="ru-RU" dirty="0"/>
              <a:t>, поскольку исполнение покупателем своих обязательств по контрактам  не может быть поставлено в зависимость от исполнения бюджетных обязательств третьим лицом, не являющимся субъектом спорных гражданско-правовых отношений. </a:t>
            </a:r>
          </a:p>
          <a:p>
            <a:pPr marL="285750" indent="-285750" algn="just">
              <a:spcBef>
                <a:spcPts val="600"/>
              </a:spcBef>
              <a:buClr>
                <a:srgbClr val="E4465A"/>
              </a:buClr>
              <a:buFont typeface="Wingdings" panose="05000000000000000000" pitchFamily="2" charset="2"/>
              <a:buChar char="ü"/>
            </a:pPr>
            <a:r>
              <a:rPr lang="ru-RU" b="1" dirty="0">
                <a:solidFill>
                  <a:srgbClr val="E4465A"/>
                </a:solidFill>
              </a:rPr>
              <a:t>Условие контрактов  об оплате товара по мере поступления финансирования не может считаться условием о сроке наступления обязательства</a:t>
            </a:r>
            <a:r>
              <a:rPr lang="ru-RU" dirty="0"/>
              <a:t>, поскольку не отвечает признакам события, которое должно неизбежно наступить..</a:t>
            </a:r>
          </a:p>
          <a:p>
            <a:pPr marL="285750" indent="-285750" algn="just">
              <a:spcBef>
                <a:spcPts val="600"/>
              </a:spcBef>
              <a:buClr>
                <a:srgbClr val="E4465A"/>
              </a:buClr>
              <a:buFont typeface="Wingdings" panose="05000000000000000000" pitchFamily="2" charset="2"/>
              <a:buChar char="ü"/>
            </a:pPr>
            <a:r>
              <a:rPr lang="ru-RU" b="1" dirty="0">
                <a:solidFill>
                  <a:srgbClr val="E4465A"/>
                </a:solidFill>
              </a:rPr>
              <a:t>Отсутствие денежных средств</a:t>
            </a:r>
            <a:r>
              <a:rPr lang="ru-RU" dirty="0"/>
              <a:t>, в том числе в связи с неполучением финансирования из соответствующего бюджета, </a:t>
            </a:r>
            <a:r>
              <a:rPr lang="ru-RU" b="1" dirty="0">
                <a:solidFill>
                  <a:srgbClr val="E4465A"/>
                </a:solidFill>
              </a:rPr>
              <a:t>не является основанием для освобождения покупателя (заказчика) от выполнения гражданско-правовой обязанности по оплате поставленного товара. </a:t>
            </a:r>
            <a:r>
              <a:rPr lang="ru-RU" dirty="0"/>
              <a:t>Гражданское законодательство основывается на принципе равенства участников регулируемых им отношений (п.1 ст. 1 ГК РФ). Нормы, регламентирующие бюджетное финансирование, не освобождают должника от исполнения обязательств, возникающих из гражданских правоотношений.</a:t>
            </a:r>
          </a:p>
          <a:p>
            <a:pPr algn="just">
              <a:spcBef>
                <a:spcPts val="600"/>
              </a:spcBef>
              <a:buClr>
                <a:srgbClr val="E4465A"/>
              </a:buClr>
            </a:pPr>
            <a:r>
              <a:rPr lang="ru-RU" i="1" dirty="0">
                <a:solidFill>
                  <a:srgbClr val="E4465A"/>
                </a:solidFill>
              </a:rPr>
              <a:t>Документ: Определение Верховного суда России от 14.05.2018 № 308-ЭС18-6367</a:t>
            </a:r>
          </a:p>
          <a:p>
            <a:pPr algn="just">
              <a:buClr>
                <a:srgbClr val="E4465A"/>
              </a:buClr>
            </a:pPr>
            <a:endParaRPr lang="ru-RU" sz="1600" dirty="0">
              <a:latin typeface="+mn-lt"/>
            </a:endParaRPr>
          </a:p>
          <a:p>
            <a:pPr algn="just">
              <a:buClr>
                <a:srgbClr val="E4465A"/>
              </a:buClr>
            </a:pPr>
            <a:r>
              <a:rPr lang="ru-RU" sz="1600" dirty="0">
                <a:latin typeface="+mn-lt"/>
              </a:rPr>
              <a:t>	</a:t>
            </a:r>
          </a:p>
        </p:txBody>
      </p:sp>
      <p:sp>
        <p:nvSpPr>
          <p:cNvPr id="2" name="Нижний колонтитул 2">
            <a:extLst>
              <a:ext uri="{FF2B5EF4-FFF2-40B4-BE49-F238E27FC236}">
                <a16:creationId xmlns:a16="http://schemas.microsoft.com/office/drawing/2014/main" id="{02FA0792-B32F-C57B-68F7-E16F4803416B}"/>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18118928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Иной срок и  порядок. Монополисты </a:t>
            </a:r>
          </a:p>
        </p:txBody>
      </p:sp>
      <p:sp>
        <p:nvSpPr>
          <p:cNvPr id="2" name="Номер слайда 1"/>
          <p:cNvSpPr>
            <a:spLocks noGrp="1"/>
          </p:cNvSpPr>
          <p:nvPr>
            <p:ph type="sldNum" sz="quarter" idx="12"/>
          </p:nvPr>
        </p:nvSpPr>
        <p:spPr/>
        <p:txBody>
          <a:bodyPr/>
          <a:lstStyle/>
          <a:p>
            <a:fld id="{C9E4AFE2-214E-4076-8BFA-D03B18AC4187}" type="slidenum">
              <a:rPr lang="ru-RU" smtClean="0"/>
              <a:pPr/>
              <a:t>17</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4" name="Рисунок 3">
            <a:extLst>
              <a:ext uri="{FF2B5EF4-FFF2-40B4-BE49-F238E27FC236}">
                <a16:creationId xmlns:a16="http://schemas.microsoft.com/office/drawing/2014/main" id="{D6723E87-2D18-3D16-2325-82914B09E0E8}"/>
              </a:ext>
            </a:extLst>
          </p:cNvPr>
          <p:cNvPicPr>
            <a:picLocks noChangeAspect="1"/>
          </p:cNvPicPr>
          <p:nvPr/>
        </p:nvPicPr>
        <p:blipFill>
          <a:blip r:embed="rId3"/>
          <a:stretch>
            <a:fillRect/>
          </a:stretch>
        </p:blipFill>
        <p:spPr>
          <a:xfrm>
            <a:off x="1210177" y="1041116"/>
            <a:ext cx="7876672" cy="5117432"/>
          </a:xfrm>
          <a:prstGeom prst="rect">
            <a:avLst/>
          </a:prstGeom>
          <a:ln>
            <a:solidFill>
              <a:schemeClr val="tx1"/>
            </a:solidFill>
          </a:ln>
        </p:spPr>
      </p:pic>
      <p:sp>
        <p:nvSpPr>
          <p:cNvPr id="5" name="Выноска со стрелкой влево 4">
            <a:extLst>
              <a:ext uri="{FF2B5EF4-FFF2-40B4-BE49-F238E27FC236}">
                <a16:creationId xmlns:a16="http://schemas.microsoft.com/office/drawing/2014/main" id="{CEC939B8-7FB0-ECB8-09A3-445A63853E61}"/>
              </a:ext>
            </a:extLst>
          </p:cNvPr>
          <p:cNvSpPr/>
          <p:nvPr/>
        </p:nvSpPr>
        <p:spPr>
          <a:xfrm>
            <a:off x="9349169" y="2830244"/>
            <a:ext cx="2480880" cy="2914241"/>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t>Необходима привязка к Перечню по ОКПД2</a:t>
            </a:r>
          </a:p>
        </p:txBody>
      </p:sp>
    </p:spTree>
    <p:extLst>
      <p:ext uri="{BB962C8B-B14F-4D97-AF65-F5344CB8AC3E}">
        <p14:creationId xmlns:p14="http://schemas.microsoft.com/office/powerpoint/2010/main" val="1589579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Иной срок по  Способу закупки? </a:t>
            </a:r>
          </a:p>
        </p:txBody>
      </p:sp>
      <p:sp>
        <p:nvSpPr>
          <p:cNvPr id="2" name="Номер слайда 1"/>
          <p:cNvSpPr>
            <a:spLocks noGrp="1"/>
          </p:cNvSpPr>
          <p:nvPr>
            <p:ph type="sldNum" sz="quarter" idx="12"/>
          </p:nvPr>
        </p:nvSpPr>
        <p:spPr/>
        <p:txBody>
          <a:bodyPr/>
          <a:lstStyle/>
          <a:p>
            <a:fld id="{C9E4AFE2-214E-4076-8BFA-D03B18AC4187}" type="slidenum">
              <a:rPr lang="ru-RU" smtClean="0"/>
              <a:pPr/>
              <a:t>18</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5" name="Рисунок 4">
            <a:extLst>
              <a:ext uri="{FF2B5EF4-FFF2-40B4-BE49-F238E27FC236}">
                <a16:creationId xmlns:a16="http://schemas.microsoft.com/office/drawing/2014/main" id="{DF2C1A42-C628-8A5C-636C-E68BE0BA9A67}"/>
              </a:ext>
            </a:extLst>
          </p:cNvPr>
          <p:cNvPicPr>
            <a:picLocks noChangeAspect="1"/>
          </p:cNvPicPr>
          <p:nvPr/>
        </p:nvPicPr>
        <p:blipFill>
          <a:blip r:embed="rId3"/>
          <a:stretch>
            <a:fillRect/>
          </a:stretch>
        </p:blipFill>
        <p:spPr>
          <a:xfrm>
            <a:off x="548024" y="889809"/>
            <a:ext cx="8677972" cy="4240695"/>
          </a:xfrm>
          <a:prstGeom prst="rect">
            <a:avLst/>
          </a:prstGeom>
        </p:spPr>
      </p:pic>
      <p:sp>
        <p:nvSpPr>
          <p:cNvPr id="6" name="Выноска со стрелкой влево 5">
            <a:extLst>
              <a:ext uri="{FF2B5EF4-FFF2-40B4-BE49-F238E27FC236}">
                <a16:creationId xmlns:a16="http://schemas.microsoft.com/office/drawing/2014/main" id="{68DFF40C-0ABE-8DA9-2675-86B78560BE7A}"/>
              </a:ext>
            </a:extLst>
          </p:cNvPr>
          <p:cNvSpPr/>
          <p:nvPr/>
        </p:nvSpPr>
        <p:spPr>
          <a:xfrm>
            <a:off x="8934138" y="1379096"/>
            <a:ext cx="2895911" cy="4365390"/>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arenR"/>
            </a:pPr>
            <a:r>
              <a:rPr lang="ru-RU" sz="2000" dirty="0"/>
              <a:t>Для закупок участниками которых являются только  МСП (торги, ЕП, иные в ЭФ) изменить срок нельзя</a:t>
            </a:r>
          </a:p>
          <a:p>
            <a:pPr marL="342900" indent="-342900" algn="ctr">
              <a:buAutoNum type="arabicParenR"/>
            </a:pPr>
            <a:r>
              <a:rPr lang="ru-RU" sz="2000" dirty="0"/>
              <a:t>Привязка к Перечню  ОКПД2</a:t>
            </a:r>
          </a:p>
          <a:p>
            <a:pPr marL="342900" indent="-342900" algn="ctr">
              <a:buAutoNum type="arabicParenR"/>
            </a:pPr>
            <a:endParaRPr lang="ru-RU" sz="2000" dirty="0"/>
          </a:p>
        </p:txBody>
      </p:sp>
    </p:spTree>
    <p:extLst>
      <p:ext uri="{BB962C8B-B14F-4D97-AF65-F5344CB8AC3E}">
        <p14:creationId xmlns:p14="http://schemas.microsoft.com/office/powerpoint/2010/main" val="1572321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ОКПД2</a:t>
            </a:r>
          </a:p>
        </p:txBody>
      </p:sp>
      <p:sp>
        <p:nvSpPr>
          <p:cNvPr id="2" name="Номер слайда 1"/>
          <p:cNvSpPr>
            <a:spLocks noGrp="1"/>
          </p:cNvSpPr>
          <p:nvPr>
            <p:ph type="sldNum" sz="quarter" idx="12"/>
          </p:nvPr>
        </p:nvSpPr>
        <p:spPr/>
        <p:txBody>
          <a:bodyPr/>
          <a:lstStyle/>
          <a:p>
            <a:fld id="{C9E4AFE2-214E-4076-8BFA-D03B18AC4187}" type="slidenum">
              <a:rPr lang="ru-RU" smtClean="0"/>
              <a:pPr/>
              <a:t>19</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TextBox 4">
            <a:extLst>
              <a:ext uri="{FF2B5EF4-FFF2-40B4-BE49-F238E27FC236}">
                <a16:creationId xmlns:a16="http://schemas.microsoft.com/office/drawing/2014/main" id="{DDB67B2E-86F7-41F2-E084-85BC9AFA2047}"/>
              </a:ext>
            </a:extLst>
          </p:cNvPr>
          <p:cNvSpPr txBox="1"/>
          <p:nvPr/>
        </p:nvSpPr>
        <p:spPr>
          <a:xfrm>
            <a:off x="494675" y="712225"/>
            <a:ext cx="10912840" cy="5852821"/>
          </a:xfrm>
          <a:prstGeom prst="rect">
            <a:avLst/>
          </a:prstGeom>
          <a:noFill/>
        </p:spPr>
        <p:txBody>
          <a:bodyPr wrap="square">
            <a:spAutoFit/>
          </a:bodyPr>
          <a:lstStyle/>
          <a:p>
            <a:pPr algn="just">
              <a:lnSpc>
                <a:spcPct val="150000"/>
              </a:lnSpc>
            </a:pPr>
            <a:r>
              <a:rPr lang="ru-RU" dirty="0">
                <a:solidFill>
                  <a:srgbClr val="222222"/>
                </a:solidFill>
                <a:latin typeface="Proxima Nova Rg Inner"/>
              </a:rPr>
              <a:t>С</a:t>
            </a:r>
            <a:r>
              <a:rPr lang="ru-RU" b="0" i="0" u="none" strike="noStrike" dirty="0">
                <a:solidFill>
                  <a:srgbClr val="222222"/>
                </a:solidFill>
                <a:effectLst/>
                <a:latin typeface="Proxima Nova Rg Inner"/>
              </a:rPr>
              <a:t>рок (сроки) оплаты заказчиком поставленного товара, выполненной работы (ее результатов), оказанной услуги и перечень товаров, работ, услуг, при осуществлении закупок которых применяется такой срок(применяются такие сроки) оплаты в случае установления заказчиком срока (сроков) оплаты, отличного (отличных) от сроков оплаты, предусмотренных частью 5.3 статьи 3 Федерального закона. Срок (сроки) оплаты указываются в рабочих или календарных днях либо указывается порядок его (их) определения, а указанный перечень формируется с использованием </a:t>
            </a:r>
            <a:r>
              <a:rPr lang="ru-RU" b="0" i="0" u="none" strike="noStrike" dirty="0">
                <a:solidFill>
                  <a:srgbClr val="01745C"/>
                </a:solidFill>
                <a:effectLst/>
                <a:latin typeface="Proxima Nova Rg Inner"/>
                <a:hlinkClick r:id="rId3"/>
              </a:rPr>
              <a:t>Общероссийского классификатора продукции по видам экономической деятельности (ОКПД2) </a:t>
            </a:r>
            <a:r>
              <a:rPr lang="en-US" b="0" i="0" u="none" strike="noStrike" dirty="0">
                <a:solidFill>
                  <a:srgbClr val="01745C"/>
                </a:solidFill>
                <a:effectLst/>
                <a:latin typeface="Proxima Nova Rg Inner"/>
                <a:hlinkClick r:id="rId3"/>
              </a:rPr>
              <a:t>OK 034-2014 (</a:t>
            </a:r>
            <a:r>
              <a:rPr lang="ru-RU" b="0" i="0" u="none" strike="noStrike" dirty="0">
                <a:solidFill>
                  <a:srgbClr val="01745C"/>
                </a:solidFill>
                <a:effectLst/>
                <a:latin typeface="Proxima Nova Rg Inner"/>
                <a:hlinkClick r:id="rId3"/>
              </a:rPr>
              <a:t>КПЕС 2008)</a:t>
            </a:r>
            <a:r>
              <a:rPr lang="ru-RU" b="0" i="0" u="none" strike="noStrike" dirty="0">
                <a:solidFill>
                  <a:srgbClr val="222222"/>
                </a:solidFill>
                <a:effectLst/>
                <a:latin typeface="Proxima Nova Rg Inner"/>
              </a:rPr>
              <a:t> с обязательным заполнением разделов, классов и рекомендуемым заполнением подклассов, групп и подгрупп, видов продукции (услуг, работ), а также категорий и подкатегорий продукции (услуг, работ).</a:t>
            </a:r>
            <a:br>
              <a:rPr lang="ru-RU" b="0" i="0" u="none" strike="noStrike" dirty="0">
                <a:solidFill>
                  <a:srgbClr val="222222"/>
                </a:solidFill>
                <a:effectLst/>
                <a:latin typeface="Proxima Nova Rg Inner"/>
              </a:rPr>
            </a:br>
            <a:r>
              <a:rPr lang="ru-RU" b="0" i="0" u="none" strike="noStrike" dirty="0">
                <a:solidFill>
                  <a:srgbClr val="0070C0"/>
                </a:solidFill>
                <a:effectLst/>
                <a:latin typeface="Proxima Nova Rg Inner"/>
              </a:rPr>
              <a:t>Постановление Правительства РФ от 10.09.2012 № 908</a:t>
            </a:r>
            <a:br>
              <a:rPr lang="ru-RU" b="0" i="0" u="none" strike="noStrike" dirty="0">
                <a:solidFill>
                  <a:srgbClr val="0070C0"/>
                </a:solidFill>
                <a:effectLst/>
                <a:latin typeface="Proxima Nova Rg Inner"/>
              </a:rPr>
            </a:br>
            <a:r>
              <a:rPr lang="ru-RU" b="0" i="0" u="none" strike="noStrike" dirty="0">
                <a:solidFill>
                  <a:srgbClr val="0070C0"/>
                </a:solidFill>
                <a:effectLst/>
                <a:latin typeface="Proxima Nova Rg Inner"/>
              </a:rPr>
              <a:t>«Об утверждении Положения о размещении в единой информационной системе информации о закупке»</a:t>
            </a:r>
            <a:br>
              <a:rPr lang="ru-RU" b="0" i="0" u="none" strike="noStrike" dirty="0">
                <a:solidFill>
                  <a:srgbClr val="0070C0"/>
                </a:solidFill>
                <a:effectLst/>
                <a:latin typeface="Proxima Nova Rg Inner"/>
              </a:rPr>
            </a:br>
            <a:endParaRPr lang="en-US" b="0" i="0" u="none" strike="noStrike" dirty="0">
              <a:solidFill>
                <a:srgbClr val="0070C0"/>
              </a:solidFill>
              <a:effectLst/>
              <a:latin typeface="Proxima Nova Rg Inner"/>
            </a:endParaRPr>
          </a:p>
        </p:txBody>
      </p:sp>
    </p:spTree>
    <p:extLst>
      <p:ext uri="{BB962C8B-B14F-4D97-AF65-F5344CB8AC3E}">
        <p14:creationId xmlns:p14="http://schemas.microsoft.com/office/powerpoint/2010/main" val="4288279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6D8D6D1C-7216-314C-A016-ED6696CAB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58080" y="52595"/>
            <a:ext cx="1704975" cy="645376"/>
          </a:xfrm>
          <a:prstGeom prst="rect">
            <a:avLst/>
          </a:prstGeom>
        </p:spPr>
      </p:pic>
      <p:sp>
        <p:nvSpPr>
          <p:cNvPr id="10" name="Нижний колонтитул 2">
            <a:extLst>
              <a:ext uri="{FF2B5EF4-FFF2-40B4-BE49-F238E27FC236}">
                <a16:creationId xmlns:a16="http://schemas.microsoft.com/office/drawing/2014/main" id="{A7B27296-CA8C-9B46-8E8D-8ABEBDE45ED2}"/>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graphicFrame>
        <p:nvGraphicFramePr>
          <p:cNvPr id="8" name="Схема 7">
            <a:extLst>
              <a:ext uri="{FF2B5EF4-FFF2-40B4-BE49-F238E27FC236}">
                <a16:creationId xmlns:a16="http://schemas.microsoft.com/office/drawing/2014/main" id="{067E4D36-B5DD-18E3-1B55-462C93AF4354}"/>
              </a:ext>
            </a:extLst>
          </p:cNvPr>
          <p:cNvGraphicFramePr/>
          <p:nvPr>
            <p:extLst>
              <p:ext uri="{D42A27DB-BD31-4B8C-83A1-F6EECF244321}">
                <p14:modId xmlns:p14="http://schemas.microsoft.com/office/powerpoint/2010/main" val="2742185609"/>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D9D6729B-91D8-DFE5-7663-E1DB6C3B3271}"/>
              </a:ext>
            </a:extLst>
          </p:cNvPr>
          <p:cNvSpPr txBox="1"/>
          <p:nvPr/>
        </p:nvSpPr>
        <p:spPr>
          <a:xfrm>
            <a:off x="3226903" y="190617"/>
            <a:ext cx="6135756" cy="400110"/>
          </a:xfrm>
          <a:prstGeom prst="rect">
            <a:avLst/>
          </a:prstGeom>
          <a:noFill/>
        </p:spPr>
        <p:txBody>
          <a:bodyPr wrap="square">
            <a:spAutoFit/>
          </a:bodyPr>
          <a:lstStyle/>
          <a:p>
            <a:pPr algn="ctr"/>
            <a:r>
              <a:rPr lang="ru-RU" sz="2000" b="1" dirty="0">
                <a:solidFill>
                  <a:schemeClr val="accent1"/>
                </a:solidFill>
                <a:latin typeface="Trebuchet MS" panose="020B0703020202090204" pitchFamily="34" charset="0"/>
              </a:rPr>
              <a:t>ИЗМЕНЕНИЯ 	ЗАКОНОДАТЕЛЬСТВА ПО 223-ФЗ</a:t>
            </a:r>
          </a:p>
        </p:txBody>
      </p:sp>
    </p:spTree>
    <p:extLst>
      <p:ext uri="{BB962C8B-B14F-4D97-AF65-F5344CB8AC3E}">
        <p14:creationId xmlns:p14="http://schemas.microsoft.com/office/powerpoint/2010/main" val="3152276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Иной срок. оформление</a:t>
            </a:r>
          </a:p>
        </p:txBody>
      </p:sp>
      <p:sp>
        <p:nvSpPr>
          <p:cNvPr id="2" name="Номер слайда 1"/>
          <p:cNvSpPr>
            <a:spLocks noGrp="1"/>
          </p:cNvSpPr>
          <p:nvPr>
            <p:ph type="sldNum" sz="quarter" idx="12"/>
          </p:nvPr>
        </p:nvSpPr>
        <p:spPr/>
        <p:txBody>
          <a:bodyPr/>
          <a:lstStyle/>
          <a:p>
            <a:fld id="{C9E4AFE2-214E-4076-8BFA-D03B18AC4187}" type="slidenum">
              <a:rPr lang="ru-RU" smtClean="0"/>
              <a:pPr/>
              <a:t>20</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5" name="Рисунок 4">
            <a:extLst>
              <a:ext uri="{FF2B5EF4-FFF2-40B4-BE49-F238E27FC236}">
                <a16:creationId xmlns:a16="http://schemas.microsoft.com/office/drawing/2014/main" id="{B8E51CF2-7488-3278-00ED-F2E057F0B730}"/>
              </a:ext>
            </a:extLst>
          </p:cNvPr>
          <p:cNvPicPr>
            <a:picLocks noChangeAspect="1"/>
          </p:cNvPicPr>
          <p:nvPr/>
        </p:nvPicPr>
        <p:blipFill>
          <a:blip r:embed="rId3"/>
          <a:stretch>
            <a:fillRect/>
          </a:stretch>
        </p:blipFill>
        <p:spPr>
          <a:xfrm>
            <a:off x="866274" y="1090863"/>
            <a:ext cx="10395284" cy="3449053"/>
          </a:xfrm>
          <a:prstGeom prst="rect">
            <a:avLst/>
          </a:prstGeom>
        </p:spPr>
      </p:pic>
      <p:cxnSp>
        <p:nvCxnSpPr>
          <p:cNvPr id="9" name="Прямая соединительная линия 8">
            <a:extLst>
              <a:ext uri="{FF2B5EF4-FFF2-40B4-BE49-F238E27FC236}">
                <a16:creationId xmlns:a16="http://schemas.microsoft.com/office/drawing/2014/main" id="{5A682B14-9E8F-91DB-27CC-F25DB4C5EEFE}"/>
              </a:ext>
            </a:extLst>
          </p:cNvPr>
          <p:cNvCxnSpPr/>
          <p:nvPr/>
        </p:nvCxnSpPr>
        <p:spPr>
          <a:xfrm>
            <a:off x="7375161" y="1873770"/>
            <a:ext cx="3417757"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6070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Иной срок. оформление</a:t>
            </a:r>
          </a:p>
        </p:txBody>
      </p:sp>
      <p:sp>
        <p:nvSpPr>
          <p:cNvPr id="2" name="Номер слайда 1"/>
          <p:cNvSpPr>
            <a:spLocks noGrp="1"/>
          </p:cNvSpPr>
          <p:nvPr>
            <p:ph type="sldNum" sz="quarter" idx="12"/>
          </p:nvPr>
        </p:nvSpPr>
        <p:spPr/>
        <p:txBody>
          <a:bodyPr/>
          <a:lstStyle/>
          <a:p>
            <a:fld id="{C9E4AFE2-214E-4076-8BFA-D03B18AC4187}" type="slidenum">
              <a:rPr lang="ru-RU" smtClean="0"/>
              <a:pPr/>
              <a:t>21</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4" name="Рисунок 3">
            <a:extLst>
              <a:ext uri="{FF2B5EF4-FFF2-40B4-BE49-F238E27FC236}">
                <a16:creationId xmlns:a16="http://schemas.microsoft.com/office/drawing/2014/main" id="{619948F9-1BF7-6627-8045-662FCE14CE15}"/>
              </a:ext>
            </a:extLst>
          </p:cNvPr>
          <p:cNvPicPr>
            <a:picLocks noChangeAspect="1"/>
          </p:cNvPicPr>
          <p:nvPr/>
        </p:nvPicPr>
        <p:blipFill>
          <a:blip r:embed="rId3"/>
          <a:stretch>
            <a:fillRect/>
          </a:stretch>
        </p:blipFill>
        <p:spPr>
          <a:xfrm>
            <a:off x="1556085" y="795896"/>
            <a:ext cx="9336504" cy="5646678"/>
          </a:xfrm>
          <a:prstGeom prst="rect">
            <a:avLst/>
          </a:prstGeom>
        </p:spPr>
      </p:pic>
      <p:sp>
        <p:nvSpPr>
          <p:cNvPr id="5" name="Выноска со стрелкой вправо 4">
            <a:extLst>
              <a:ext uri="{FF2B5EF4-FFF2-40B4-BE49-F238E27FC236}">
                <a16:creationId xmlns:a16="http://schemas.microsoft.com/office/drawing/2014/main" id="{ED12AEDE-1978-E2C1-B37B-554D17D47FA8}"/>
              </a:ext>
            </a:extLst>
          </p:cNvPr>
          <p:cNvSpPr/>
          <p:nvPr/>
        </p:nvSpPr>
        <p:spPr>
          <a:xfrm>
            <a:off x="609601" y="3283226"/>
            <a:ext cx="2213112" cy="2057400"/>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dirty="0"/>
              <a:t>ОБРАЩАЙТЕ ВНИМАНИЕ НА ИЕРАРХИЮ КОДА!</a:t>
            </a:r>
          </a:p>
        </p:txBody>
      </p:sp>
    </p:spTree>
    <p:extLst>
      <p:ext uri="{BB962C8B-B14F-4D97-AF65-F5344CB8AC3E}">
        <p14:creationId xmlns:p14="http://schemas.microsoft.com/office/powerpoint/2010/main" val="1889627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Иной срок. Пример из положения</a:t>
            </a:r>
          </a:p>
        </p:txBody>
      </p:sp>
      <p:sp>
        <p:nvSpPr>
          <p:cNvPr id="2" name="Номер слайда 1"/>
          <p:cNvSpPr>
            <a:spLocks noGrp="1"/>
          </p:cNvSpPr>
          <p:nvPr>
            <p:ph type="sldNum" sz="quarter" idx="12"/>
          </p:nvPr>
        </p:nvSpPr>
        <p:spPr/>
        <p:txBody>
          <a:bodyPr/>
          <a:lstStyle/>
          <a:p>
            <a:fld id="{C9E4AFE2-214E-4076-8BFA-D03B18AC4187}" type="slidenum">
              <a:rPr lang="ru-RU" smtClean="0"/>
              <a:pPr/>
              <a:t>22</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4" name="Рисунок 3">
            <a:extLst>
              <a:ext uri="{FF2B5EF4-FFF2-40B4-BE49-F238E27FC236}">
                <a16:creationId xmlns:a16="http://schemas.microsoft.com/office/drawing/2014/main" id="{8F210856-3028-FC66-B18C-F04D1E95BF40}"/>
              </a:ext>
            </a:extLst>
          </p:cNvPr>
          <p:cNvPicPr>
            <a:picLocks noChangeAspect="1"/>
          </p:cNvPicPr>
          <p:nvPr/>
        </p:nvPicPr>
        <p:blipFill>
          <a:blip r:embed="rId3"/>
          <a:stretch>
            <a:fillRect/>
          </a:stretch>
        </p:blipFill>
        <p:spPr>
          <a:xfrm>
            <a:off x="1258957" y="757091"/>
            <a:ext cx="6957391" cy="5484683"/>
          </a:xfrm>
          <a:prstGeom prst="rect">
            <a:avLst/>
          </a:prstGeom>
        </p:spPr>
      </p:pic>
      <p:sp>
        <p:nvSpPr>
          <p:cNvPr id="5" name="Выноска со стрелкой влево 4">
            <a:extLst>
              <a:ext uri="{FF2B5EF4-FFF2-40B4-BE49-F238E27FC236}">
                <a16:creationId xmlns:a16="http://schemas.microsoft.com/office/drawing/2014/main" id="{D32495EC-06E7-5693-F4E0-EB3535945C58}"/>
              </a:ext>
            </a:extLst>
          </p:cNvPr>
          <p:cNvSpPr/>
          <p:nvPr/>
        </p:nvSpPr>
        <p:spPr>
          <a:xfrm>
            <a:off x="8216348" y="3956464"/>
            <a:ext cx="3710609" cy="2425148"/>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t>Нужно или нет обоснование включения в Положение иного срока?</a:t>
            </a:r>
          </a:p>
        </p:txBody>
      </p:sp>
    </p:spTree>
    <p:extLst>
      <p:ext uri="{BB962C8B-B14F-4D97-AF65-F5344CB8AC3E}">
        <p14:creationId xmlns:p14="http://schemas.microsoft.com/office/powerpoint/2010/main" val="3299957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a:cs typeface="Arial" charset="0"/>
              </a:rPr>
              <a:t>Иной срок. Как оформить в условиях договора?</a:t>
            </a:r>
          </a:p>
        </p:txBody>
      </p:sp>
      <p:sp>
        <p:nvSpPr>
          <p:cNvPr id="2" name="Номер слайда 1"/>
          <p:cNvSpPr>
            <a:spLocks noGrp="1"/>
          </p:cNvSpPr>
          <p:nvPr>
            <p:ph type="sldNum" sz="quarter" idx="12"/>
          </p:nvPr>
        </p:nvSpPr>
        <p:spPr/>
        <p:txBody>
          <a:bodyPr/>
          <a:lstStyle/>
          <a:p>
            <a:fld id="{C9E4AFE2-214E-4076-8BFA-D03B18AC4187}" type="slidenum">
              <a:rPr lang="ru-RU" smtClean="0"/>
              <a:pPr/>
              <a:t>23</a:t>
            </a:fld>
            <a:endParaRPr lang="ru-RU" dirty="0"/>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B8D36876-0511-D755-7F86-35AF9B548829}"/>
              </a:ext>
            </a:extLst>
          </p:cNvPr>
          <p:cNvSpPr txBox="1"/>
          <p:nvPr/>
        </p:nvSpPr>
        <p:spPr>
          <a:xfrm>
            <a:off x="870431" y="822797"/>
            <a:ext cx="10739677" cy="3693319"/>
          </a:xfrm>
          <a:prstGeom prst="rect">
            <a:avLst/>
          </a:prstGeom>
          <a:noFill/>
        </p:spPr>
        <p:txBody>
          <a:bodyPr wrap="square">
            <a:spAutoFit/>
          </a:bodyPr>
          <a:lstStyle/>
          <a:p>
            <a:pPr algn="just"/>
            <a:r>
              <a:rPr lang="ru-RU" dirty="0">
                <a:latin typeface="Trebuchet MS" panose="020B0603020202020204" pitchFamily="34" charset="0"/>
              </a:rPr>
              <a:t>Заказчик установил в договоре срок оплаты – 100 процентов в течение 45 календарных дней.</a:t>
            </a:r>
          </a:p>
          <a:p>
            <a:pPr algn="just"/>
            <a:r>
              <a:rPr lang="ru-RU" dirty="0">
                <a:latin typeface="Trebuchet MS" panose="020B0603020202020204" pitchFamily="34" charset="0"/>
              </a:rPr>
              <a:t> Участник подал жалобу в ФАС. В жалобе указал, что заказчик не установил срок оплаты товаров в отношении субъектов МСП. </a:t>
            </a:r>
          </a:p>
          <a:p>
            <a:pPr algn="just"/>
            <a:r>
              <a:rPr lang="ru-RU" dirty="0">
                <a:latin typeface="Trebuchet MS" panose="020B0603020202020204" pitchFamily="34" charset="0"/>
              </a:rPr>
              <a:t>Заказчик на рассмотрении жалобы пояснил, что закупку проводил для всех участников, а не только для субъектов МСП, поэтому в договоре установил типовой порядок оплаты. Если победителем закупки признает участника из числа субъектов МСП, то при заключении договора условия оплаты изменит согласно требованиям постановления Правительства от 11.12.2014 № 1352. Жалобу признали необоснованной (решение ФАС от 11.07.2018 № 223ФЗ-502/18).</a:t>
            </a:r>
          </a:p>
          <a:p>
            <a:pPr algn="just"/>
            <a:endParaRPr lang="ru-RU" dirty="0">
              <a:latin typeface="Trebuchet MS" panose="020B0603020202020204" pitchFamily="34" charset="0"/>
            </a:endParaRPr>
          </a:p>
          <a:p>
            <a:pPr algn="just"/>
            <a:r>
              <a:rPr lang="ru-RU" dirty="0">
                <a:latin typeface="Trebuchet MS" panose="020B0603020202020204" pitchFamily="34" charset="0"/>
                <a:hlinkClick r:id="rId3"/>
              </a:rPr>
              <a:t>https://www.glavbukh.ru/hl/306926-zakupki-po-223-fz-uchet-u-subektov-malogo-i-srednego-predprinimatelstva</a:t>
            </a:r>
            <a:endParaRPr lang="ru-RU" dirty="0">
              <a:latin typeface="Trebuchet MS" panose="020B0603020202020204" pitchFamily="34" charset="0"/>
            </a:endParaRPr>
          </a:p>
          <a:p>
            <a:pPr algn="just"/>
            <a:endParaRPr lang="ru-RU" dirty="0">
              <a:latin typeface="Trebuchet MS" panose="020B0603020202020204" pitchFamily="34" charset="0"/>
            </a:endParaRPr>
          </a:p>
          <a:p>
            <a:pPr algn="just"/>
            <a:endParaRPr lang="ru-RU" dirty="0">
              <a:latin typeface="Trebuchet MS" panose="020B0603020202020204" pitchFamily="34" charset="0"/>
            </a:endParaRPr>
          </a:p>
        </p:txBody>
      </p:sp>
      <p:sp>
        <p:nvSpPr>
          <p:cNvPr id="10" name="Выноска: стрелка вверх 9">
            <a:extLst>
              <a:ext uri="{FF2B5EF4-FFF2-40B4-BE49-F238E27FC236}">
                <a16:creationId xmlns:a16="http://schemas.microsoft.com/office/drawing/2014/main" id="{F147D0C4-CC86-5992-7916-0A3B86F359E9}"/>
              </a:ext>
            </a:extLst>
          </p:cNvPr>
          <p:cNvSpPr/>
          <p:nvPr/>
        </p:nvSpPr>
        <p:spPr>
          <a:xfrm>
            <a:off x="1046018" y="3678382"/>
            <a:ext cx="10564090" cy="2356821"/>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latin typeface="Trebuchet MS" panose="020B0603020202020204" pitchFamily="34" charset="0"/>
              </a:rPr>
              <a:t>Во избежание обжалования закупки проводимой без ограничения «только для СМСП»  с иным сроком оплаты (более 7 раб. дней)  в  проект  договора следует включить отлагательное условие:  о сроке оплаты для контрагента СМСП -  7 раб. дней</a:t>
            </a:r>
          </a:p>
        </p:txBody>
      </p:sp>
    </p:spTree>
    <p:extLst>
      <p:ext uri="{BB962C8B-B14F-4D97-AF65-F5344CB8AC3E}">
        <p14:creationId xmlns:p14="http://schemas.microsoft.com/office/powerpoint/2010/main" val="1904371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описание предмета закупки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3" name="Рисунок 2">
            <a:extLst>
              <a:ext uri="{FF2B5EF4-FFF2-40B4-BE49-F238E27FC236}">
                <a16:creationId xmlns:a16="http://schemas.microsoft.com/office/drawing/2014/main" id="{C62921F2-D0E3-7DBC-5529-134099AAD7F7}"/>
              </a:ext>
            </a:extLst>
          </p:cNvPr>
          <p:cNvPicPr>
            <a:picLocks noChangeAspect="1"/>
          </p:cNvPicPr>
          <p:nvPr/>
        </p:nvPicPr>
        <p:blipFill>
          <a:blip r:embed="rId3"/>
          <a:stretch>
            <a:fillRect/>
          </a:stretch>
        </p:blipFill>
        <p:spPr>
          <a:xfrm>
            <a:off x="360363" y="933330"/>
            <a:ext cx="10402575" cy="5220900"/>
          </a:xfrm>
          <a:prstGeom prst="rect">
            <a:avLst/>
          </a:prstGeom>
        </p:spPr>
      </p:pic>
    </p:spTree>
    <p:extLst>
      <p:ext uri="{BB962C8B-B14F-4D97-AF65-F5344CB8AC3E}">
        <p14:creationId xmlns:p14="http://schemas.microsoft.com/office/powerpoint/2010/main" val="1420449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Позиция </a:t>
            </a:r>
            <a:r>
              <a:rPr lang="ru-RU" b="1" dirty="0" err="1"/>
              <a:t>минфина</a:t>
            </a:r>
            <a:r>
              <a:rPr lang="ru-RU" b="1" dirty="0"/>
              <a:t> </a:t>
            </a:r>
            <a:r>
              <a:rPr lang="ru-RU" b="1" dirty="0" err="1"/>
              <a:t>россии</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851025" y="1016000"/>
            <a:ext cx="10927830" cy="4826000"/>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indent="342900" algn="just">
              <a:lnSpc>
                <a:spcPct val="150000"/>
              </a:lnSpc>
              <a:spcBef>
                <a:spcPts val="1100"/>
              </a:spcBef>
            </a:pPr>
            <a:r>
              <a:rPr lang="ru-RU" sz="1800" dirty="0">
                <a:solidFill>
                  <a:srgbClr val="000000"/>
                </a:solidFill>
                <a:effectLst/>
                <a:latin typeface="Trebuchet MS" panose="020B0703020202090204" pitchFamily="34" charset="0"/>
                <a:ea typeface="Times New Roman" panose="02020603050405020304" pitchFamily="18" charset="0"/>
                <a:cs typeface="Liberation Serif"/>
              </a:rPr>
              <a:t>Федеральным </a:t>
            </a:r>
            <a:r>
              <a:rPr lang="ru-RU" sz="1800" u="none" strike="noStrike" dirty="0">
                <a:solidFill>
                  <a:srgbClr val="000000"/>
                </a:solidFill>
                <a:effectLst/>
                <a:latin typeface="Trebuchet MS" panose="020B0703020202090204" pitchFamily="34" charset="0"/>
                <a:ea typeface="Times New Roman" panose="02020603050405020304" pitchFamily="18" charset="0"/>
                <a:cs typeface="Liberation Serif"/>
                <a:hlinkClick r:id="rId3"/>
              </a:rPr>
              <a:t>законом</a:t>
            </a:r>
            <a:r>
              <a:rPr lang="ru-RU" sz="1800" dirty="0">
                <a:solidFill>
                  <a:srgbClr val="000000"/>
                </a:solidFill>
                <a:effectLst/>
                <a:latin typeface="Trebuchet MS" panose="020B0703020202090204" pitchFamily="34" charset="0"/>
                <a:ea typeface="Times New Roman" panose="02020603050405020304" pitchFamily="18" charset="0"/>
                <a:cs typeface="Liberation Serif"/>
              </a:rPr>
              <a:t> от 16.04.2022 </a:t>
            </a:r>
            <a:r>
              <a:rPr lang="en-US" sz="1800" dirty="0">
                <a:solidFill>
                  <a:srgbClr val="000000"/>
                </a:solidFill>
                <a:effectLst/>
                <a:latin typeface="Trebuchet MS" panose="020B0703020202090204" pitchFamily="34" charset="0"/>
                <a:ea typeface="Times New Roman" panose="02020603050405020304" pitchFamily="18" charset="0"/>
                <a:cs typeface="Liberation Serif"/>
              </a:rPr>
              <a:t>#</a:t>
            </a:r>
            <a:r>
              <a:rPr lang="ru-RU" sz="1800" dirty="0">
                <a:solidFill>
                  <a:srgbClr val="000000"/>
                </a:solidFill>
                <a:effectLst/>
                <a:latin typeface="Trebuchet MS" panose="020B0703020202090204" pitchFamily="34" charset="0"/>
                <a:ea typeface="Times New Roman" panose="02020603050405020304" pitchFamily="18" charset="0"/>
                <a:cs typeface="Liberation Serif"/>
              </a:rPr>
              <a:t>104-ФЗ "О внесении изменений в отдельные законодательные акты Российской Федерации" внесены изменения в </a:t>
            </a:r>
            <a:r>
              <a:rPr lang="ru-RU" sz="1800" u="none" strike="noStrike" dirty="0">
                <a:solidFill>
                  <a:srgbClr val="000000"/>
                </a:solidFill>
                <a:effectLst/>
                <a:latin typeface="Trebuchet MS" panose="020B0703020202090204" pitchFamily="34" charset="0"/>
                <a:ea typeface="Times New Roman" panose="02020603050405020304" pitchFamily="18" charset="0"/>
                <a:cs typeface="Liberation Serif"/>
                <a:hlinkClick r:id="rId4"/>
              </a:rPr>
              <a:t>пункт 2 части 6.1 статьи 3</a:t>
            </a:r>
            <a:r>
              <a:rPr lang="ru-RU" sz="1800" dirty="0">
                <a:solidFill>
                  <a:srgbClr val="000000"/>
                </a:solidFill>
                <a:effectLst/>
                <a:latin typeface="Trebuchet MS" panose="020B0703020202090204" pitchFamily="34" charset="0"/>
                <a:ea typeface="Times New Roman" panose="02020603050405020304" pitchFamily="18" charset="0"/>
                <a:cs typeface="Liberation Serif"/>
              </a:rPr>
              <a:t> Закона №223-ФЗ, вступившие в силу с 01.07.2022 и исключающие запрет на указание в описании предмета конкурентной закупки наименования страны происхождения товара.</a:t>
            </a:r>
            <a:endParaRPr lang="ru-RU" sz="1800" dirty="0">
              <a:effectLst/>
              <a:latin typeface="Trebuchet MS" panose="020B0703020202090204" pitchFamily="34" charset="0"/>
              <a:ea typeface="Times New Roman" panose="02020603050405020304" pitchFamily="18" charset="0"/>
            </a:endParaRPr>
          </a:p>
          <a:p>
            <a:pPr algn="just">
              <a:lnSpc>
                <a:spcPct val="150000"/>
              </a:lnSpc>
            </a:pPr>
            <a:r>
              <a:rPr lang="ru-RU" sz="1800" dirty="0">
                <a:solidFill>
                  <a:srgbClr val="000000"/>
                </a:solidFill>
                <a:effectLst/>
                <a:latin typeface="Trebuchet MS" panose="020B0703020202090204" pitchFamily="34" charset="0"/>
                <a:ea typeface="Calibri" panose="020F0502020204030204" pitchFamily="34" charset="0"/>
                <a:cs typeface="Liberation Serif"/>
              </a:rPr>
              <a:t>Таким образом, описание предмета конкурентной закупки определяется заказчиком самостоятельно в документации о конкурентной закупке в соответствии с положением о закупке и требованиями </a:t>
            </a:r>
            <a:r>
              <a:rPr lang="ru-RU" sz="1800" u="none" strike="noStrike" dirty="0">
                <a:solidFill>
                  <a:srgbClr val="000000"/>
                </a:solidFill>
                <a:effectLst/>
                <a:latin typeface="Trebuchet MS" panose="020B0703020202090204" pitchFamily="34" charset="0"/>
                <a:ea typeface="Calibri" panose="020F0502020204030204" pitchFamily="34" charset="0"/>
                <a:cs typeface="Liberation Serif"/>
                <a:hlinkClick r:id="rId5"/>
              </a:rPr>
              <a:t>Закона</a:t>
            </a:r>
            <a:r>
              <a:rPr lang="ru-RU" sz="1800" dirty="0">
                <a:solidFill>
                  <a:srgbClr val="000000"/>
                </a:solidFill>
                <a:effectLst/>
                <a:latin typeface="Trebuchet MS" panose="020B0703020202090204" pitchFamily="34" charset="0"/>
                <a:ea typeface="Calibri" panose="020F0502020204030204" pitchFamily="34" charset="0"/>
                <a:cs typeface="Liberation Serif"/>
              </a:rPr>
              <a:t> №223-ФЗ</a:t>
            </a:r>
            <a:r>
              <a:rPr lang="ru-RU" sz="1800" dirty="0">
                <a:effectLst/>
                <a:latin typeface="Trebuchet MS" panose="020B0703020202090204" pitchFamily="34" charset="0"/>
              </a:rPr>
              <a:t> </a:t>
            </a:r>
            <a:endParaRPr lang="ru-RU" sz="1800" dirty="0">
              <a:latin typeface="Trebuchet MS" panose="020B0703020202090204" pitchFamily="34" charset="0"/>
            </a:endParaRPr>
          </a:p>
          <a:p>
            <a:pPr algn="just">
              <a:lnSpc>
                <a:spcPct val="150000"/>
              </a:lnSpc>
            </a:pPr>
            <a:r>
              <a:rPr lang="ru-RU" sz="1800" dirty="0">
                <a:solidFill>
                  <a:schemeClr val="accent1"/>
                </a:solidFill>
                <a:latin typeface="Trebuchet MS" panose="020B0703020202090204" pitchFamily="34" charset="0"/>
              </a:rPr>
              <a:t>Письмо Минфина России от 05.09.2022 №24-07-07</a:t>
            </a:r>
            <a:r>
              <a:rPr lang="en-US" sz="1800" dirty="0">
                <a:solidFill>
                  <a:schemeClr val="accent1"/>
                </a:solidFill>
                <a:latin typeface="Trebuchet MS" panose="020B0703020202090204" pitchFamily="34" charset="0"/>
              </a:rPr>
              <a:t>/</a:t>
            </a:r>
            <a:r>
              <a:rPr lang="ru-RU" sz="1800" dirty="0">
                <a:solidFill>
                  <a:schemeClr val="accent1"/>
                </a:solidFill>
                <a:latin typeface="Trebuchet MS" panose="020B0703020202090204" pitchFamily="34" charset="0"/>
              </a:rPr>
              <a:t>86080</a:t>
            </a:r>
          </a:p>
          <a:p>
            <a:pPr algn="just">
              <a:lnSpc>
                <a:spcPct val="150000"/>
              </a:lnSpc>
            </a:pPr>
            <a:endParaRPr lang="ru-RU" sz="1800" dirty="0">
              <a:latin typeface="Trebuchet MS" panose="020B0703020202090204" pitchFamily="34" charset="0"/>
            </a:endParaRPr>
          </a:p>
        </p:txBody>
      </p:sp>
    </p:spTree>
    <p:extLst>
      <p:ext uri="{BB962C8B-B14F-4D97-AF65-F5344CB8AC3E}">
        <p14:creationId xmlns:p14="http://schemas.microsoft.com/office/powerpoint/2010/main" val="757848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Позиция ФАС  </a:t>
            </a:r>
            <a:r>
              <a:rPr lang="ru-RU" b="1" dirty="0" err="1"/>
              <a:t>россии</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308631" y="819270"/>
            <a:ext cx="11568993" cy="530984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indent="342900" algn="just"/>
            <a:r>
              <a:rPr lang="ru-RU" sz="1800" b="0" i="0" u="none" strike="noStrike" dirty="0">
                <a:solidFill>
                  <a:srgbClr val="000000"/>
                </a:solidFill>
                <a:effectLst/>
                <a:latin typeface="Trebuchet MS" panose="020B0703020202090204" pitchFamily="34" charset="0"/>
              </a:rPr>
              <a:t>Федеральным </a:t>
            </a:r>
            <a:r>
              <a:rPr lang="ru-RU" sz="1800" b="0" i="0" u="sng" strike="noStrike" dirty="0">
                <a:solidFill>
                  <a:srgbClr val="1A0DAB"/>
                </a:solidFill>
                <a:effectLst/>
                <a:latin typeface="Trebuchet MS" panose="020B0703020202090204" pitchFamily="34" charset="0"/>
                <a:hlinkClick r:id="rId3"/>
              </a:rPr>
              <a:t>законом</a:t>
            </a:r>
            <a:r>
              <a:rPr lang="ru-RU" sz="1800" b="0" i="0" u="none" strike="noStrike" dirty="0">
                <a:solidFill>
                  <a:srgbClr val="000000"/>
                </a:solidFill>
                <a:effectLst/>
                <a:latin typeface="Trebuchet MS" panose="020B0703020202090204" pitchFamily="34" charset="0"/>
              </a:rPr>
              <a:t> от 16.04.2022 </a:t>
            </a:r>
            <a:r>
              <a:rPr lang="ru-RU" sz="1800" dirty="0">
                <a:solidFill>
                  <a:srgbClr val="000000"/>
                </a:solidFill>
                <a:latin typeface="Trebuchet MS" panose="020B0703020202090204" pitchFamily="34" charset="0"/>
              </a:rPr>
              <a:t>№</a:t>
            </a:r>
            <a:r>
              <a:rPr lang="en-US" sz="1800" b="0" i="0" u="none" strike="noStrike" dirty="0">
                <a:solidFill>
                  <a:srgbClr val="000000"/>
                </a:solidFill>
                <a:effectLst/>
                <a:latin typeface="Trebuchet MS" panose="020B0703020202090204" pitchFamily="34" charset="0"/>
              </a:rPr>
              <a:t>104-</a:t>
            </a:r>
            <a:r>
              <a:rPr lang="ru-RU" sz="1800" b="0" i="0" u="none" strike="noStrike" dirty="0">
                <a:solidFill>
                  <a:srgbClr val="000000"/>
                </a:solidFill>
                <a:effectLst/>
                <a:latin typeface="Trebuchet MS" panose="020B0703020202090204" pitchFamily="34" charset="0"/>
              </a:rPr>
              <a:t>ФЗ внесены изменения в </a:t>
            </a:r>
            <a:r>
              <a:rPr lang="ru-RU" sz="1800" b="0" i="0" u="sng" strike="noStrike" dirty="0">
                <a:solidFill>
                  <a:srgbClr val="1A0DAB"/>
                </a:solidFill>
                <a:effectLst/>
                <a:latin typeface="Trebuchet MS" panose="020B0703020202090204" pitchFamily="34" charset="0"/>
                <a:hlinkClick r:id="rId4"/>
              </a:rPr>
              <a:t>Закон</a:t>
            </a:r>
            <a:r>
              <a:rPr lang="ru-RU" sz="1800" b="0" i="0" u="none" strike="noStrike" dirty="0">
                <a:solidFill>
                  <a:srgbClr val="000000"/>
                </a:solidFill>
                <a:effectLst/>
                <a:latin typeface="Trebuchet MS" panose="020B0703020202090204" pitchFamily="34" charset="0"/>
              </a:rPr>
              <a:t> о закупках в части установления возможности заказчика в описании предмета закупки указывать наименование страны происхождения товара. Указанные изменения вступили в силу с 01.07.2022.</a:t>
            </a:r>
          </a:p>
          <a:p>
            <a:pPr indent="342900" algn="just"/>
            <a:r>
              <a:rPr lang="ru-RU" sz="1800" b="0" i="0" u="none" strike="noStrike" dirty="0">
                <a:solidFill>
                  <a:srgbClr val="000000"/>
                </a:solidFill>
                <a:effectLst/>
                <a:latin typeface="Trebuchet MS" panose="020B0703020202090204" pitchFamily="34" charset="0"/>
              </a:rPr>
              <a:t>Таким образом, заказчик в целях удовлетворения собственных нужд, исходя из необходимости достижения результатов и эффективности закупки, самостоятельно с учетом требований </a:t>
            </a:r>
            <a:r>
              <a:rPr lang="ru-RU" sz="1800" b="0" i="0" u="sng" strike="noStrike" dirty="0">
                <a:solidFill>
                  <a:srgbClr val="1A0DAB"/>
                </a:solidFill>
                <a:effectLst/>
                <a:latin typeface="Trebuchet MS" panose="020B0703020202090204" pitchFamily="34" charset="0"/>
                <a:hlinkClick r:id="rId5"/>
              </a:rPr>
              <a:t>Закона</a:t>
            </a:r>
            <a:r>
              <a:rPr lang="ru-RU" sz="1800" b="0" i="0" u="none" strike="noStrike" dirty="0">
                <a:solidFill>
                  <a:srgbClr val="000000"/>
                </a:solidFill>
                <a:effectLst/>
                <a:latin typeface="Trebuchet MS" panose="020B0703020202090204" pitchFamily="34" charset="0"/>
              </a:rPr>
              <a:t> о закупках определяет и описывает предмет закупки, при условии, что такие требования не влекут за собой ограничение количества участников закупки.</a:t>
            </a:r>
          </a:p>
          <a:p>
            <a:pPr indent="342900" algn="just"/>
            <a:r>
              <a:rPr lang="ru-RU" sz="1800" b="0" i="0" u="none" strike="noStrike" dirty="0">
                <a:solidFill>
                  <a:srgbClr val="000000"/>
                </a:solidFill>
                <a:effectLst/>
                <a:latin typeface="Trebuchet MS" panose="020B0703020202090204" pitchFamily="34" charset="0"/>
              </a:rPr>
              <a:t>При этом наличие либо отсутствие признаков нарушения </a:t>
            </a:r>
            <a:r>
              <a:rPr lang="ru-RU" sz="1800" b="0" i="0" u="sng" strike="noStrike" dirty="0">
                <a:solidFill>
                  <a:srgbClr val="1A0DAB"/>
                </a:solidFill>
                <a:effectLst/>
                <a:latin typeface="Trebuchet MS" panose="020B0703020202090204" pitchFamily="34" charset="0"/>
                <a:hlinkClick r:id="rId5"/>
              </a:rPr>
              <a:t>Закона</a:t>
            </a:r>
            <a:r>
              <a:rPr lang="ru-RU" sz="1800" b="0" i="0" u="none" strike="noStrike" dirty="0">
                <a:solidFill>
                  <a:srgbClr val="000000"/>
                </a:solidFill>
                <a:effectLst/>
                <a:latin typeface="Trebuchet MS" panose="020B0703020202090204" pitchFamily="34" charset="0"/>
              </a:rPr>
              <a:t> о закупках возможно установить при рассмотрении конкретной закупки при поступлении жалобы в порядке, установленном </a:t>
            </a:r>
            <a:r>
              <a:rPr lang="ru-RU" sz="1800" b="0" i="0" u="sng" strike="noStrike" dirty="0">
                <a:solidFill>
                  <a:srgbClr val="1A0DAB"/>
                </a:solidFill>
                <a:effectLst/>
                <a:latin typeface="Trebuchet MS" panose="020B0703020202090204" pitchFamily="34" charset="0"/>
                <a:hlinkClick r:id="rId6"/>
              </a:rPr>
              <a:t>статьей 18.1</a:t>
            </a:r>
            <a:r>
              <a:rPr lang="ru-RU" sz="1800" b="0" i="0" u="none" strike="noStrike" dirty="0">
                <a:solidFill>
                  <a:srgbClr val="000000"/>
                </a:solidFill>
                <a:effectLst/>
                <a:latin typeface="Trebuchet MS" panose="020B0703020202090204" pitchFamily="34" charset="0"/>
              </a:rPr>
              <a:t> Федерального закона от 26.07.2006 </a:t>
            </a:r>
            <a:r>
              <a:rPr lang="ru-RU" sz="1800" dirty="0">
                <a:solidFill>
                  <a:srgbClr val="000000"/>
                </a:solidFill>
                <a:latin typeface="Trebuchet MS" panose="020B0703020202090204" pitchFamily="34" charset="0"/>
              </a:rPr>
              <a:t>№</a:t>
            </a:r>
            <a:r>
              <a:rPr lang="en-US" sz="1800" b="0" i="0" u="none" strike="noStrike" dirty="0">
                <a:solidFill>
                  <a:srgbClr val="000000"/>
                </a:solidFill>
                <a:effectLst/>
                <a:latin typeface="Trebuchet MS" panose="020B0703020202090204" pitchFamily="34" charset="0"/>
              </a:rPr>
              <a:t>135-</a:t>
            </a:r>
            <a:r>
              <a:rPr lang="ru-RU" sz="1800" b="0" i="0" u="none" strike="noStrike" dirty="0">
                <a:solidFill>
                  <a:srgbClr val="000000"/>
                </a:solidFill>
                <a:effectLst/>
                <a:latin typeface="Trebuchet MS" panose="020B0703020202090204" pitchFamily="34" charset="0"/>
              </a:rPr>
              <a:t>ФЗ "О защите конкуренции", исходя из положений документации о закупке и всех обстоятельств дела.</a:t>
            </a:r>
          </a:p>
          <a:p>
            <a:pPr indent="342900" algn="just"/>
            <a:r>
              <a:rPr lang="ru-RU" sz="1800" b="0" i="0" u="none" strike="noStrike" dirty="0">
                <a:solidFill>
                  <a:schemeClr val="accent1"/>
                </a:solidFill>
                <a:effectLst/>
                <a:latin typeface="Trebuchet MS" panose="020B0703020202090204" pitchFamily="34" charset="0"/>
              </a:rPr>
              <a:t>Дополнительно ФАС России сообщает, что при проведении закупок в рамках </a:t>
            </a:r>
            <a:r>
              <a:rPr lang="ru-RU" sz="1800" b="0" i="0" u="sng" strike="noStrike" dirty="0">
                <a:solidFill>
                  <a:schemeClr val="accent1"/>
                </a:solidFill>
                <a:effectLst/>
                <a:latin typeface="Trebuchet MS" panose="020B0703020202090204" pitchFamily="34" charset="0"/>
                <a:hlinkClick r:id="rId5">
                  <a:extLst>
                    <a:ext uri="{A12FA001-AC4F-418D-AE19-62706E023703}">
                      <ahyp:hlinkClr xmlns:ahyp="http://schemas.microsoft.com/office/drawing/2018/hyperlinkcolor" val="tx"/>
                    </a:ext>
                  </a:extLst>
                </a:hlinkClick>
              </a:rPr>
              <a:t>Закона</a:t>
            </a:r>
            <a:r>
              <a:rPr lang="ru-RU" sz="1800" b="0" i="0" u="none" strike="noStrike" dirty="0">
                <a:solidFill>
                  <a:schemeClr val="accent1"/>
                </a:solidFill>
                <a:effectLst/>
                <a:latin typeface="Trebuchet MS" panose="020B0703020202090204" pitchFamily="34" charset="0"/>
              </a:rPr>
              <a:t> о закупках применяются положения </a:t>
            </a:r>
            <a:r>
              <a:rPr lang="ru-RU" sz="1800" b="0" i="0" u="sng" strike="noStrike" dirty="0">
                <a:solidFill>
                  <a:schemeClr val="accent1"/>
                </a:solidFill>
                <a:effectLst/>
                <a:latin typeface="Trebuchet MS" panose="020B0703020202090204" pitchFamily="34" charset="0"/>
                <a:hlinkClick r:id="rId7">
                  <a:extLst>
                    <a:ext uri="{A12FA001-AC4F-418D-AE19-62706E023703}">
                      <ahyp:hlinkClr xmlns:ahyp="http://schemas.microsoft.com/office/drawing/2018/hyperlinkcolor" val="tx"/>
                    </a:ext>
                  </a:extLst>
                </a:hlinkClick>
              </a:rPr>
              <a:t>постановления</a:t>
            </a:r>
            <a:r>
              <a:rPr lang="ru-RU" sz="1800" b="0" i="0" u="none" strike="noStrike" dirty="0">
                <a:solidFill>
                  <a:schemeClr val="accent1"/>
                </a:solidFill>
                <a:effectLst/>
                <a:latin typeface="Trebuchet MS" panose="020B0703020202090204" pitchFamily="34" charset="0"/>
              </a:rPr>
              <a:t> Правительства Российской Федерации от 16.09.2016 </a:t>
            </a:r>
            <a:r>
              <a:rPr lang="en-US" sz="1800" b="0" i="0" u="none" strike="noStrike" dirty="0">
                <a:solidFill>
                  <a:schemeClr val="accent1"/>
                </a:solidFill>
                <a:effectLst/>
                <a:latin typeface="Trebuchet MS" panose="020B0703020202090204" pitchFamily="34" charset="0"/>
              </a:rPr>
              <a:t>N 925 "</a:t>
            </a:r>
            <a:r>
              <a:rPr lang="ru-RU" sz="1800" b="0" i="0" u="none" strike="noStrike" dirty="0">
                <a:solidFill>
                  <a:schemeClr val="accent1"/>
                </a:solidFill>
                <a:effectLst/>
                <a:latin typeface="Trebuchet MS" panose="020B0703020202090204" pitchFamily="34" charset="0"/>
              </a:rPr>
              <a:t>О приоритете товаров российского происхождения, работ, услуг, выполняемых, оказываемых российскими лицами, по отношению к товарам, происходящим из иностранного государства, работам, услугам, выполняемым, оказываемым иностранными лицами".</a:t>
            </a:r>
          </a:p>
          <a:p>
            <a:pPr algn="just">
              <a:lnSpc>
                <a:spcPct val="150000"/>
              </a:lnSpc>
            </a:pPr>
            <a:r>
              <a:rPr lang="ru-RU" sz="1800" dirty="0">
                <a:solidFill>
                  <a:schemeClr val="accent1"/>
                </a:solidFill>
                <a:latin typeface="Trebuchet MS" panose="020B0703020202090204" pitchFamily="34" charset="0"/>
              </a:rPr>
              <a:t>Письмо ФАС России от 23.09.2022 №28</a:t>
            </a:r>
            <a:r>
              <a:rPr lang="en-US" sz="1800" dirty="0">
                <a:solidFill>
                  <a:schemeClr val="accent1"/>
                </a:solidFill>
                <a:latin typeface="Trebuchet MS" panose="020B0703020202090204" pitchFamily="34" charset="0"/>
              </a:rPr>
              <a:t>/</a:t>
            </a:r>
            <a:r>
              <a:rPr lang="ru-RU" sz="1800" dirty="0">
                <a:solidFill>
                  <a:schemeClr val="accent1"/>
                </a:solidFill>
                <a:latin typeface="Trebuchet MS" panose="020B0703020202090204" pitchFamily="34" charset="0"/>
              </a:rPr>
              <a:t>86423</a:t>
            </a:r>
            <a:r>
              <a:rPr lang="en-US" sz="1800" dirty="0">
                <a:solidFill>
                  <a:schemeClr val="accent1"/>
                </a:solidFill>
                <a:latin typeface="Trebuchet MS" panose="020B0703020202090204" pitchFamily="34" charset="0"/>
              </a:rPr>
              <a:t>/22</a:t>
            </a:r>
            <a:endParaRPr lang="ru-RU" sz="1800" dirty="0">
              <a:solidFill>
                <a:schemeClr val="accent1"/>
              </a:solidFill>
              <a:latin typeface="Trebuchet MS" panose="020B0703020202090204" pitchFamily="34" charset="0"/>
            </a:endParaRPr>
          </a:p>
          <a:p>
            <a:pPr algn="just">
              <a:lnSpc>
                <a:spcPct val="150000"/>
              </a:lnSpc>
            </a:pPr>
            <a:endParaRPr lang="ru-RU" sz="1800" dirty="0">
              <a:latin typeface="Trebuchet MS" panose="020B0703020202090204" pitchFamily="34" charset="0"/>
            </a:endParaRPr>
          </a:p>
        </p:txBody>
      </p:sp>
    </p:spTree>
    <p:extLst>
      <p:ext uri="{BB962C8B-B14F-4D97-AF65-F5344CB8AC3E}">
        <p14:creationId xmlns:p14="http://schemas.microsoft.com/office/powerpoint/2010/main" val="182227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Административная практика</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308631" y="819270"/>
            <a:ext cx="11568993" cy="530984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algn="just">
              <a:lnSpc>
                <a:spcPct val="150000"/>
              </a:lnSpc>
            </a:pPr>
            <a:r>
              <a:rPr lang="ru-RU" sz="1800" b="0" i="0" u="none" strike="noStrike" dirty="0">
                <a:solidFill>
                  <a:srgbClr val="000000"/>
                </a:solidFill>
                <a:effectLst/>
                <a:latin typeface="Trebuchet MS" panose="020B0703020202090204" pitchFamily="34" charset="0"/>
              </a:rPr>
              <a:t>Страна происхождения товара не является технической, эксплуатационной или функциональной характеристикой. А с учетом того, что заказчиком указано конкретное наименование к требуемому товару в сопровождении слов «или эквивалент», отнесение страны происхождения товара к показателю, который не подлежит изменению, нарушает права потенциальных участников на предложение товаров, полностью идентичных требованиям описания предмета закупки, но произведенных на территории иной страны, в том числе Российской Федерации.</a:t>
            </a:r>
            <a:r>
              <a:rPr lang="ru-RU" sz="1600" b="0" i="0" u="none" strike="noStrike" dirty="0">
                <a:solidFill>
                  <a:srgbClr val="000000"/>
                </a:solidFill>
                <a:effectLst/>
                <a:latin typeface="Trebuchet MS" panose="020B0703020202090204" pitchFamily="34" charset="0"/>
              </a:rPr>
              <a:t> </a:t>
            </a:r>
          </a:p>
          <a:p>
            <a:pPr algn="just">
              <a:lnSpc>
                <a:spcPct val="150000"/>
              </a:lnSpc>
            </a:pPr>
            <a:r>
              <a:rPr lang="ru-RU" sz="1600" dirty="0">
                <a:solidFill>
                  <a:srgbClr val="000000"/>
                </a:solidFill>
                <a:latin typeface="Trebuchet MS" panose="020B0703020202090204" pitchFamily="34" charset="0"/>
              </a:rPr>
              <a:t>К</a:t>
            </a:r>
            <a:r>
              <a:rPr lang="ru-RU" sz="1600" b="0" i="0" u="none" strike="noStrike" dirty="0">
                <a:solidFill>
                  <a:srgbClr val="000000"/>
                </a:solidFill>
                <a:effectLst/>
                <a:latin typeface="Trebuchet MS" panose="020B0703020202090204" pitchFamily="34" charset="0"/>
              </a:rPr>
              <a:t>омиссия УФАС отмечает, что установление спорного показателя к требуемому товару, неуклонно ведет к отклонению участника закупки от участия в конкурентной процедуре, что, в свою очередь, не соответствует принципу равноправия, справедливости, отсутствия дискриминации и необоснованных ограничений конкуренции по отношению к участникам закупки</a:t>
            </a:r>
            <a:r>
              <a:rPr lang="ru-RU" sz="1600" b="0" i="0" u="none" strike="noStrike">
                <a:solidFill>
                  <a:srgbClr val="000000"/>
                </a:solidFill>
                <a:effectLst/>
                <a:latin typeface="Trebuchet MS" panose="020B0703020202090204" pitchFamily="34" charset="0"/>
              </a:rPr>
              <a:t>. </a:t>
            </a:r>
            <a:endParaRPr lang="ru-RU" sz="1800" b="0" i="0" u="none" strike="noStrike" dirty="0">
              <a:solidFill>
                <a:srgbClr val="000000"/>
              </a:solidFill>
              <a:effectLst/>
              <a:latin typeface="Trebuchet MS" panose="020B0703020202090204" pitchFamily="34" charset="0"/>
            </a:endParaRPr>
          </a:p>
          <a:p>
            <a:pPr algn="just">
              <a:lnSpc>
                <a:spcPct val="150000"/>
              </a:lnSpc>
            </a:pPr>
            <a:r>
              <a:rPr lang="ru-RU" sz="1800" b="0" i="1" u="none" strike="noStrike" dirty="0">
                <a:solidFill>
                  <a:schemeClr val="accent1"/>
                </a:solidFill>
                <a:effectLst/>
                <a:latin typeface="Trebuchet MS" panose="020B0703020202090204" pitchFamily="34" charset="0"/>
              </a:rPr>
              <a:t> Решение Воронежского УФАС России от 3 августа 2022 г. № АЛ/5583/22 (закупка № 32211520707).</a:t>
            </a:r>
            <a:endParaRPr lang="ru-RU" sz="1800" dirty="0">
              <a:solidFill>
                <a:schemeClr val="accent1"/>
              </a:solidFill>
              <a:latin typeface="Trebuchet MS" panose="020B0703020202090204" pitchFamily="34" charset="0"/>
            </a:endParaRPr>
          </a:p>
        </p:txBody>
      </p:sp>
    </p:spTree>
    <p:extLst>
      <p:ext uri="{BB962C8B-B14F-4D97-AF65-F5344CB8AC3E}">
        <p14:creationId xmlns:p14="http://schemas.microsoft.com/office/powerpoint/2010/main" val="3021362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Антикоррупционные меры: конфликт интересов</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1228600" y="757091"/>
            <a:ext cx="10112375" cy="4826000"/>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sp>
        <p:nvSpPr>
          <p:cNvPr id="10" name="TextBox 9">
            <a:extLst>
              <a:ext uri="{FF2B5EF4-FFF2-40B4-BE49-F238E27FC236}">
                <a16:creationId xmlns:a16="http://schemas.microsoft.com/office/drawing/2014/main" id="{C0219CED-BB6D-DE5A-F9C8-ED3E99350DBC}"/>
              </a:ext>
            </a:extLst>
          </p:cNvPr>
          <p:cNvSpPr txBox="1"/>
          <p:nvPr/>
        </p:nvSpPr>
        <p:spPr>
          <a:xfrm>
            <a:off x="516835" y="757091"/>
            <a:ext cx="10893287" cy="5122941"/>
          </a:xfrm>
          <a:prstGeom prst="rect">
            <a:avLst/>
          </a:prstGeom>
          <a:noFill/>
        </p:spPr>
        <p:txBody>
          <a:bodyPr wrap="square">
            <a:spAutoFit/>
          </a:bodyPr>
          <a:lstStyle/>
          <a:p>
            <a:pPr algn="just">
              <a:lnSpc>
                <a:spcPct val="150000"/>
              </a:lnSpc>
            </a:pPr>
            <a:r>
              <a:rPr lang="ru-RU" sz="2000" dirty="0">
                <a:latin typeface="Trebuchet MS" panose="020B0703020202090204" pitchFamily="34" charset="0"/>
              </a:rPr>
              <a:t> </a:t>
            </a:r>
            <a:r>
              <a:rPr lang="ru-RU" sz="2000" b="1" dirty="0">
                <a:latin typeface="Trebuchet MS" panose="020B0703020202090204" pitchFamily="34" charset="0"/>
              </a:rPr>
              <a:t>П</a:t>
            </a:r>
            <a:r>
              <a:rPr lang="ru-RU" sz="2000" b="1" dirty="0"/>
              <a:t>ринят  Федеральный  закон от 11.06.2022 №160-ФЗ </a:t>
            </a:r>
            <a:r>
              <a:rPr lang="ru-RU" sz="2000" dirty="0"/>
              <a:t>предусматривающий меры, направленные на пресечение конфликта интересов и коррупции при осуществлении закупок ПО 223-ФЗ.</a:t>
            </a:r>
          </a:p>
          <a:p>
            <a:pPr algn="just">
              <a:lnSpc>
                <a:spcPct val="150000"/>
              </a:lnSpc>
            </a:pPr>
            <a:r>
              <a:rPr lang="ru-RU" sz="2000" b="1" dirty="0">
                <a:solidFill>
                  <a:srgbClr val="FF0000"/>
                </a:solidFill>
              </a:rPr>
              <a:t>Статья 3 закона №223-ФЗ дополнена новыми ч.7.1-7.3 в  соответствии с которыми членами комиссии по осуществлению закупок не могут быть (7.2):</a:t>
            </a:r>
          </a:p>
          <a:p>
            <a:pPr algn="just">
              <a:lnSpc>
                <a:spcPct val="150000"/>
              </a:lnSpc>
            </a:pPr>
            <a:r>
              <a:rPr lang="ru-RU" sz="2000" dirty="0"/>
              <a:t>1) физические лица, имеющие личную заинтересованность в результатах закупки (определения поставщика (исполнителя, подрядчика) при осуществлении конкурентной закупки), в том числе физические лица, подавшие заявки на участие в закупке, либо состоящие в трудовых отношениях с организациями или физ. лицами, подавшими данные заявки, либо являющиеся управляющими организаций, подавших заявки на участие в закупке. </a:t>
            </a:r>
            <a:r>
              <a:rPr lang="ru-RU" sz="2000" b="1" dirty="0"/>
              <a:t>Понятие "личная заинтересованность" используется в значении, указанном в Федеральном законе от 25 декабря 2008 года № 273-ФЗ "О противодействии коррупции";</a:t>
            </a:r>
          </a:p>
        </p:txBody>
      </p:sp>
    </p:spTree>
    <p:extLst>
      <p:ext uri="{BB962C8B-B14F-4D97-AF65-F5344CB8AC3E}">
        <p14:creationId xmlns:p14="http://schemas.microsoft.com/office/powerpoint/2010/main" val="3871717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Антикоррупционные меры: конфликт интересов</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1228600" y="757091"/>
            <a:ext cx="10112375" cy="4826000"/>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sp>
        <p:nvSpPr>
          <p:cNvPr id="10" name="TextBox 9">
            <a:extLst>
              <a:ext uri="{FF2B5EF4-FFF2-40B4-BE49-F238E27FC236}">
                <a16:creationId xmlns:a16="http://schemas.microsoft.com/office/drawing/2014/main" id="{C0219CED-BB6D-DE5A-F9C8-ED3E99350DBC}"/>
              </a:ext>
            </a:extLst>
          </p:cNvPr>
          <p:cNvSpPr txBox="1"/>
          <p:nvPr/>
        </p:nvSpPr>
        <p:spPr>
          <a:xfrm>
            <a:off x="516835" y="757091"/>
            <a:ext cx="10893287" cy="4199611"/>
          </a:xfrm>
          <a:prstGeom prst="rect">
            <a:avLst/>
          </a:prstGeom>
          <a:noFill/>
        </p:spPr>
        <p:txBody>
          <a:bodyPr wrap="square">
            <a:spAutoFit/>
          </a:bodyPr>
          <a:lstStyle/>
          <a:p>
            <a:pPr algn="just">
              <a:lnSpc>
                <a:spcPct val="150000"/>
              </a:lnSpc>
            </a:pPr>
            <a:r>
              <a:rPr lang="ru-RU" sz="2000" dirty="0">
                <a:latin typeface="Trebuchet MS" panose="020B0703020202090204" pitchFamily="34" charset="0"/>
              </a:rPr>
              <a:t> </a:t>
            </a:r>
            <a:r>
              <a:rPr lang="ru-RU" sz="2000" b="1" dirty="0">
                <a:latin typeface="Trebuchet MS" panose="020B0703020202090204" pitchFamily="34" charset="0"/>
              </a:rPr>
              <a:t>П</a:t>
            </a:r>
            <a:r>
              <a:rPr lang="ru-RU" sz="2000" b="1" dirty="0"/>
              <a:t>ринят  Федеральный  закон от 11.06.2022 №160-ФЗ </a:t>
            </a:r>
            <a:r>
              <a:rPr lang="ru-RU" sz="2000" dirty="0"/>
              <a:t>предусматривающий меры, направленные на пресечение конфликта интересов и коррупции при осуществлении закупок ПО 223-ФЗ.</a:t>
            </a:r>
          </a:p>
          <a:p>
            <a:pPr algn="just">
              <a:lnSpc>
                <a:spcPct val="150000"/>
              </a:lnSpc>
            </a:pPr>
            <a:r>
              <a:rPr lang="ru-RU" sz="2000" b="1" dirty="0">
                <a:solidFill>
                  <a:srgbClr val="FF0000"/>
                </a:solidFill>
              </a:rPr>
              <a:t>Статья 3 закона №223-ФЗ дополнена новыми ч.7.1-7.3 в  соответствии с которыми членами комиссии по осуществлению закупок не могут быть (7.2):</a:t>
            </a:r>
          </a:p>
          <a:p>
            <a:pPr algn="just">
              <a:lnSpc>
                <a:spcPct val="150000"/>
              </a:lnSpc>
            </a:pPr>
            <a:endParaRPr lang="ru-RU" sz="2000" b="1" dirty="0"/>
          </a:p>
          <a:p>
            <a:pPr algn="just">
              <a:lnSpc>
                <a:spcPct val="150000"/>
              </a:lnSpc>
            </a:pPr>
            <a:r>
              <a:rPr lang="ru-RU" sz="2000" dirty="0"/>
              <a:t>2) физ. лица, являющиеся участниками (акционерами) организаций, подавших заявки на участие в закупке, членами их органов управления, кредиторами участников закупки;</a:t>
            </a:r>
          </a:p>
          <a:p>
            <a:pPr algn="just">
              <a:lnSpc>
                <a:spcPct val="150000"/>
              </a:lnSpc>
            </a:pPr>
            <a:endParaRPr lang="ru-RU" sz="2000" dirty="0"/>
          </a:p>
          <a:p>
            <a:pPr algn="just">
              <a:lnSpc>
                <a:spcPct val="150000"/>
              </a:lnSpc>
            </a:pPr>
            <a:r>
              <a:rPr lang="ru-RU" sz="2000" dirty="0"/>
              <a:t>3) </a:t>
            </a:r>
            <a:r>
              <a:rPr lang="ru-RU" sz="2000" b="1" dirty="0">
                <a:solidFill>
                  <a:srgbClr val="FF0000"/>
                </a:solidFill>
              </a:rPr>
              <a:t>иные физические лица в случаях, определенных Положением о закупке.</a:t>
            </a:r>
          </a:p>
        </p:txBody>
      </p:sp>
    </p:spTree>
    <p:extLst>
      <p:ext uri="{BB962C8B-B14F-4D97-AF65-F5344CB8AC3E}">
        <p14:creationId xmlns:p14="http://schemas.microsoft.com/office/powerpoint/2010/main" val="405687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err="1">
                <a:cs typeface="Arial" charset="0"/>
              </a:rPr>
              <a:t>изменениЯ</a:t>
            </a:r>
            <a:r>
              <a:rPr lang="ru-RU" altLang="ru-RU" dirty="0">
                <a:cs typeface="Arial" charset="0"/>
              </a:rPr>
              <a:t> 2023</a:t>
            </a:r>
          </a:p>
        </p:txBody>
      </p:sp>
      <p:sp>
        <p:nvSpPr>
          <p:cNvPr id="2" name="Номер слайда 1"/>
          <p:cNvSpPr>
            <a:spLocks noGrp="1"/>
          </p:cNvSpPr>
          <p:nvPr>
            <p:ph type="sldNum" sz="quarter" idx="12"/>
          </p:nvPr>
        </p:nvSpPr>
        <p:spPr/>
        <p:txBody>
          <a:bodyPr/>
          <a:lstStyle/>
          <a:p>
            <a:fld id="{C9E4AFE2-214E-4076-8BFA-D03B18AC4187}" type="slidenum">
              <a:rPr lang="ru-RU" smtClean="0"/>
              <a:pPr/>
              <a:t>3</a:t>
            </a:fld>
            <a:endParaRPr lang="ru-RU" dirty="0"/>
          </a:p>
        </p:txBody>
      </p:sp>
      <p:sp>
        <p:nvSpPr>
          <p:cNvPr id="4" name="Текст 3"/>
          <p:cNvSpPr>
            <a:spLocks noGrp="1"/>
          </p:cNvSpPr>
          <p:nvPr>
            <p:ph type="body" sz="quarter" idx="4294967295"/>
          </p:nvPr>
        </p:nvSpPr>
        <p:spPr>
          <a:xfrm>
            <a:off x="1022273" y="920750"/>
            <a:ext cx="10433257" cy="5016500"/>
          </a:xfrm>
        </p:spPr>
        <p:txBody>
          <a:bodyPr>
            <a:noAutofit/>
          </a:bodyPr>
          <a:lstStyle/>
          <a:p>
            <a:pPr algn="just">
              <a:lnSpc>
                <a:spcPct val="150000"/>
              </a:lnSpc>
            </a:pPr>
            <a:r>
              <a:rPr lang="ru-RU" sz="1800" dirty="0">
                <a:solidFill>
                  <a:schemeClr val="accent1"/>
                </a:solidFill>
                <a:effectLst/>
                <a:latin typeface="Trebuchet MS" panose="020B0703020202090204" pitchFamily="34" charset="0"/>
                <a:ea typeface="Times New Roman" panose="02020603050405020304" pitchFamily="18" charset="0"/>
              </a:rPr>
              <a:t>С 01 АПРЕЛЯ 2023 </a:t>
            </a:r>
            <a:r>
              <a:rPr lang="ru-RU" sz="1800" dirty="0">
                <a:effectLst/>
                <a:latin typeface="Trebuchet MS" panose="020B0703020202090204" pitchFamily="34" charset="0"/>
                <a:ea typeface="Times New Roman" panose="02020603050405020304" pitchFamily="18" charset="0"/>
              </a:rPr>
              <a:t>при осуществлении  конкурентной закупки в электронной форме среди субъектов  МСП </a:t>
            </a:r>
            <a:r>
              <a:rPr lang="ru-RU" dirty="0">
                <a:effectLst/>
                <a:latin typeface="Trebuchet MS" panose="020B0703020202090204" pitchFamily="34" charset="0"/>
                <a:ea typeface="Times New Roman" panose="02020603050405020304" pitchFamily="18" charset="0"/>
              </a:rPr>
              <a:t>для</a:t>
            </a:r>
            <a:r>
              <a:rPr lang="ru-RU" sz="1800" dirty="0">
                <a:effectLst/>
                <a:latin typeface="Trebuchet MS" panose="020B0703020202090204" pitchFamily="34" charset="0"/>
                <a:ea typeface="Times New Roman" panose="02020603050405020304" pitchFamily="18" charset="0"/>
              </a:rPr>
              <a:t> обеспечения заявок и исполнения договора предоставляют независимую гарантию </a:t>
            </a:r>
            <a:r>
              <a:rPr lang="ru-RU" sz="1800" dirty="0">
                <a:latin typeface="Trebuchet MS" panose="020B0703020202090204" pitchFamily="34" charset="0"/>
                <a:ea typeface="Times New Roman" panose="02020603050405020304" pitchFamily="18" charset="0"/>
              </a:rPr>
              <a:t>и</a:t>
            </a:r>
            <a:r>
              <a:rPr lang="ru-RU" sz="1800" b="1" dirty="0">
                <a:effectLst/>
                <a:latin typeface="Trebuchet MS" panose="020B0703020202090204" pitchFamily="34" charset="0"/>
                <a:ea typeface="Times New Roman" panose="02020603050405020304" pitchFamily="18" charset="0"/>
              </a:rPr>
              <a:t>нформация о которой  должна быть включена в реестр независимых гарантий, предусмотренный </a:t>
            </a:r>
            <a:r>
              <a:rPr lang="ru-RU" sz="1800" b="1" u="sng" dirty="0">
                <a:solidFill>
                  <a:srgbClr val="0000FF"/>
                </a:solidFill>
                <a:effectLst/>
                <a:latin typeface="Trebuchet MS" panose="020B0703020202090204" pitchFamily="34" charset="0"/>
                <a:ea typeface="Times New Roman" panose="02020603050405020304" pitchFamily="18" charset="0"/>
                <a:hlinkClick r:id="rId2"/>
              </a:rPr>
              <a:t>частью 8</a:t>
            </a:r>
            <a:r>
              <a:rPr lang="ru-RU" sz="1800" b="1" dirty="0">
                <a:effectLst/>
                <a:latin typeface="Trebuchet MS" panose="020B0703020202090204" pitchFamily="34" charset="0"/>
                <a:ea typeface="Times New Roman" panose="02020603050405020304" pitchFamily="18" charset="0"/>
              </a:rPr>
              <a:t> статьи 45 Закона № 44-ФЗ</a:t>
            </a:r>
            <a:endParaRPr lang="ru-RU" sz="1800" dirty="0">
              <a:effectLst/>
              <a:latin typeface="Trebuchet MS" panose="020B0703020202090204" pitchFamily="34" charset="0"/>
              <a:ea typeface="Times New Roman" panose="02020603050405020304" pitchFamily="18" charset="0"/>
            </a:endParaRPr>
          </a:p>
          <a:p>
            <a:pPr algn="just">
              <a:lnSpc>
                <a:spcPct val="150000"/>
              </a:lnSpc>
            </a:pPr>
            <a:r>
              <a:rPr lang="ru-RU" sz="1800" dirty="0">
                <a:effectLst/>
                <a:latin typeface="Trebuchet MS" panose="020B0703020202090204" pitchFamily="34" charset="0"/>
                <a:ea typeface="Times New Roman" panose="02020603050405020304" pitchFamily="18" charset="0"/>
              </a:rPr>
              <a:t>(</a:t>
            </a:r>
            <a:r>
              <a:rPr lang="ru-RU" sz="1800" u="sng" dirty="0">
                <a:solidFill>
                  <a:srgbClr val="0000FF"/>
                </a:solidFill>
                <a:effectLst/>
                <a:latin typeface="Trebuchet MS" panose="020B0703020202090204" pitchFamily="34" charset="0"/>
                <a:ea typeface="Times New Roman" panose="02020603050405020304" pitchFamily="18" charset="0"/>
                <a:hlinkClick r:id="rId3"/>
              </a:rPr>
              <a:t>п. 2</a:t>
            </a:r>
            <a:r>
              <a:rPr lang="ru-RU" sz="1800" dirty="0">
                <a:effectLst/>
                <a:latin typeface="Trebuchet MS" panose="020B0703020202090204" pitchFamily="34" charset="0"/>
                <a:ea typeface="Times New Roman" panose="02020603050405020304" pitchFamily="18" charset="0"/>
              </a:rPr>
              <a:t> ст. 1, ч. </a:t>
            </a:r>
            <a:r>
              <a:rPr lang="ru-RU" sz="1800" u="sng" dirty="0">
                <a:solidFill>
                  <a:srgbClr val="0000FF"/>
                </a:solidFill>
                <a:effectLst/>
                <a:latin typeface="Trebuchet MS" panose="020B0703020202090204" pitchFamily="34" charset="0"/>
                <a:ea typeface="Times New Roman" panose="02020603050405020304" pitchFamily="18" charset="0"/>
                <a:hlinkClick r:id="rId4"/>
              </a:rPr>
              <a:t>2</a:t>
            </a:r>
            <a:r>
              <a:rPr lang="ru-RU" sz="1800" dirty="0">
                <a:effectLst/>
                <a:latin typeface="Trebuchet MS" panose="020B0703020202090204" pitchFamily="34" charset="0"/>
                <a:ea typeface="Times New Roman" panose="02020603050405020304" pitchFamily="18" charset="0"/>
              </a:rPr>
              <a:t> и </a:t>
            </a:r>
            <a:r>
              <a:rPr lang="ru-RU" sz="1800" u="sng" dirty="0">
                <a:solidFill>
                  <a:srgbClr val="0000FF"/>
                </a:solidFill>
                <a:effectLst/>
                <a:latin typeface="Trebuchet MS" panose="020B0703020202090204" pitchFamily="34" charset="0"/>
                <a:ea typeface="Times New Roman" panose="02020603050405020304" pitchFamily="18" charset="0"/>
                <a:hlinkClick r:id="rId5"/>
              </a:rPr>
              <a:t>3</a:t>
            </a:r>
            <a:r>
              <a:rPr lang="ru-RU" sz="1800" dirty="0">
                <a:effectLst/>
                <a:latin typeface="Trebuchet MS" panose="020B0703020202090204" pitchFamily="34" charset="0"/>
                <a:ea typeface="Times New Roman" panose="02020603050405020304" pitchFamily="18" charset="0"/>
              </a:rPr>
              <a:t> ст. 3 Закона № 109-ФЗ).</a:t>
            </a:r>
          </a:p>
          <a:p>
            <a:pPr algn="just" fontAlgn="t">
              <a:lnSpc>
                <a:spcPct val="150000"/>
              </a:lnSpc>
            </a:pPr>
            <a:br>
              <a:rPr lang="ru-RU" sz="1800" dirty="0">
                <a:latin typeface="Trebuchet MS" panose="020B0703020202090204" pitchFamily="34" charset="0"/>
              </a:rPr>
            </a:br>
            <a:br>
              <a:rPr lang="ru-RU" dirty="0">
                <a:latin typeface="Trebuchet MS" panose="020B0703020202090204" pitchFamily="34" charset="0"/>
              </a:rPr>
            </a:br>
            <a:br>
              <a:rPr lang="ru-RU" sz="1800" dirty="0">
                <a:latin typeface="Trebuchet MS" panose="020B0703020202090204" pitchFamily="34" charset="0"/>
              </a:rPr>
            </a:br>
            <a:br>
              <a:rPr lang="ru-RU" sz="1800" dirty="0">
                <a:latin typeface="Trebuchet MS" panose="020B0703020202090204" pitchFamily="34" charset="0"/>
              </a:rPr>
            </a:br>
            <a:endParaRPr lang="ru-RU" sz="1800" i="1" dirty="0">
              <a:solidFill>
                <a:schemeClr val="accent1"/>
              </a:solidFill>
              <a:latin typeface="Trebuchet MS" panose="020B0703020202090204" pitchFamily="34" charset="0"/>
            </a:endParaRPr>
          </a:p>
          <a:p>
            <a:pPr algn="just" fontAlgn="t">
              <a:lnSpc>
                <a:spcPct val="150000"/>
              </a:lnSpc>
            </a:pPr>
            <a:endParaRPr lang="ru-RU" sz="1800" i="1" dirty="0">
              <a:solidFill>
                <a:schemeClr val="accent1"/>
              </a:solidFill>
              <a:latin typeface="Trebuchet MS" panose="020B0703020202090204" pitchFamily="34" charset="0"/>
            </a:endParaRPr>
          </a:p>
          <a:p>
            <a:pPr algn="just" fontAlgn="t">
              <a:lnSpc>
                <a:spcPct val="150000"/>
              </a:lnSpc>
            </a:pPr>
            <a:br>
              <a:rPr lang="ru-RU" sz="1800" dirty="0">
                <a:latin typeface="Trebuchet MS" panose="020B0703020202090204" pitchFamily="34" charset="0"/>
              </a:rPr>
            </a:br>
            <a:br>
              <a:rPr lang="ru-RU" sz="1800" dirty="0">
                <a:latin typeface="Trebuchet MS" panose="020B0703020202090204" pitchFamily="34" charset="0"/>
              </a:rPr>
            </a:br>
            <a:endParaRPr lang="en-US" sz="1800" dirty="0">
              <a:latin typeface="Trebuchet MS" panose="020B0703020202090204" pitchFamily="34" charset="0"/>
            </a:endParaRPr>
          </a:p>
          <a:p>
            <a:pPr algn="just">
              <a:lnSpc>
                <a:spcPct val="150000"/>
              </a:lnSpc>
            </a:pPr>
            <a:endParaRPr lang="ru-RU" sz="1800" i="1" dirty="0">
              <a:latin typeface="Trebuchet MS" panose="020B0703020202090204" pitchFamily="34" charset="0"/>
            </a:endParaRPr>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4078970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Антикоррупционные меры: конфликт интересов</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1228600" y="757091"/>
            <a:ext cx="10112375" cy="4826000"/>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sp>
        <p:nvSpPr>
          <p:cNvPr id="10" name="TextBox 9">
            <a:extLst>
              <a:ext uri="{FF2B5EF4-FFF2-40B4-BE49-F238E27FC236}">
                <a16:creationId xmlns:a16="http://schemas.microsoft.com/office/drawing/2014/main" id="{C0219CED-BB6D-DE5A-F9C8-ED3E99350DBC}"/>
              </a:ext>
            </a:extLst>
          </p:cNvPr>
          <p:cNvSpPr txBox="1"/>
          <p:nvPr/>
        </p:nvSpPr>
        <p:spPr>
          <a:xfrm>
            <a:off x="838143" y="848436"/>
            <a:ext cx="10717753" cy="4661276"/>
          </a:xfrm>
          <a:prstGeom prst="rect">
            <a:avLst/>
          </a:prstGeom>
          <a:noFill/>
        </p:spPr>
        <p:txBody>
          <a:bodyPr wrap="square">
            <a:spAutoFit/>
          </a:bodyPr>
          <a:lstStyle/>
          <a:p>
            <a:pPr algn="just">
              <a:lnSpc>
                <a:spcPct val="150000"/>
              </a:lnSpc>
            </a:pPr>
            <a:r>
              <a:rPr lang="ru-RU" sz="2000" dirty="0"/>
              <a:t>7.3. </a:t>
            </a:r>
            <a:r>
              <a:rPr lang="ru-RU" sz="2000" b="1" dirty="0"/>
              <a:t>Член комиссии по осуществлению закупок обязан незамедлительно сообщить заказчику</a:t>
            </a:r>
            <a:r>
              <a:rPr lang="ru-RU" sz="2000" dirty="0"/>
              <a:t>, принявшему решение о создании комиссии по осуществлению закупок, о возникновении обстоятельств, предусмотренных частью 7.2 настоящей статьи. </a:t>
            </a:r>
          </a:p>
          <a:p>
            <a:pPr algn="just">
              <a:lnSpc>
                <a:spcPct val="150000"/>
              </a:lnSpc>
            </a:pPr>
            <a:r>
              <a:rPr lang="ru-RU" sz="2000" dirty="0"/>
              <a:t>В случае выявления в составе комиссии по осуществлению закупок физических лиц, указанных в части 7.2 статьи 3</a:t>
            </a:r>
            <a:r>
              <a:rPr lang="ru-RU" sz="2000" b="1" dirty="0"/>
              <a:t>, заказчик, принявший решение о создании комиссии по осуществлению закупок, обязан незамедлительно заменить их другими физ. лицами</a:t>
            </a:r>
            <a:r>
              <a:rPr lang="ru-RU" sz="2000" dirty="0"/>
              <a:t>, соответствующими требованиям, предусмотренным положениями части 7.2 статьи 3.</a:t>
            </a:r>
          </a:p>
          <a:p>
            <a:pPr algn="just">
              <a:lnSpc>
                <a:spcPct val="150000"/>
              </a:lnSpc>
            </a:pPr>
            <a:br>
              <a:rPr lang="ru-RU" sz="2000" dirty="0"/>
            </a:br>
            <a:endParaRPr lang="en-US" sz="2000" dirty="0"/>
          </a:p>
          <a:p>
            <a:pPr algn="just">
              <a:lnSpc>
                <a:spcPct val="150000"/>
              </a:lnSpc>
            </a:pPr>
            <a:endParaRPr lang="en-US" sz="2000" dirty="0"/>
          </a:p>
        </p:txBody>
      </p:sp>
    </p:spTree>
    <p:extLst>
      <p:ext uri="{BB962C8B-B14F-4D97-AF65-F5344CB8AC3E}">
        <p14:creationId xmlns:p14="http://schemas.microsoft.com/office/powerpoint/2010/main" val="420585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Антикоррупционные меры: конфликт интересов</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1228600" y="757091"/>
            <a:ext cx="10112375" cy="4826000"/>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sp>
        <p:nvSpPr>
          <p:cNvPr id="10" name="TextBox 9">
            <a:extLst>
              <a:ext uri="{FF2B5EF4-FFF2-40B4-BE49-F238E27FC236}">
                <a16:creationId xmlns:a16="http://schemas.microsoft.com/office/drawing/2014/main" id="{C0219CED-BB6D-DE5A-F9C8-ED3E99350DBC}"/>
              </a:ext>
            </a:extLst>
          </p:cNvPr>
          <p:cNvSpPr txBox="1"/>
          <p:nvPr/>
        </p:nvSpPr>
        <p:spPr>
          <a:xfrm>
            <a:off x="649357" y="848436"/>
            <a:ext cx="10906539" cy="5027402"/>
          </a:xfrm>
          <a:prstGeom prst="rect">
            <a:avLst/>
          </a:prstGeom>
          <a:noFill/>
        </p:spPr>
        <p:txBody>
          <a:bodyPr wrap="square">
            <a:spAutoFit/>
          </a:bodyPr>
          <a:lstStyle/>
          <a:p>
            <a:pPr algn="just">
              <a:lnSpc>
                <a:spcPct val="150000"/>
              </a:lnSpc>
            </a:pPr>
            <a:r>
              <a:rPr lang="ru-RU" dirty="0">
                <a:latin typeface="Trebuchet MS" panose="020B0703020202090204" pitchFamily="34" charset="0"/>
              </a:rPr>
              <a:t> Минтруд в  письме  от 07.09.2022 № 28-6/ООГ-1214 </a:t>
            </a:r>
            <a:r>
              <a:rPr lang="ru-RU" b="1" dirty="0">
                <a:latin typeface="Trebuchet MS" panose="020B0703020202090204" pitchFamily="34" charset="0"/>
              </a:rPr>
              <a:t>дал следующие  разъяснения: </a:t>
            </a:r>
            <a:endParaRPr lang="ru-RU" dirty="0">
              <a:latin typeface="Trebuchet MS" panose="020B0703020202090204" pitchFamily="34" charset="0"/>
            </a:endParaRPr>
          </a:p>
          <a:p>
            <a:pPr algn="just">
              <a:lnSpc>
                <a:spcPct val="150000"/>
              </a:lnSpc>
            </a:pPr>
            <a:r>
              <a:rPr lang="ru-RU" dirty="0">
                <a:latin typeface="Trebuchet MS" panose="020B0703020202090204" pitchFamily="34" charset="0"/>
              </a:rPr>
              <a:t> </a:t>
            </a:r>
          </a:p>
          <a:p>
            <a:pPr marL="285750" indent="-285750" algn="just">
              <a:lnSpc>
                <a:spcPct val="150000"/>
              </a:lnSpc>
              <a:buFont typeface="Wingdings" pitchFamily="2" charset="2"/>
              <a:buChar char="ü"/>
            </a:pPr>
            <a:r>
              <a:rPr lang="ru-RU" dirty="0">
                <a:latin typeface="Trebuchet MS" panose="020B0703020202090204" pitchFamily="34" charset="0"/>
              </a:rPr>
              <a:t> заказчики обязаны разработать внутренние документы, в которых установить порядок уведомления о возникшей личной заинтересованности; </a:t>
            </a:r>
          </a:p>
          <a:p>
            <a:pPr marL="285750" indent="-285750" algn="just">
              <a:lnSpc>
                <a:spcPct val="150000"/>
              </a:lnSpc>
              <a:buFont typeface="Wingdings" pitchFamily="2" charset="2"/>
              <a:buChar char="ü"/>
            </a:pPr>
            <a:r>
              <a:rPr lang="ru-RU" dirty="0">
                <a:latin typeface="Trebuchet MS" panose="020B0703020202090204" pitchFamily="34" charset="0"/>
              </a:rPr>
              <a:t> работодатель обязан предпринимать действия по недопущению конфликта и для этого он вправе применять к должностным лицам меры, перечисленные в п. 4 и 5 статьи 11 Федерального закона № 273-ФЗ. В числе таких мер, например, отвод заинтересованного лица; </a:t>
            </a:r>
          </a:p>
          <a:p>
            <a:pPr marL="285750" indent="-285750" algn="just">
              <a:lnSpc>
                <a:spcPct val="150000"/>
              </a:lnSpc>
              <a:buFont typeface="Wingdings" pitchFamily="2" charset="2"/>
              <a:buChar char="ü"/>
            </a:pPr>
            <a:r>
              <a:rPr lang="ru-RU" dirty="0">
                <a:latin typeface="Trebuchet MS" panose="020B0703020202090204" pitchFamily="34" charset="0"/>
              </a:rPr>
              <a:t>заинтересованные лица, владеющие акциями, паями или долями в организации, обязаны передавать их в доверительное управление; </a:t>
            </a:r>
          </a:p>
          <a:p>
            <a:pPr marL="285750" indent="-285750" algn="just">
              <a:lnSpc>
                <a:spcPct val="150000"/>
              </a:lnSpc>
              <a:buFont typeface="Wingdings" pitchFamily="2" charset="2"/>
              <a:buChar char="ü"/>
            </a:pPr>
            <a:r>
              <a:rPr lang="ru-RU" dirty="0">
                <a:latin typeface="Trebuchet MS" panose="020B0703020202090204" pitchFamily="34" charset="0"/>
              </a:rPr>
              <a:t> Трудовым кодексом РФ допускается увольнение сотрудника в связи с утратой доверия, если он не предпринял действий по предотвращению конфликта интересов. </a:t>
            </a:r>
          </a:p>
          <a:p>
            <a:pPr algn="just">
              <a:lnSpc>
                <a:spcPct val="150000"/>
              </a:lnSpc>
            </a:pPr>
            <a:endParaRPr lang="en-US" dirty="0">
              <a:latin typeface="Trebuchet MS" panose="020B0703020202090204" pitchFamily="34" charset="0"/>
            </a:endParaRPr>
          </a:p>
        </p:txBody>
      </p:sp>
    </p:spTree>
    <p:extLst>
      <p:ext uri="{BB962C8B-B14F-4D97-AF65-F5344CB8AC3E}">
        <p14:creationId xmlns:p14="http://schemas.microsoft.com/office/powerpoint/2010/main" val="4218157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Антикоррупционные меры: конфликт интересов</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5F284803-C99B-BC0A-97DA-5E215CB17D33}"/>
              </a:ext>
            </a:extLst>
          </p:cNvPr>
          <p:cNvSpPr txBox="1">
            <a:spLocks/>
          </p:cNvSpPr>
          <p:nvPr/>
        </p:nvSpPr>
        <p:spPr>
          <a:xfrm>
            <a:off x="1228600" y="757091"/>
            <a:ext cx="10112375" cy="4826000"/>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sp>
        <p:nvSpPr>
          <p:cNvPr id="10" name="TextBox 9">
            <a:extLst>
              <a:ext uri="{FF2B5EF4-FFF2-40B4-BE49-F238E27FC236}">
                <a16:creationId xmlns:a16="http://schemas.microsoft.com/office/drawing/2014/main" id="{C0219CED-BB6D-DE5A-F9C8-ED3E99350DBC}"/>
              </a:ext>
            </a:extLst>
          </p:cNvPr>
          <p:cNvSpPr txBox="1"/>
          <p:nvPr/>
        </p:nvSpPr>
        <p:spPr>
          <a:xfrm>
            <a:off x="838143" y="848436"/>
            <a:ext cx="10717753" cy="2814617"/>
          </a:xfrm>
          <a:prstGeom prst="rect">
            <a:avLst/>
          </a:prstGeom>
          <a:noFill/>
        </p:spPr>
        <p:txBody>
          <a:bodyPr wrap="square">
            <a:spAutoFit/>
          </a:bodyPr>
          <a:lstStyle/>
          <a:p>
            <a:pPr algn="just">
              <a:lnSpc>
                <a:spcPct val="150000"/>
              </a:lnSpc>
            </a:pPr>
            <a:r>
              <a:rPr lang="ru-RU" sz="2000" dirty="0"/>
              <a:t>7.1. Руководитель заказчика, член комиссии по осуществлению закупок обязаны при осуществлении закупок </a:t>
            </a:r>
            <a:r>
              <a:rPr lang="ru-RU" sz="2000" b="1" dirty="0">
                <a:solidFill>
                  <a:srgbClr val="FF0000"/>
                </a:solidFill>
              </a:rPr>
              <a:t>принимать </a:t>
            </a:r>
            <a:r>
              <a:rPr lang="ru-RU" sz="2000" b="1" u="sng" dirty="0">
                <a:solidFill>
                  <a:srgbClr val="FF0000"/>
                </a:solidFill>
              </a:rPr>
              <a:t>меры</a:t>
            </a:r>
            <a:r>
              <a:rPr lang="ru-RU" sz="2000" b="1" dirty="0">
                <a:solidFill>
                  <a:srgbClr val="FF0000"/>
                </a:solidFill>
              </a:rPr>
              <a:t> по предотвращению и урегулированию конфликта интересов в соответствии с Федеральным законом от 25 декабря 2008 года №273-ФЗ "О противодействии коррупции".</a:t>
            </a:r>
            <a:br>
              <a:rPr lang="ru-RU" sz="2000" dirty="0"/>
            </a:br>
            <a:endParaRPr lang="ru-RU" sz="2000" dirty="0"/>
          </a:p>
          <a:p>
            <a:pPr algn="just">
              <a:lnSpc>
                <a:spcPct val="150000"/>
              </a:lnSpc>
            </a:pPr>
            <a:endParaRPr lang="en-US" sz="2000" dirty="0"/>
          </a:p>
        </p:txBody>
      </p:sp>
      <p:sp>
        <p:nvSpPr>
          <p:cNvPr id="3" name="Выноска со стрелкой вверх 2">
            <a:extLst>
              <a:ext uri="{FF2B5EF4-FFF2-40B4-BE49-F238E27FC236}">
                <a16:creationId xmlns:a16="http://schemas.microsoft.com/office/drawing/2014/main" id="{879F482A-9B16-3B06-0E5D-874F68A78110}"/>
              </a:ext>
            </a:extLst>
          </p:cNvPr>
          <p:cNvSpPr/>
          <p:nvPr/>
        </p:nvSpPr>
        <p:spPr>
          <a:xfrm>
            <a:off x="1033371" y="2899267"/>
            <a:ext cx="10327295" cy="2491408"/>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t>КРОМЕ ВНЕСЕНИЯ НОРМ ПО КОНФЛИКТУ ИНТЕРЕСОВ В ПОЛОЖЕНИЕ О ЗАКУПКЕ НЕ ЗАБУДЬТЕ ВНЕСТИ СООТВЕТСТВУЮЩИЕ ИЗМЕНЕНИЯ  В ЛОКАЛЬНЫЕ АКТЫ (ПРИКАЗЫ, РЕГЛАМЕНТЫ, ДОЛЖНОСТНЫЕ ИНСТРУКЦИИ, ПОЛОЖЕНИЕ О КОМИСИИИ) </a:t>
            </a:r>
          </a:p>
        </p:txBody>
      </p:sp>
    </p:spTree>
    <p:extLst>
      <p:ext uri="{BB962C8B-B14F-4D97-AF65-F5344CB8AC3E}">
        <p14:creationId xmlns:p14="http://schemas.microsoft.com/office/powerpoint/2010/main" val="1654753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Схема 8">
            <a:extLst>
              <a:ext uri="{FF2B5EF4-FFF2-40B4-BE49-F238E27FC236}">
                <a16:creationId xmlns:a16="http://schemas.microsoft.com/office/drawing/2014/main" id="{DAAF798B-EC10-4869-AD4B-EF312DB861CA}"/>
              </a:ext>
            </a:extLst>
          </p:cNvPr>
          <p:cNvGraphicFramePr/>
          <p:nvPr>
            <p:extLst>
              <p:ext uri="{D42A27DB-BD31-4B8C-83A1-F6EECF244321}">
                <p14:modId xmlns:p14="http://schemas.microsoft.com/office/powerpoint/2010/main" val="11627299"/>
              </p:ext>
            </p:extLst>
          </p:nvPr>
        </p:nvGraphicFramePr>
        <p:xfrm>
          <a:off x="2135560" y="107046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a:extLst>
              <a:ext uri="{FF2B5EF4-FFF2-40B4-BE49-F238E27FC236}">
                <a16:creationId xmlns:a16="http://schemas.microsoft.com/office/drawing/2014/main" id="{6427F3A8-100B-5A4C-8058-F845B7AC6D1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63560" y="0"/>
            <a:ext cx="1704975" cy="645376"/>
          </a:xfrm>
          <a:prstGeom prst="rect">
            <a:avLst/>
          </a:prstGeom>
        </p:spPr>
      </p:pic>
      <p:sp>
        <p:nvSpPr>
          <p:cNvPr id="5" name="Заголовок 2">
            <a:extLst>
              <a:ext uri="{FF2B5EF4-FFF2-40B4-BE49-F238E27FC236}">
                <a16:creationId xmlns:a16="http://schemas.microsoft.com/office/drawing/2014/main" id="{C14AA017-9FAD-B44D-9846-5C7838941C29}"/>
              </a:ext>
            </a:extLst>
          </p:cNvPr>
          <p:cNvSpPr>
            <a:spLocks noGrp="1"/>
          </p:cNvSpPr>
          <p:nvPr>
            <p:ph type="title"/>
          </p:nvPr>
        </p:nvSpPr>
        <p:spPr>
          <a:xfrm>
            <a:off x="1928440" y="188240"/>
            <a:ext cx="8903368" cy="489458"/>
          </a:xfrm>
        </p:spPr>
        <p:txBody>
          <a:bodyPr>
            <a:noAutofit/>
          </a:bodyPr>
          <a:lstStyle/>
          <a:p>
            <a:r>
              <a:rPr lang="ru-RU" altLang="ru-RU" dirty="0">
                <a:cs typeface="Segoe UI" panose="020B0502040204020203" pitchFamily="34" charset="0"/>
              </a:rPr>
              <a:t>Ошибки в положении о закупке</a:t>
            </a:r>
            <a:endParaRPr lang="ru-RU" altLang="ru-RU" dirty="0">
              <a:cs typeface="Arial" charset="0"/>
            </a:endParaRPr>
          </a:p>
        </p:txBody>
      </p:sp>
      <p:sp>
        <p:nvSpPr>
          <p:cNvPr id="6" name="Нижний колонтитул 2">
            <a:extLst>
              <a:ext uri="{FF2B5EF4-FFF2-40B4-BE49-F238E27FC236}">
                <a16:creationId xmlns:a16="http://schemas.microsoft.com/office/drawing/2014/main" id="{78F83A93-0869-834C-A0EB-5839454431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500305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Изменения в постановление №2013</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11" name="TextBox 10">
            <a:extLst>
              <a:ext uri="{FF2B5EF4-FFF2-40B4-BE49-F238E27FC236}">
                <a16:creationId xmlns:a16="http://schemas.microsoft.com/office/drawing/2014/main" id="{DA520F38-0177-624D-B390-2B4863192928}"/>
              </a:ext>
            </a:extLst>
          </p:cNvPr>
          <p:cNvSpPr txBox="1"/>
          <p:nvPr/>
        </p:nvSpPr>
        <p:spPr>
          <a:xfrm>
            <a:off x="587689" y="819270"/>
            <a:ext cx="11010877" cy="5575757"/>
          </a:xfrm>
          <a:prstGeom prst="rect">
            <a:avLst/>
          </a:prstGeom>
          <a:noFill/>
        </p:spPr>
        <p:txBody>
          <a:bodyPr wrap="square">
            <a:spAutoFit/>
          </a:bodyPr>
          <a:lstStyle/>
          <a:p>
            <a:pPr indent="450215" algn="just">
              <a:lnSpc>
                <a:spcPct val="150000"/>
              </a:lnSpc>
            </a:pPr>
            <a:r>
              <a:rPr lang="ru-RU" sz="2000" b="1" i="0" u="none" strike="noStrike" dirty="0">
                <a:solidFill>
                  <a:srgbClr val="000000"/>
                </a:solidFill>
                <a:effectLst/>
                <a:latin typeface="Trebuchet MS" panose="020B0703020202090204" pitchFamily="34" charset="0"/>
              </a:rPr>
              <a:t>Постановлением Правительства РФ от 28.02.2023 №318  </a:t>
            </a:r>
            <a:r>
              <a:rPr lang="ru-RU" sz="2000" b="0" i="0" u="none" strike="noStrike" dirty="0">
                <a:solidFill>
                  <a:srgbClr val="000000"/>
                </a:solidFill>
                <a:effectLst/>
                <a:latin typeface="Trebuchet MS" panose="020B0703020202090204" pitchFamily="34" charset="0"/>
              </a:rPr>
              <a:t>скорректирован  Перечень квотируемой продукции, утвержденный постановлением Правительства РФ от 03.01.2020 № 2013 «О минимальной доле закупок товаров российского происхождения». </a:t>
            </a:r>
            <a:endParaRPr lang="ru-RU" sz="2000" b="0" i="0" u="none" strike="noStrike" dirty="0">
              <a:solidFill>
                <a:srgbClr val="2C2D2E"/>
              </a:solidFill>
              <a:effectLst/>
              <a:latin typeface="Trebuchet MS" panose="020B0703020202090204" pitchFamily="34" charset="0"/>
            </a:endParaRPr>
          </a:p>
          <a:p>
            <a:pPr indent="450215" algn="just">
              <a:lnSpc>
                <a:spcPct val="150000"/>
              </a:lnSpc>
            </a:pPr>
            <a:r>
              <a:rPr lang="ru-RU" sz="2000" b="0" i="0" u="none" strike="noStrike" dirty="0">
                <a:solidFill>
                  <a:srgbClr val="000000"/>
                </a:solidFill>
                <a:effectLst/>
                <a:latin typeface="Trebuchet MS" panose="020B0703020202090204" pitchFamily="34" charset="0"/>
              </a:rPr>
              <a:t>В соответствии с внесенными изменениями под квотирование в 2023 году  попадают: фотопленка, перчатки хирургические, телевизоры, видеокамеры, счетчики электроэнергии электрокардиографы, суда круизные, сухогрузные, рефрижераторные и танкеры  и др.</a:t>
            </a:r>
            <a:endParaRPr lang="ru-RU" sz="2000" b="0" i="0" u="none" strike="noStrike" dirty="0">
              <a:solidFill>
                <a:srgbClr val="2C2D2E"/>
              </a:solidFill>
              <a:effectLst/>
              <a:latin typeface="Trebuchet MS" panose="020B0703020202090204" pitchFamily="34" charset="0"/>
            </a:endParaRPr>
          </a:p>
          <a:p>
            <a:pPr indent="450215" algn="just">
              <a:lnSpc>
                <a:spcPct val="150000"/>
              </a:lnSpc>
            </a:pPr>
            <a:r>
              <a:rPr lang="ru-RU" sz="2000" dirty="0">
                <a:solidFill>
                  <a:srgbClr val="000000"/>
                </a:solidFill>
                <a:latin typeface="Trebuchet MS" panose="020B0703020202090204" pitchFamily="34" charset="0"/>
              </a:rPr>
              <a:t>П</a:t>
            </a:r>
            <a:r>
              <a:rPr lang="ru-RU" sz="2000" b="0" i="0" u="none" strike="noStrike" dirty="0">
                <a:solidFill>
                  <a:srgbClr val="000000"/>
                </a:solidFill>
                <a:effectLst/>
                <a:latin typeface="Trebuchet MS" panose="020B0703020202090204" pitchFamily="34" charset="0"/>
              </a:rPr>
              <a:t>о отдельным позициям Перечня (компьютерные томографы, рентгены, приборы оптические и фотографическое оборудование, кабели волоконно-оптические и др.)  изменена доля закупок российских товаров на текущий год.</a:t>
            </a:r>
          </a:p>
          <a:p>
            <a:pPr indent="450215" algn="just">
              <a:lnSpc>
                <a:spcPct val="150000"/>
              </a:lnSpc>
            </a:pPr>
            <a:r>
              <a:rPr lang="ru-RU" sz="2000" b="1" dirty="0">
                <a:solidFill>
                  <a:schemeClr val="accent1"/>
                </a:solidFill>
                <a:latin typeface="Trebuchet MS" panose="020B0703020202090204" pitchFamily="34" charset="0"/>
              </a:rPr>
              <a:t>Внесены изменения в отношении формулировки по Реестрам, применяемым для целей Постановления №2013.</a:t>
            </a:r>
            <a:endParaRPr lang="ru-RU" sz="2000" b="1" i="0" u="none" strike="noStrike" dirty="0">
              <a:solidFill>
                <a:schemeClr val="accent1"/>
              </a:solidFill>
              <a:effectLst/>
              <a:latin typeface="Trebuchet MS" panose="020B0703020202090204" pitchFamily="34" charset="0"/>
            </a:endParaRPr>
          </a:p>
        </p:txBody>
      </p:sp>
    </p:spTree>
    <p:extLst>
      <p:ext uri="{BB962C8B-B14F-4D97-AF65-F5344CB8AC3E}">
        <p14:creationId xmlns:p14="http://schemas.microsoft.com/office/powerpoint/2010/main" val="6637913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Пример формулировки с учетом изменений</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85214912-9A90-5D4F-9FD3-83B61DEA440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Объект 4">
            <a:extLst>
              <a:ext uri="{FF2B5EF4-FFF2-40B4-BE49-F238E27FC236}">
                <a16:creationId xmlns:a16="http://schemas.microsoft.com/office/drawing/2014/main" id="{B4E63564-0EC5-C31C-37EB-7DBFA9C7F5A1}"/>
              </a:ext>
            </a:extLst>
          </p:cNvPr>
          <p:cNvSpPr>
            <a:spLocks noGrp="1"/>
          </p:cNvSpPr>
          <p:nvPr>
            <p:ph idx="1"/>
          </p:nvPr>
        </p:nvSpPr>
        <p:spPr>
          <a:xfrm>
            <a:off x="361156" y="878540"/>
            <a:ext cx="11469687" cy="5232400"/>
          </a:xfrm>
        </p:spPr>
        <p:txBody>
          <a:bodyPr/>
          <a:lstStyle/>
          <a:p>
            <a:pPr indent="450215" algn="just"/>
            <a:r>
              <a:rPr lang="ru-RU" sz="1800" dirty="0">
                <a:effectLst/>
                <a:latin typeface="Trebuchet MS" panose="020B0703020202090204" pitchFamily="34" charset="0"/>
                <a:ea typeface="Times New Roman" panose="02020603050405020304" pitchFamily="18" charset="0"/>
              </a:rPr>
              <a:t>При закупке товаров (в том числе поставляемых при выполнении работ, оказании услуг) из </a:t>
            </a:r>
            <a:r>
              <a:rPr lang="ru-RU" sz="1800" u="none" strike="noStrike" dirty="0">
                <a:effectLst/>
                <a:latin typeface="Trebuchet MS" panose="020B0703020202090204" pitchFamily="34" charset="0"/>
                <a:ea typeface="Times New Roman" panose="02020603050405020304" pitchFamily="18" charset="0"/>
                <a:hlinkClick r:id="rId3"/>
              </a:rPr>
              <a:t>Перечня</a:t>
            </a:r>
            <a:r>
              <a:rPr lang="ru-RU" sz="1800" dirty="0">
                <a:effectLst/>
                <a:latin typeface="Trebuchet MS" panose="020B0703020202090204" pitchFamily="34" charset="0"/>
                <a:ea typeface="Times New Roman" panose="02020603050405020304" pitchFamily="18" charset="0"/>
              </a:rPr>
              <a:t>, утвержденного Постановлением Правительства РФ от 03.12.2020 № 2013 «О минимальной доле закупок товаров российского происхождения» (далее -Постановление №2013) Заказчик обеспечивает установленную этим нормативным правовым актом минимальную долю закупок товаров российского происхождения. </a:t>
            </a:r>
          </a:p>
          <a:p>
            <a:pPr indent="450215" algn="just"/>
            <a:r>
              <a:rPr lang="ru-RU" sz="1800" dirty="0">
                <a:effectLst/>
                <a:latin typeface="Trebuchet MS" panose="020B0703020202090204" pitchFamily="34" charset="0"/>
                <a:ea typeface="Times New Roman" panose="02020603050405020304" pitchFamily="18" charset="0"/>
              </a:rPr>
              <a:t>Для целей Постановления №2013 товаром российского происхождения признается товар, включенный:</a:t>
            </a:r>
          </a:p>
          <a:p>
            <a:pPr indent="450215" algn="just"/>
            <a:r>
              <a:rPr lang="ru-RU" sz="1800" dirty="0">
                <a:effectLst/>
                <a:latin typeface="Trebuchet MS" panose="020B0703020202090204" pitchFamily="34" charset="0"/>
                <a:ea typeface="Times New Roman" panose="02020603050405020304" pitchFamily="18" charset="0"/>
              </a:rPr>
              <a:t>- в реестр промышленной продукции, произведенной на территории Российской Федерации реестр промышленной продукции,  предусмотренный постановлением Правительства РФ от 30 апреля 2020 г. №616 "Об установлении запрета на допуск промышленных товаров, происходящих из иностранных государств, для целей осуществления закупок для государственных и муниципальных нужд, а также промышленных товаров, происходящих из иностранных государств, работ (услуг), выполняемых (оказываемых) иностранными лицами, для целей осуществления закупок для нужд обороны страны и безопасности государства";</a:t>
            </a:r>
          </a:p>
          <a:p>
            <a:r>
              <a:rPr lang="ru-RU" sz="1800" dirty="0">
                <a:effectLst/>
                <a:latin typeface="Trebuchet MS" panose="020B0703020202090204" pitchFamily="34" charset="0"/>
                <a:ea typeface="Times New Roman" panose="02020603050405020304" pitchFamily="18" charset="0"/>
              </a:rPr>
              <a:t>- в евразийский реестр промышленных товаров государств - членов Евразийского экономического союза, порядок формирования и ведения которого устанавливается правом Евразийского экономического союза</a:t>
            </a:r>
            <a:r>
              <a:rPr lang="ru-RU" dirty="0">
                <a:effectLst/>
                <a:latin typeface="Trebuchet MS" panose="020B0703020202090204" pitchFamily="34" charset="0"/>
              </a:rPr>
              <a:t> </a:t>
            </a:r>
            <a:endParaRPr lang="ru-RU" dirty="0">
              <a:latin typeface="Trebuchet MS" panose="020B0703020202090204" pitchFamily="34" charset="0"/>
            </a:endParaRPr>
          </a:p>
        </p:txBody>
      </p:sp>
    </p:spTree>
    <p:extLst>
      <p:ext uri="{BB962C8B-B14F-4D97-AF65-F5344CB8AC3E}">
        <p14:creationId xmlns:p14="http://schemas.microsoft.com/office/powerpoint/2010/main" val="2183523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Как  исполнить квоту?</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755374" y="822723"/>
            <a:ext cx="10641495" cy="5085508"/>
          </a:xfrm>
        </p:spPr>
        <p:txBody>
          <a:bodyPr>
            <a:normAutofit/>
          </a:bodyPr>
          <a:lstStyle/>
          <a:p>
            <a:pPr marL="285750" indent="-285750" algn="just">
              <a:buFont typeface="Wingdings" pitchFamily="2" charset="2"/>
              <a:buChar char="Ø"/>
            </a:pPr>
            <a:r>
              <a:rPr lang="ru-RU" sz="1800" dirty="0"/>
              <a:t>В целях достижения установленных постановлением № 2013 минимальных долей закупок товаров российского происхождения предоставляется приоритет путем проведения конкурса, аукциона и иных способов закупки, в том числе закупки у единственного поставщика (подрядчика, исполнителя), по отношению к товарам происходящим из иностранных государств, работам, услугам, выполняемым, оказываемым иностранными лицами </a:t>
            </a:r>
            <a:r>
              <a:rPr lang="ru-RU" sz="1800" b="1" dirty="0">
                <a:solidFill>
                  <a:srgbClr val="E4465A"/>
                </a:solidFill>
              </a:rPr>
              <a:t>в порядке, предусмотренном Положением о закупке утвержденным заказчиком в соответствии с Законом № 223-ФЗ.</a:t>
            </a:r>
          </a:p>
          <a:p>
            <a:pPr algn="just"/>
            <a:r>
              <a:rPr lang="ru-RU" sz="1800" i="1" dirty="0">
                <a:solidFill>
                  <a:schemeClr val="accent2"/>
                </a:solidFill>
              </a:rPr>
              <a:t>Письмо Минпромторга России от 19.03.2021 № ПГ-12-2780 «По вопросу применения постановления Правительства Российской Федерации от 3 декабря 2020 № 2013»</a:t>
            </a:r>
          </a:p>
          <a:p>
            <a:pPr marL="285750" indent="-285750" algn="just">
              <a:buFont typeface="Wingdings" pitchFamily="2" charset="2"/>
              <a:buChar char="Ø"/>
            </a:pPr>
            <a:r>
              <a:rPr lang="ru-RU" sz="1800" b="1" dirty="0">
                <a:solidFill>
                  <a:srgbClr val="E4465A"/>
                </a:solidFill>
              </a:rPr>
              <a:t>…в целях достижения установленных постановлением № 2013 минимальных долей закупок товаров российского происхождения предоставляется приоритет путем проведения конкурса, аукциона и иных способов закупки, в том числе закупки у единственного поставщика (подрядчика, исполнителя), по отношению к товарам, происходящим из иностранных государств, работам, услугам, выполняемым, оказываемым иностранными лицами в порядке, предусмотренном положением о закупке, утвержденным заказчиком в соответствии с Законом № 223-ФЗ</a:t>
            </a:r>
            <a:r>
              <a:rPr lang="ru-RU" sz="1800" dirty="0"/>
              <a:t>.</a:t>
            </a:r>
          </a:p>
          <a:p>
            <a:pPr algn="just"/>
            <a:r>
              <a:rPr lang="ru-RU" sz="1800" i="1" dirty="0">
                <a:solidFill>
                  <a:schemeClr val="accent2"/>
                </a:solidFill>
              </a:rPr>
              <a:t>Письмо Минпромторга России от 28.05.2021 № 43917/12</a:t>
            </a:r>
            <a:endParaRPr lang="ru-RU" sz="1800" dirty="0">
              <a:solidFill>
                <a:schemeClr val="accent2"/>
              </a:solidFill>
            </a:endParaRPr>
          </a:p>
          <a:p>
            <a:pPr algn="just"/>
            <a:endParaRPr lang="ru-RU" sz="1800" i="1" dirty="0">
              <a:solidFill>
                <a:schemeClr val="accent2"/>
              </a:solidFill>
            </a:endParaRPr>
          </a:p>
          <a:p>
            <a:pPr algn="just">
              <a:lnSpc>
                <a:spcPct val="150000"/>
              </a:lnSpc>
            </a:pPr>
            <a:endParaRPr lang="ru-RU" sz="1800" i="1" dirty="0">
              <a:solidFill>
                <a:schemeClr val="accent2"/>
              </a:solidFill>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160429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Формулировка по квотам</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Объект 3">
            <a:extLst>
              <a:ext uri="{FF2B5EF4-FFF2-40B4-BE49-F238E27FC236}">
                <a16:creationId xmlns:a16="http://schemas.microsoft.com/office/drawing/2014/main" id="{71E19044-4F2D-1D43-AFC5-963D67DCCE34}"/>
              </a:ext>
            </a:extLst>
          </p:cNvPr>
          <p:cNvSpPr>
            <a:spLocks noGrp="1"/>
          </p:cNvSpPr>
          <p:nvPr>
            <p:ph idx="1"/>
          </p:nvPr>
        </p:nvSpPr>
        <p:spPr>
          <a:xfrm>
            <a:off x="914400" y="1082675"/>
            <a:ext cx="10469217" cy="5232400"/>
          </a:xfrm>
        </p:spPr>
        <p:txBody>
          <a:bodyPr>
            <a:normAutofit lnSpcReduction="10000"/>
          </a:bodyPr>
          <a:lstStyle/>
          <a:p>
            <a:pPr algn="just"/>
            <a:r>
              <a:rPr lang="ru-RU" i="1" dirty="0">
                <a:solidFill>
                  <a:srgbClr val="0070C0"/>
                </a:solidFill>
              </a:rPr>
              <a:t>«…учитывая, что Постановлением № 2013 установлена минимальная доля закупок товаров российского происхождения, являющаяся обязательной, заказчики при формировании положения о закупке должны учитывать необходимость ее достижения, в том числе путем </a:t>
            </a:r>
            <a:r>
              <a:rPr lang="ru-RU" i="1" u="sng" dirty="0">
                <a:solidFill>
                  <a:srgbClr val="E4465A"/>
                </a:solidFill>
              </a:rPr>
              <a:t>осуществления конкурентных и неконкурентных закупок».</a:t>
            </a:r>
          </a:p>
          <a:p>
            <a:pPr algn="just"/>
            <a:r>
              <a:rPr lang="ru-RU" i="1" dirty="0"/>
              <a:t>Письмо Минфина России от 15.01.2021 № 24-03-07/1390 «О выполнении минимальной обязательной доли закупок»</a:t>
            </a:r>
          </a:p>
          <a:p>
            <a:pPr algn="just"/>
            <a:endParaRPr lang="ru-RU" i="1" dirty="0"/>
          </a:p>
          <a:p>
            <a:pPr algn="just"/>
            <a:endParaRPr lang="en-US" i="1" dirty="0">
              <a:solidFill>
                <a:srgbClr val="E4465A"/>
              </a:solidFill>
            </a:endParaRPr>
          </a:p>
          <a:p>
            <a:pPr algn="just"/>
            <a:endParaRPr lang="en-US" i="1" dirty="0">
              <a:solidFill>
                <a:srgbClr val="E4465A"/>
              </a:solidFill>
            </a:endParaRPr>
          </a:p>
          <a:p>
            <a:pPr algn="just"/>
            <a:r>
              <a:rPr lang="ru-RU" i="1" dirty="0">
                <a:solidFill>
                  <a:srgbClr val="E4465A"/>
                </a:solidFill>
              </a:rPr>
              <a:t>Пример формулировки:</a:t>
            </a:r>
          </a:p>
          <a:p>
            <a:pPr algn="just"/>
            <a:r>
              <a:rPr lang="ru-RU" dirty="0"/>
              <a:t>	</a:t>
            </a:r>
            <a:r>
              <a:rPr lang="ru-RU" i="1" dirty="0"/>
              <a:t>Закупка у единственного поставщика может проводиться в следующих случаях:</a:t>
            </a:r>
          </a:p>
          <a:p>
            <a:pPr algn="just"/>
            <a:endParaRPr lang="ru-RU" i="1" dirty="0"/>
          </a:p>
          <a:p>
            <a:pPr algn="just"/>
            <a:r>
              <a:rPr lang="ru-RU" i="1" dirty="0"/>
              <a:t>30)	осуществление закупки товаров, включенных в перечень, утвержденный постановлением Правительства РФ  от 03.12.2020 № 2013 «О минимальной доле закупок товаров российского происхождения».</a:t>
            </a:r>
          </a:p>
          <a:p>
            <a:endParaRPr lang="ru-RU" dirty="0"/>
          </a:p>
        </p:txBody>
      </p:sp>
      <p:sp>
        <p:nvSpPr>
          <p:cNvPr id="10" name="Стрелка: вниз 4">
            <a:extLst>
              <a:ext uri="{FF2B5EF4-FFF2-40B4-BE49-F238E27FC236}">
                <a16:creationId xmlns:a16="http://schemas.microsoft.com/office/drawing/2014/main" id="{2F0E2089-FD49-F846-AFB9-0B47CA71DD8A}"/>
              </a:ext>
            </a:extLst>
          </p:cNvPr>
          <p:cNvSpPr/>
          <p:nvPr/>
        </p:nvSpPr>
        <p:spPr>
          <a:xfrm>
            <a:off x="4727848" y="3159486"/>
            <a:ext cx="1368152" cy="8974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819451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Исключения по квотам?</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967409" y="822723"/>
            <a:ext cx="10349948" cy="5085508"/>
          </a:xfrm>
        </p:spPr>
        <p:txBody>
          <a:bodyPr>
            <a:noAutofit/>
          </a:bodyPr>
          <a:lstStyle/>
          <a:p>
            <a:pPr algn="just"/>
            <a:r>
              <a:rPr lang="ru-RU" dirty="0"/>
              <a:t>«…</a:t>
            </a:r>
            <a:r>
              <a:rPr lang="ru-RU" b="1" dirty="0">
                <a:solidFill>
                  <a:srgbClr val="E4465A"/>
                </a:solidFill>
              </a:rPr>
              <a:t>заказчик также вправе установить исключения из общего объема закупок, используемого для расчета достижения минимальной доли закупок товаров российского происхождения</a:t>
            </a:r>
            <a:r>
              <a:rPr lang="ru-RU" dirty="0"/>
              <a:t>, исходя из принципа целевого и экономически эффективного расходования денежных средств на приобретение ТРУ (с учетом при необходимости стоимости жизненного цикла закупаемой продукции) и реализации мер, направленных на сокращение издержек заказчика, регламентированного пунктом 3 части 1 статьи 3 Закона № 223-ФЗ.</a:t>
            </a:r>
          </a:p>
          <a:p>
            <a:pPr algn="just"/>
            <a:r>
              <a:rPr lang="ru-RU" dirty="0"/>
              <a:t>К указанным исключениям также следует отнести потребность в осуществлении закупок товаров иностранного происхождения в связи с тем, что имеющаяся в реестре российской промышленной продукции или едином реестре российской промышленной продукции информация о российских товарах по своим функциональным техническим или эксплуатационным характеристикам не удовлетворяет потребностям заказчика.</a:t>
            </a:r>
          </a:p>
          <a:p>
            <a:pPr algn="just"/>
            <a:r>
              <a:rPr lang="ru-RU" dirty="0"/>
              <a:t>       В вышеуказанных случаях </a:t>
            </a:r>
            <a:r>
              <a:rPr lang="ru-RU" b="1" dirty="0">
                <a:solidFill>
                  <a:srgbClr val="E4465A"/>
                </a:solidFill>
              </a:rPr>
              <a:t>при расчете достижения заказчиком минимальной доли закупок объем таких закупок рассматривается как объективная причина невыполнения заказчиком минимальной доли закупок</a:t>
            </a:r>
            <a:r>
              <a:rPr lang="ru-RU" dirty="0"/>
              <a:t>.</a:t>
            </a:r>
          </a:p>
          <a:p>
            <a:pPr algn="just"/>
            <a:r>
              <a:rPr lang="ru-RU" sz="1400" i="1" dirty="0">
                <a:solidFill>
                  <a:schemeClr val="accent2"/>
                </a:solidFill>
              </a:rPr>
              <a:t>Письмо Минпромторга России от 19.03.2021 № ПГ-12-2780 По вопросу применения постановления Правительства Российской Федерации от 3 декабря 2020 № 2013</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076324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Общие Правила разъяснений нпа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808383" y="822722"/>
            <a:ext cx="10760765" cy="5085508"/>
          </a:xfrm>
        </p:spPr>
        <p:txBody>
          <a:bodyPr>
            <a:noAutofit/>
          </a:bodyPr>
          <a:lstStyle/>
          <a:p>
            <a:pPr marL="285750" indent="-285750" algn="just">
              <a:lnSpc>
                <a:spcPct val="150000"/>
              </a:lnSpc>
              <a:buClr>
                <a:srgbClr val="E4465A"/>
              </a:buClr>
              <a:buFont typeface="Wingdings" panose="05000000000000000000" pitchFamily="2" charset="2"/>
              <a:buChar char="Ø"/>
            </a:pPr>
            <a:r>
              <a:rPr lang="ru-RU" sz="1800" dirty="0"/>
              <a:t>В соответствии со статьей  14 Федерального закона от 31.07.2020 №247-ФЗ "Об обязательных требованиях в Российской Федерации"   </a:t>
            </a:r>
            <a:r>
              <a:rPr lang="ru-RU" sz="1800" b="1" dirty="0">
                <a:solidFill>
                  <a:srgbClr val="E4465A"/>
                </a:solidFill>
              </a:rPr>
              <a:t>федеральные органы исполнительной власти (ФОИВ) в отношении принятых ими нормативных правовых актов дают официальные разъяснения обязательных требований исключительно в целях пояснения их содержания. Официальные разъяснения не могут устанавливать новые обязательные требования, а также изменять смысл обязательных требований и выходить за пределы разъясняемых обязательных требований.</a:t>
            </a:r>
          </a:p>
          <a:p>
            <a:pPr marL="285750" indent="-285750" algn="just">
              <a:lnSpc>
                <a:spcPct val="150000"/>
              </a:lnSpc>
              <a:buClr>
                <a:srgbClr val="E4465A"/>
              </a:buClr>
              <a:buFont typeface="Wingdings" panose="05000000000000000000" pitchFamily="2" charset="2"/>
              <a:buChar char="Ø"/>
            </a:pPr>
            <a:r>
              <a:rPr lang="ru-RU" sz="1800" dirty="0"/>
              <a:t>ФОИВ, осуществляющие полномочия по государственному контролю (надзору), обязаны руководствоваться официальными разъяснениями обязательных требований федеральных органов исполнительной власти. </a:t>
            </a:r>
          </a:p>
          <a:p>
            <a:pPr marL="285750" indent="-285750" algn="just">
              <a:lnSpc>
                <a:spcPct val="150000"/>
              </a:lnSpc>
              <a:buClr>
                <a:srgbClr val="E4465A"/>
              </a:buClr>
              <a:buFont typeface="Wingdings" panose="05000000000000000000" pitchFamily="2" charset="2"/>
              <a:buChar char="Ø"/>
            </a:pPr>
            <a:r>
              <a:rPr lang="ru-RU" sz="1800" b="1" dirty="0">
                <a:solidFill>
                  <a:srgbClr val="E4465A"/>
                </a:solidFill>
              </a:rPr>
              <a:t>Деятельность лиц, обязанных соблюдать обязательные требования, и действия их работников, осуществляемые в соответствии с официальными разъяснениями обязательных требований, не могут квалифицироваться как нарушение обязательных требований.</a:t>
            </a: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809716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err="1">
                <a:cs typeface="Arial" charset="0"/>
              </a:rPr>
              <a:t>изменениЯ</a:t>
            </a:r>
            <a:r>
              <a:rPr lang="ru-RU" altLang="ru-RU" dirty="0">
                <a:cs typeface="Arial" charset="0"/>
              </a:rPr>
              <a:t> 2023</a:t>
            </a:r>
          </a:p>
        </p:txBody>
      </p:sp>
      <p:sp>
        <p:nvSpPr>
          <p:cNvPr id="2" name="Номер слайда 1"/>
          <p:cNvSpPr>
            <a:spLocks noGrp="1"/>
          </p:cNvSpPr>
          <p:nvPr>
            <p:ph type="sldNum" sz="quarter" idx="12"/>
          </p:nvPr>
        </p:nvSpPr>
        <p:spPr/>
        <p:txBody>
          <a:bodyPr/>
          <a:lstStyle/>
          <a:p>
            <a:fld id="{C9E4AFE2-214E-4076-8BFA-D03B18AC4187}" type="slidenum">
              <a:rPr lang="ru-RU" smtClean="0"/>
              <a:pPr/>
              <a:t>4</a:t>
            </a:fld>
            <a:endParaRPr lang="ru-RU" dirty="0"/>
          </a:p>
        </p:txBody>
      </p:sp>
      <p:sp>
        <p:nvSpPr>
          <p:cNvPr id="4" name="Текст 3"/>
          <p:cNvSpPr>
            <a:spLocks noGrp="1"/>
          </p:cNvSpPr>
          <p:nvPr>
            <p:ph type="body" sz="quarter" idx="4294967295"/>
          </p:nvPr>
        </p:nvSpPr>
        <p:spPr>
          <a:xfrm>
            <a:off x="876499" y="920750"/>
            <a:ext cx="10433257" cy="5016500"/>
          </a:xfrm>
        </p:spPr>
        <p:txBody>
          <a:bodyPr>
            <a:noAutofit/>
          </a:bodyPr>
          <a:lstStyle/>
          <a:p>
            <a:pPr algn="just" fontAlgn="t">
              <a:lnSpc>
                <a:spcPct val="150000"/>
              </a:lnSpc>
            </a:pPr>
            <a:r>
              <a:rPr lang="ru-RU" sz="1800" dirty="0">
                <a:solidFill>
                  <a:schemeClr val="accent1"/>
                </a:solidFill>
                <a:effectLst/>
                <a:latin typeface="Trebuchet MS" panose="020B0703020202090204" pitchFamily="34" charset="0"/>
                <a:ea typeface="Times New Roman" panose="02020603050405020304" pitchFamily="18" charset="0"/>
              </a:rPr>
              <a:t>С 01 АПРЕЛЯ 2023 </a:t>
            </a:r>
            <a:r>
              <a:rPr lang="ru-RU" sz="1800" b="1" dirty="0">
                <a:effectLst/>
                <a:latin typeface="Trebuchet MS" panose="020B0703020202090204" pitchFamily="34" charset="0"/>
                <a:ea typeface="Times New Roman" panose="02020603050405020304" pitchFamily="18" charset="0"/>
              </a:rPr>
              <a:t>расширен  перечень информации по конкурентным закупкам среди СМСП, которую включают в реестр договоров</a:t>
            </a:r>
            <a:r>
              <a:rPr lang="ru-RU" sz="1800" dirty="0">
                <a:effectLst/>
                <a:latin typeface="Trebuchet MS" panose="020B0703020202090204" pitchFamily="34" charset="0"/>
                <a:ea typeface="Times New Roman" panose="02020603050405020304" pitchFamily="18" charset="0"/>
              </a:rPr>
              <a:t>.</a:t>
            </a:r>
          </a:p>
          <a:p>
            <a:pPr algn="just"/>
            <a:r>
              <a:rPr lang="ru-RU" sz="1800" b="1" dirty="0">
                <a:effectLst/>
                <a:latin typeface="Trebuchet MS" panose="020B0703020202090204" pitchFamily="34" charset="0"/>
                <a:ea typeface="Times New Roman" panose="02020603050405020304" pitchFamily="18" charset="0"/>
              </a:rPr>
              <a:t> </a:t>
            </a:r>
            <a:r>
              <a:rPr lang="ru-RU" sz="1800" dirty="0">
                <a:effectLst/>
                <a:latin typeface="Trebuchet MS" panose="020B0703020202090204" pitchFamily="34" charset="0"/>
                <a:ea typeface="Times New Roman" panose="02020603050405020304" pitchFamily="18" charset="0"/>
              </a:rPr>
              <a:t>В реестре договоров нужно указывать:</a:t>
            </a:r>
          </a:p>
          <a:p>
            <a:pPr marL="342900" lvl="0" indent="-342900" algn="just">
              <a:spcAft>
                <a:spcPts val="515"/>
              </a:spcAft>
              <a:buSzPts val="1000"/>
              <a:buFont typeface="Symbol" pitchFamily="2" charset="2"/>
              <a:buChar char=""/>
              <a:tabLst>
                <a:tab pos="457200" algn="l"/>
              </a:tabLst>
            </a:pPr>
            <a:r>
              <a:rPr lang="ru-RU" sz="1800" dirty="0">
                <a:effectLst/>
                <a:latin typeface="Trebuchet MS" panose="020B0703020202090204" pitchFamily="34" charset="0"/>
                <a:ea typeface="Times New Roman" panose="02020603050405020304" pitchFamily="18" charset="0"/>
              </a:rPr>
              <a:t>способ обеспечения исполнения договора;</a:t>
            </a:r>
          </a:p>
          <a:p>
            <a:pPr marL="342900" lvl="0" indent="-342900" algn="just">
              <a:spcAft>
                <a:spcPts val="515"/>
              </a:spcAft>
              <a:buSzPts val="1000"/>
              <a:buFont typeface="Symbol" pitchFamily="2" charset="2"/>
              <a:buChar char=""/>
              <a:tabLst>
                <a:tab pos="457200" algn="l"/>
              </a:tabLst>
            </a:pPr>
            <a:r>
              <a:rPr lang="ru-RU" sz="1800" dirty="0">
                <a:effectLst/>
                <a:latin typeface="Trebuchet MS" panose="020B0703020202090204" pitchFamily="34" charset="0"/>
                <a:ea typeface="Times New Roman" panose="02020603050405020304" pitchFamily="18" charset="0"/>
              </a:rPr>
              <a:t>размер обеспечения исполнения договора;</a:t>
            </a:r>
          </a:p>
          <a:p>
            <a:pPr marL="342900" lvl="0" indent="-342900" algn="just">
              <a:spcAft>
                <a:spcPts val="515"/>
              </a:spcAft>
              <a:buSzPts val="1000"/>
              <a:buFont typeface="Symbol" pitchFamily="2" charset="2"/>
              <a:buChar char=""/>
              <a:tabLst>
                <a:tab pos="457200" algn="l"/>
              </a:tabLst>
            </a:pPr>
            <a:r>
              <a:rPr lang="ru-RU" sz="1800" b="1" dirty="0">
                <a:effectLst/>
                <a:latin typeface="Trebuchet MS" panose="020B0703020202090204" pitchFamily="34" charset="0"/>
                <a:ea typeface="Times New Roman" panose="02020603050405020304" pitchFamily="18" charset="0"/>
              </a:rPr>
              <a:t>номер реестровой записи из реестра независимых гарантий</a:t>
            </a:r>
            <a:r>
              <a:rPr lang="ru-RU" sz="1800" dirty="0">
                <a:effectLst/>
                <a:latin typeface="Trebuchet MS" panose="020B0703020202090204" pitchFamily="34" charset="0"/>
                <a:ea typeface="Times New Roman" panose="02020603050405020304" pitchFamily="18" charset="0"/>
              </a:rPr>
              <a:t>.</a:t>
            </a:r>
          </a:p>
          <a:p>
            <a:pPr marL="342900" lvl="0" indent="-342900" algn="just">
              <a:spcAft>
                <a:spcPts val="515"/>
              </a:spcAft>
              <a:buSzPts val="1000"/>
              <a:buFont typeface="Symbol" pitchFamily="2" charset="2"/>
              <a:buChar char=""/>
              <a:tabLst>
                <a:tab pos="457200" algn="l"/>
              </a:tabLst>
            </a:pPr>
            <a:r>
              <a:rPr lang="ru-RU" sz="1800" dirty="0">
                <a:effectLst/>
                <a:latin typeface="Trebuchet MS" panose="020B0703020202090204" pitchFamily="34" charset="0"/>
                <a:ea typeface="Times New Roman" panose="02020603050405020304" pitchFamily="18" charset="0"/>
              </a:rPr>
              <a:t>информацию о прекращении обязательств контрагента, обеспеченных независимой гарантией, дату такого прекращения;</a:t>
            </a:r>
          </a:p>
          <a:p>
            <a:pPr marL="342900" lvl="0" indent="-342900" algn="just">
              <a:spcAft>
                <a:spcPts val="515"/>
              </a:spcAft>
              <a:buSzPts val="1000"/>
              <a:buFont typeface="Symbol" pitchFamily="2" charset="2"/>
              <a:buChar char=""/>
              <a:tabLst>
                <a:tab pos="457200" algn="l"/>
              </a:tabLst>
            </a:pPr>
            <a:r>
              <a:rPr lang="ru-RU" sz="1800" dirty="0">
                <a:effectLst/>
                <a:latin typeface="Trebuchet MS" panose="020B0703020202090204" pitchFamily="34" charset="0"/>
                <a:ea typeface="Times New Roman" panose="02020603050405020304" pitchFamily="18" charset="0"/>
              </a:rPr>
              <a:t>сумму денежных средств, уплаченную гарантом, и реквизиты требования об уплате суммы по независимой гарантии</a:t>
            </a:r>
          </a:p>
          <a:p>
            <a:pPr algn="just"/>
            <a:r>
              <a:rPr lang="ru-RU" sz="1800" dirty="0">
                <a:effectLst/>
                <a:latin typeface="Trebuchet MS" panose="020B0703020202090204" pitchFamily="34" charset="0"/>
                <a:ea typeface="Times New Roman" panose="02020603050405020304" pitchFamily="18" charset="0"/>
              </a:rPr>
              <a:t>(</a:t>
            </a:r>
            <a:r>
              <a:rPr lang="ru-RU" sz="1800" u="sng" dirty="0">
                <a:solidFill>
                  <a:srgbClr val="0000FF"/>
                </a:solidFill>
                <a:effectLst/>
                <a:latin typeface="Trebuchet MS" panose="020B0703020202090204" pitchFamily="34" charset="0"/>
                <a:ea typeface="Times New Roman" panose="02020603050405020304" pitchFamily="18" charset="0"/>
                <a:hlinkClick r:id="rId2"/>
              </a:rPr>
              <a:t>подп. «б»</a:t>
            </a:r>
            <a:r>
              <a:rPr lang="ru-RU" sz="1800" dirty="0">
                <a:effectLst/>
                <a:latin typeface="Trebuchet MS" panose="020B0703020202090204" pitchFamily="34" charset="0"/>
                <a:ea typeface="Times New Roman" panose="02020603050405020304" pitchFamily="18" charset="0"/>
              </a:rPr>
              <a:t> п. 4 изменений внесенных  </a:t>
            </a:r>
            <a:r>
              <a:rPr lang="ru-RU" sz="1800" u="sng" dirty="0">
                <a:solidFill>
                  <a:srgbClr val="0000FF"/>
                </a:solidFill>
                <a:effectLst/>
                <a:latin typeface="Trebuchet MS" panose="020B0703020202090204" pitchFamily="34" charset="0"/>
                <a:ea typeface="Times New Roman" panose="02020603050405020304" pitchFamily="18" charset="0"/>
                <a:hlinkClick r:id="rId3"/>
              </a:rPr>
              <a:t>постановлением № 1946</a:t>
            </a:r>
            <a:r>
              <a:rPr lang="ru-RU" sz="1800" dirty="0">
                <a:effectLst/>
                <a:latin typeface="Trebuchet MS" panose="020B0703020202090204" pitchFamily="34" charset="0"/>
                <a:ea typeface="Times New Roman" panose="02020603050405020304" pitchFamily="18" charset="0"/>
              </a:rPr>
              <a:t>).</a:t>
            </a:r>
          </a:p>
          <a:p>
            <a:pPr algn="just" fontAlgn="t">
              <a:lnSpc>
                <a:spcPct val="150000"/>
              </a:lnSpc>
            </a:pPr>
            <a:br>
              <a:rPr lang="ru-RU" sz="1800" dirty="0">
                <a:latin typeface="Trebuchet MS" panose="020B0703020202090204" pitchFamily="34" charset="0"/>
              </a:rPr>
            </a:br>
            <a:br>
              <a:rPr lang="ru-RU" sz="1800" dirty="0">
                <a:latin typeface="Trebuchet MS" panose="020B0703020202090204" pitchFamily="34" charset="0"/>
              </a:rPr>
            </a:br>
            <a:br>
              <a:rPr lang="ru-RU" sz="1800" dirty="0">
                <a:latin typeface="Trebuchet MS" panose="020B0703020202090204" pitchFamily="34" charset="0"/>
              </a:rPr>
            </a:br>
            <a:br>
              <a:rPr lang="ru-RU" sz="1800" dirty="0">
                <a:latin typeface="Trebuchet MS" panose="020B0703020202090204" pitchFamily="34" charset="0"/>
              </a:rPr>
            </a:br>
            <a:endParaRPr lang="ru-RU" sz="1800" i="1" dirty="0">
              <a:solidFill>
                <a:schemeClr val="accent1"/>
              </a:solidFill>
              <a:latin typeface="Trebuchet MS" panose="020B0703020202090204" pitchFamily="34" charset="0"/>
            </a:endParaRPr>
          </a:p>
          <a:p>
            <a:pPr algn="just" fontAlgn="t">
              <a:lnSpc>
                <a:spcPct val="150000"/>
              </a:lnSpc>
            </a:pPr>
            <a:endParaRPr lang="ru-RU" sz="1800" i="1" dirty="0">
              <a:solidFill>
                <a:schemeClr val="accent1"/>
              </a:solidFill>
              <a:latin typeface="Trebuchet MS" panose="020B0703020202090204" pitchFamily="34" charset="0"/>
            </a:endParaRPr>
          </a:p>
          <a:p>
            <a:pPr algn="just" fontAlgn="t">
              <a:lnSpc>
                <a:spcPct val="150000"/>
              </a:lnSpc>
            </a:pPr>
            <a:br>
              <a:rPr lang="ru-RU" sz="1800" dirty="0">
                <a:latin typeface="Trebuchet MS" panose="020B0703020202090204" pitchFamily="34" charset="0"/>
              </a:rPr>
            </a:br>
            <a:br>
              <a:rPr lang="ru-RU" sz="1800" dirty="0">
                <a:latin typeface="Trebuchet MS" panose="020B0703020202090204" pitchFamily="34" charset="0"/>
              </a:rPr>
            </a:br>
            <a:endParaRPr lang="en-US" sz="1800" dirty="0">
              <a:latin typeface="Trebuchet MS" panose="020B0703020202090204" pitchFamily="34" charset="0"/>
            </a:endParaRPr>
          </a:p>
          <a:p>
            <a:pPr algn="just">
              <a:lnSpc>
                <a:spcPct val="150000"/>
              </a:lnSpc>
            </a:pPr>
            <a:endParaRPr lang="ru-RU" sz="1800" i="1" dirty="0">
              <a:latin typeface="Trebuchet MS" panose="020B0703020202090204" pitchFamily="34" charset="0"/>
            </a:endParaRPr>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0454718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altLang="ru-RU" dirty="0">
                <a:latin typeface="Trebuchet MS" panose="020B0703020202090204" pitchFamily="34" charset="0"/>
                <a:cs typeface="Segoe UI" panose="020B0502040204020203" pitchFamily="34" charset="0"/>
              </a:rPr>
              <a:t>Статья 2 Закона №247-ФЗ в ред. с 16.04.2022 104-ФЗ</a:t>
            </a:r>
          </a:p>
        </p:txBody>
      </p:sp>
      <p:sp>
        <p:nvSpPr>
          <p:cNvPr id="2" name="Текст 1">
            <a:extLst>
              <a:ext uri="{FF2B5EF4-FFF2-40B4-BE49-F238E27FC236}">
                <a16:creationId xmlns:a16="http://schemas.microsoft.com/office/drawing/2014/main" id="{4285848B-7D2D-4597-927C-8CBE53D583DA}"/>
              </a:ext>
            </a:extLst>
          </p:cNvPr>
          <p:cNvSpPr>
            <a:spLocks noGrp="1"/>
          </p:cNvSpPr>
          <p:nvPr>
            <p:ph type="body" sz="quarter" idx="4294967295"/>
          </p:nvPr>
        </p:nvSpPr>
        <p:spPr>
          <a:xfrm>
            <a:off x="781878" y="973138"/>
            <a:ext cx="10548731" cy="4911725"/>
          </a:xfrm>
        </p:spPr>
        <p:txBody>
          <a:bodyPr>
            <a:noAutofit/>
          </a:bodyPr>
          <a:lstStyle/>
          <a:p>
            <a:pPr algn="just">
              <a:lnSpc>
                <a:spcPct val="150000"/>
              </a:lnSpc>
            </a:pPr>
            <a:r>
              <a:rPr lang="ru-RU" dirty="0"/>
              <a:t>Федеральный закон от 31.07.2020 №</a:t>
            </a:r>
            <a:r>
              <a:rPr lang="en-US" dirty="0"/>
              <a:t>247-</a:t>
            </a:r>
            <a:r>
              <a:rPr lang="ru-RU" dirty="0"/>
              <a:t>ФЗ </a:t>
            </a:r>
            <a:r>
              <a:rPr lang="ru-RU" b="1" u="sng" dirty="0">
                <a:solidFill>
                  <a:srgbClr val="FF0000"/>
                </a:solidFill>
              </a:rPr>
              <a:t>не распространяется на отношения, связанные с установлением и оценкой применения обязательных требований:</a:t>
            </a:r>
          </a:p>
          <a:p>
            <a:pPr algn="just">
              <a:lnSpc>
                <a:spcPct val="150000"/>
              </a:lnSpc>
            </a:pPr>
            <a:r>
              <a:rPr lang="ru-RU" b="1" dirty="0"/>
              <a:t>4)…законодательства Российской Федерации о контрактной системе в сфере закупок товаров, работ, услуг для обеспечения государственных и муниципальных нужд, </a:t>
            </a:r>
            <a:r>
              <a:rPr lang="ru-RU" b="1" dirty="0">
                <a:solidFill>
                  <a:srgbClr val="FF0000"/>
                </a:solidFill>
              </a:rPr>
              <a:t>а также устанавливаемых обязательных требований при организации и проведении закупок отдельными видами юридических лиц».</a:t>
            </a:r>
          </a:p>
          <a:p>
            <a:pPr algn="just">
              <a:lnSpc>
                <a:spcPct val="150000"/>
              </a:lnSpc>
            </a:pPr>
            <a:r>
              <a:rPr lang="ru-RU" b="0" dirty="0">
                <a:effectLst/>
                <a:highlight>
                  <a:srgbClr val="FFFF00"/>
                </a:highlight>
                <a:latin typeface="Times New Roman" panose="02020603050405020304" pitchFamily="18" charset="0"/>
              </a:rPr>
              <a:t>Изменения  внесены Федеральным </a:t>
            </a:r>
            <a:r>
              <a:rPr lang="ru-RU" b="0" u="none" strike="noStrike" dirty="0">
                <a:solidFill>
                  <a:srgbClr val="0000FF"/>
                </a:solidFill>
                <a:effectLst/>
                <a:highlight>
                  <a:srgbClr val="FFFF00"/>
                </a:highlight>
                <a:latin typeface="Times New Roman" panose="02020603050405020304" pitchFamily="18" charset="0"/>
                <a:hlinkClick r:id="rId3"/>
              </a:rPr>
              <a:t>законом</a:t>
            </a:r>
            <a:r>
              <a:rPr lang="ru-RU" b="0" dirty="0">
                <a:effectLst/>
                <a:highlight>
                  <a:srgbClr val="FFFF00"/>
                </a:highlight>
                <a:latin typeface="Times New Roman" panose="02020603050405020304" pitchFamily="18" charset="0"/>
              </a:rPr>
              <a:t> от 16.04.2022 №104-ФЗ. </a:t>
            </a:r>
          </a:p>
          <a:p>
            <a:pPr algn="just">
              <a:lnSpc>
                <a:spcPct val="150000"/>
              </a:lnSpc>
            </a:pPr>
            <a:endParaRPr lang="ru-RU" b="1" dirty="0">
              <a:solidFill>
                <a:srgbClr val="FF0000"/>
              </a:solidFill>
            </a:endParaRPr>
          </a:p>
        </p:txBody>
      </p:sp>
      <p:pic>
        <p:nvPicPr>
          <p:cNvPr id="6" name="Рисунок 5">
            <a:extLst>
              <a:ext uri="{FF2B5EF4-FFF2-40B4-BE49-F238E27FC236}">
                <a16:creationId xmlns:a16="http://schemas.microsoft.com/office/drawing/2014/main" id="{7E59A50A-FAD2-7ACE-81F7-59F8E69AF3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Tree>
    <p:extLst>
      <p:ext uri="{BB962C8B-B14F-4D97-AF65-F5344CB8AC3E}">
        <p14:creationId xmlns:p14="http://schemas.microsoft.com/office/powerpoint/2010/main" val="126346680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Основные ошибки заказчиков по НМЦД</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556591" y="886246"/>
            <a:ext cx="11145079" cy="5085508"/>
          </a:xfrm>
        </p:spPr>
        <p:txBody>
          <a:bodyPr>
            <a:noAutofit/>
          </a:bodyPr>
          <a:lstStyle/>
          <a:p>
            <a:pPr algn="just">
              <a:lnSpc>
                <a:spcPct val="150000"/>
              </a:lnSpc>
            </a:pPr>
            <a:r>
              <a:rPr lang="ru-RU" altLang="ru-RU" dirty="0">
                <a:ea typeface="Arial Unicode MS" panose="020B0604020202020204" pitchFamily="34" charset="-128"/>
              </a:rPr>
              <a:t>1. Порядок обоснования НМЦД не  содержит всего, что предусмотрено законом. К примеру заказчик  не проводит закупки с неопределенным объемом и поэтому решил не включать в свое  Положение порядок определение  максимального значения цены договора. Или в разделе не содержится упоминание про расчет цены с ед. поставщиком. Нет  формулы цены.</a:t>
            </a:r>
          </a:p>
          <a:p>
            <a:pPr algn="just">
              <a:lnSpc>
                <a:spcPct val="150000"/>
              </a:lnSpc>
            </a:pPr>
            <a:r>
              <a:rPr lang="ru-RU" altLang="ru-RU" dirty="0">
                <a:ea typeface="Arial Unicode MS" panose="020B0604020202020204" pitchFamily="34" charset="-128"/>
              </a:rPr>
              <a:t>2. Вместо порядка отсылочная норма к Приказу Министерства экономического развития РФ от 2 октября 2013 г. № 567 «Об утверждении Методических рекомендаций по применению методов определения начальной (максимальной) цены контракта, цены контракта, заключаемого с единственным поставщиком (подрядчиком, исполнителем)». </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578756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Основные ошибки заказчиков по НМЦД</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556591" y="886246"/>
            <a:ext cx="11145079" cy="5085508"/>
          </a:xfrm>
        </p:spPr>
        <p:txBody>
          <a:bodyPr>
            <a:noAutofit/>
          </a:bodyPr>
          <a:lstStyle/>
          <a:p>
            <a:pPr algn="just">
              <a:lnSpc>
                <a:spcPct val="150000"/>
              </a:lnSpc>
            </a:pPr>
            <a:r>
              <a:rPr lang="ru-RU" altLang="ru-RU" dirty="0">
                <a:ea typeface="Arial Unicode MS" panose="020B0604020202020204" pitchFamily="34" charset="-128"/>
              </a:rPr>
              <a:t>Также следует учесть, что данные Методические рекомендации разработаны для 44-ФЗ и  приведенный в них порядок не во всем удобен заказчикам по 223-ФЗ. Например : </a:t>
            </a:r>
            <a:r>
              <a:rPr lang="ru-RU" altLang="ru-RU" i="1" dirty="0">
                <a:solidFill>
                  <a:schemeClr val="accent1"/>
                </a:solidFill>
                <a:ea typeface="Arial Unicode MS" panose="020B0604020202020204" pitchFamily="34" charset="-128"/>
              </a:rPr>
              <a:t>«направить запросы о предоставлении ценовой информации не менее пяти поставщикам (подрядчикам, исполнителям), обладающим опытом поставок соответствующих товаров, работ, услуг, информация о которых имеется в свободном доступе (в частности, опубликована в печати, размещена на сайтах в сети "Интернет").</a:t>
            </a:r>
          </a:p>
          <a:p>
            <a:pPr algn="just">
              <a:lnSpc>
                <a:spcPct val="150000"/>
              </a:lnSpc>
            </a:pPr>
            <a:r>
              <a:rPr lang="ru-RU" altLang="ru-RU" dirty="0">
                <a:ea typeface="Arial Unicode MS" panose="020B0604020202020204" pitchFamily="34" charset="-128"/>
              </a:rPr>
              <a:t>При этом заказчик может использовать формулировки Методических  рекомендаций для своего Положения.</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9221563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Основные ошибки заказчиков по </a:t>
            </a:r>
            <a:r>
              <a:rPr lang="ru-RU" b="1" dirty="0" err="1"/>
              <a:t>нмцд</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5085508"/>
          </a:xfrm>
        </p:spPr>
        <p:txBody>
          <a:bodyPr>
            <a:normAutofit/>
          </a:bodyPr>
          <a:lstStyle/>
          <a:p>
            <a:pPr algn="just">
              <a:lnSpc>
                <a:spcPct val="150000"/>
              </a:lnSpc>
            </a:pPr>
            <a:r>
              <a:rPr lang="ru-RU" altLang="ru-RU" dirty="0">
                <a:ea typeface="Arial Unicode MS" panose="020B0604020202020204" pitchFamily="34" charset="-128"/>
              </a:rPr>
              <a:t>3. Две крайности : недостаточная регламентация и избыточная когда, к примеру указываются все методы из статьи  22 Закона о контрактной системе, при том что у заказчика никаких нормативов по затратам не предусмотрено.</a:t>
            </a:r>
          </a:p>
          <a:p>
            <a:pPr algn="just">
              <a:lnSpc>
                <a:spcPct val="150000"/>
              </a:lnSpc>
            </a:pPr>
            <a:r>
              <a:rPr lang="ru-RU" altLang="ru-RU" dirty="0">
                <a:ea typeface="Arial Unicode MS" panose="020B0604020202020204" pitchFamily="34" charset="-128"/>
              </a:rPr>
              <a:t>4. Отсутствие информации об ином методе. </a:t>
            </a:r>
          </a:p>
          <a:p>
            <a:pPr algn="just">
              <a:lnSpc>
                <a:spcPct val="150000"/>
              </a:lnSpc>
            </a:pPr>
            <a:r>
              <a:rPr lang="ru-RU" altLang="ru-RU" dirty="0">
                <a:ea typeface="Arial Unicode MS" panose="020B0604020202020204" pitchFamily="34" charset="-128"/>
              </a:rPr>
              <a:t>5. Копирование чужого Положения без переработки под собственную специфику и нужды.</a:t>
            </a:r>
            <a:endParaRPr lang="ru-RU" dirty="0"/>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470235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Разъяснения минфина россии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5085508"/>
          </a:xfrm>
        </p:spPr>
        <p:txBody>
          <a:bodyPr>
            <a:normAutofit/>
          </a:bodyPr>
          <a:lstStyle/>
          <a:p>
            <a:pPr algn="just">
              <a:lnSpc>
                <a:spcPct val="150000"/>
              </a:lnSpc>
              <a:spcBef>
                <a:spcPts val="600"/>
              </a:spcBef>
            </a:pPr>
            <a:r>
              <a:rPr lang="ru-RU" altLang="ru-RU" dirty="0">
                <a:solidFill>
                  <a:srgbClr val="444444"/>
                </a:solidFill>
                <a:ea typeface="Arial Unicode MS" panose="020B0604020202020204" pitchFamily="34" charset="-128"/>
              </a:rPr>
              <a:t>…. Закон № 223-ФЗ не регламентирует содержание порядка определения и обоснования цены договора, в связи с чем такой порядок устанавливается в положении о закупке (типовом положении о закупке) каждым заказчиком (федеральным органом исполнительной власти, осуществляющим функции и полномочия учредителя бюджетного учреждения, автономного учреждения, федеральным органом исполнительной власти либо организацией, осуществляющими от имени Российской Федерации полномочия собственника имущества унитарного предприятия) самостоятельно, в том числе с учетом специфики осуществляемой заказчиком хозяйственной деятельности.</a:t>
            </a:r>
          </a:p>
          <a:p>
            <a:pPr algn="just">
              <a:lnSpc>
                <a:spcPct val="150000"/>
              </a:lnSpc>
              <a:spcBef>
                <a:spcPts val="600"/>
              </a:spcBef>
            </a:pPr>
            <a:r>
              <a:rPr lang="ru-RU" altLang="ru-RU" i="1" dirty="0">
                <a:solidFill>
                  <a:srgbClr val="E4465A"/>
                </a:solidFill>
                <a:ea typeface="Arial Unicode MS" panose="020B0604020202020204" pitchFamily="34" charset="-128"/>
              </a:rPr>
              <a:t>Документ: письмо Минфина России от 13 июля 2021 г. № 24-07-08/55520</a:t>
            </a:r>
            <a:endParaRPr lang="ru-RU" dirty="0"/>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0971114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Обоснование нмцд</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5085508"/>
          </a:xfrm>
        </p:spPr>
        <p:txBody>
          <a:bodyPr>
            <a:normAutofit/>
          </a:bodyPr>
          <a:lstStyle/>
          <a:p>
            <a:pPr algn="just">
              <a:lnSpc>
                <a:spcPct val="150000"/>
              </a:lnSpc>
            </a:pPr>
            <a:r>
              <a:rPr lang="ru-RU" altLang="ru-RU" b="1" dirty="0">
                <a:solidFill>
                  <a:srgbClr val="444444"/>
                </a:solidFill>
                <a:ea typeface="Arial Unicode MS" panose="020B0604020202020204" pitchFamily="34" charset="-128"/>
              </a:rPr>
              <a:t>Заказчик осуществляющий закупки в рамках Закона №223-ФЗ вправе определять  и обосновывать   начальную (максимальную) цену договора (НМЦД) с применением  методов установленных в</a:t>
            </a:r>
            <a:r>
              <a:rPr lang="ru-RU" altLang="ru-RU" dirty="0">
                <a:ea typeface="Arial Unicode MS" panose="020B0604020202020204" pitchFamily="34" charset="-128"/>
              </a:rPr>
              <a:t> </a:t>
            </a:r>
            <a:r>
              <a:rPr lang="ru-RU" altLang="ru-RU" b="1" dirty="0">
                <a:solidFill>
                  <a:srgbClr val="444444"/>
                </a:solidFill>
                <a:ea typeface="Arial Unicode MS" panose="020B0604020202020204" pitchFamily="34" charset="-128"/>
              </a:rPr>
              <a:t>соответствии со статьей 22 Федерального  закона  от 05.04.2013 № 44-ФЗ «О контрактной системе в сфере закупок товаров, работ, услуг для обеспечения государственных и муниципальных нужд»,</a:t>
            </a:r>
          </a:p>
          <a:p>
            <a:pPr algn="just">
              <a:lnSpc>
                <a:spcPct val="150000"/>
              </a:lnSpc>
            </a:pPr>
            <a:r>
              <a:rPr lang="ru-RU" altLang="ru-RU" b="1" dirty="0">
                <a:solidFill>
                  <a:srgbClr val="444444"/>
                </a:solidFill>
                <a:ea typeface="Arial Unicode MS" panose="020B0604020202020204" pitchFamily="34" charset="-128"/>
              </a:rPr>
              <a:t> </a:t>
            </a:r>
            <a:r>
              <a:rPr lang="ru-RU" altLang="ru-RU" b="1" dirty="0">
                <a:solidFill>
                  <a:srgbClr val="FF0000"/>
                </a:solidFill>
                <a:ea typeface="Arial Unicode MS" panose="020B0604020202020204" pitchFamily="34" charset="-128"/>
              </a:rPr>
              <a:t>но без ссылок на статью 22  и в целом на  44-ФЗ!</a:t>
            </a:r>
          </a:p>
          <a:p>
            <a:pPr algn="just">
              <a:lnSpc>
                <a:spcPct val="150000"/>
              </a:lnSpc>
            </a:pPr>
            <a:br>
              <a:rPr lang="ru-RU" altLang="ru-RU" b="1" dirty="0">
                <a:solidFill>
                  <a:srgbClr val="FF0000"/>
                </a:solidFill>
                <a:ea typeface="Arial Unicode MS" panose="020B0604020202020204" pitchFamily="34" charset="-128"/>
              </a:rPr>
            </a:br>
            <a:endParaRPr lang="ru-RU" altLang="ru-RU" b="1" dirty="0">
              <a:solidFill>
                <a:srgbClr val="FF0000"/>
              </a:solidFill>
              <a:ea typeface="Arial Unicode MS" panose="020B0604020202020204" pitchFamily="34" charset="-128"/>
            </a:endParaRP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9049728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Что </a:t>
            </a:r>
            <a:r>
              <a:rPr lang="ru-RU" dirty="0"/>
              <a:t>учесть  в порядкЕ определение и </a:t>
            </a:r>
            <a:r>
              <a:rPr lang="ru-RU" b="1" dirty="0"/>
              <a:t>Обоснование нмцд?</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5085508"/>
          </a:xfrm>
        </p:spPr>
        <p:txBody>
          <a:bodyPr>
            <a:normAutofit/>
          </a:bodyPr>
          <a:lstStyle/>
          <a:p>
            <a:pPr algn="just"/>
            <a:r>
              <a:rPr lang="ru-RU" altLang="ru-RU" sz="1800" b="1" dirty="0">
                <a:solidFill>
                  <a:srgbClr val="FF0000"/>
                </a:solidFill>
                <a:ea typeface="Arial Unicode MS" panose="020B0604020202020204" pitchFamily="34" charset="-128"/>
              </a:rPr>
              <a:t>1. </a:t>
            </a:r>
            <a:r>
              <a:rPr lang="ru-RU" sz="1800" dirty="0"/>
              <a:t>Разницу  между  «определением» и «обоснованием».</a:t>
            </a:r>
          </a:p>
          <a:p>
            <a:pPr algn="just"/>
            <a:r>
              <a:rPr lang="ru-RU" sz="1800" dirty="0"/>
              <a:t>Понятие «обоснование» есть только в приказе Минэкономразвития РФ №567.</a:t>
            </a:r>
          </a:p>
          <a:p>
            <a:pPr algn="just"/>
            <a:r>
              <a:rPr lang="ru-RU" sz="1800" dirty="0"/>
              <a:t>Рекомендуется добавить в Положение в термины, например:</a:t>
            </a:r>
          </a:p>
          <a:p>
            <a:pPr algn="just"/>
            <a:r>
              <a:rPr lang="ru-RU" sz="1800" i="1" dirty="0">
                <a:solidFill>
                  <a:srgbClr val="0070C0"/>
                </a:solidFill>
              </a:rPr>
              <a:t>«Обоснование НМЦД заключается в выполнении расчета указанной цены с приложением справочной информации и документов либо с указанием реквизитов документов, на </a:t>
            </a:r>
            <a:r>
              <a:rPr lang="ru-RU" i="1" dirty="0">
                <a:solidFill>
                  <a:srgbClr val="0070C0"/>
                </a:solidFill>
              </a:rPr>
              <a:t>основании</a:t>
            </a:r>
            <a:r>
              <a:rPr lang="ru-RU" sz="1800" i="1" dirty="0">
                <a:solidFill>
                  <a:srgbClr val="0070C0"/>
                </a:solidFill>
              </a:rPr>
              <a:t> которых выполнен расчет. При этом в обосновании НМЦД, которое подлежит размещению в открытом доступе в информационно-телекоммуникационной сети "Интернет", не указываются наименования поставщиков (подрядчиков, исполнителей), представивших соответствующую информацию. Оригиналы использованных при определении, обосновании НМЦД документов, снимки экрана ("скриншот"), содержащие изображения соответствующих страниц сайтов с указанием даты и времени их формирования хранятся   с иными документами о закупке, подлежащими хранению в соответствии с требованиями Федерального закона № 223-ФЗ»</a:t>
            </a:r>
          </a:p>
          <a:p>
            <a:pPr algn="just"/>
            <a:r>
              <a:rPr lang="ru-RU" sz="1800" dirty="0">
                <a:solidFill>
                  <a:srgbClr val="E4465A"/>
                </a:solidFill>
              </a:rPr>
              <a:t>2. </a:t>
            </a:r>
            <a:r>
              <a:rPr lang="ru-RU" sz="1800" dirty="0"/>
              <a:t>Максимальное значение цены  </a:t>
            </a:r>
            <a:r>
              <a:rPr lang="ru-RU" sz="1800" b="1" dirty="0"/>
              <a:t>не обосновывается, а только определяется! </a:t>
            </a:r>
            <a:r>
              <a:rPr lang="ru-RU" sz="1800" dirty="0"/>
              <a:t>Это объем денежных средств (лимит)  запланированный на данную закупку.</a:t>
            </a:r>
          </a:p>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812266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Что </a:t>
            </a:r>
            <a:r>
              <a:rPr lang="ru-RU" dirty="0"/>
              <a:t>учесть  в порядкЕ определение и </a:t>
            </a:r>
            <a:r>
              <a:rPr lang="ru-RU" b="1" dirty="0"/>
              <a:t>Обоснование нмцд?</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5169997"/>
          </a:xfrm>
        </p:spPr>
        <p:txBody>
          <a:bodyPr>
            <a:noAutofit/>
          </a:bodyPr>
          <a:lstStyle/>
          <a:p>
            <a:pPr algn="just">
              <a:lnSpc>
                <a:spcPct val="150000"/>
              </a:lnSpc>
            </a:pPr>
            <a:r>
              <a:rPr lang="ru-RU" dirty="0">
                <a:solidFill>
                  <a:srgbClr val="E4465A"/>
                </a:solidFill>
              </a:rPr>
              <a:t>3. </a:t>
            </a:r>
            <a:r>
              <a:rPr lang="ru-RU" dirty="0"/>
              <a:t>Следует указать, сколько источников должно использоваться для расчета и к примеру, если не найдено трех источников, право использовать меньшее количество. Расчет НМЦД – как средняя арифметическая. Формулы расчета можно взять из Приказа №567.</a:t>
            </a:r>
          </a:p>
          <a:p>
            <a:pPr algn="just">
              <a:lnSpc>
                <a:spcPct val="150000"/>
              </a:lnSpc>
            </a:pPr>
            <a:r>
              <a:rPr lang="ru-RU" dirty="0">
                <a:solidFill>
                  <a:srgbClr val="E4465A"/>
                </a:solidFill>
              </a:rPr>
              <a:t>4. </a:t>
            </a:r>
            <a:r>
              <a:rPr lang="ru-RU" dirty="0"/>
              <a:t>По цене  закупки у единственного поставщика (исполнителя, подрядчика) указать, что будет использоваться минимальное  ценовое предложение например:</a:t>
            </a:r>
          </a:p>
          <a:p>
            <a:pPr algn="just">
              <a:lnSpc>
                <a:spcPct val="150000"/>
              </a:lnSpc>
            </a:pPr>
            <a:r>
              <a:rPr lang="ru-RU" i="1" dirty="0">
                <a:solidFill>
                  <a:srgbClr val="0070C0"/>
                </a:solidFill>
              </a:rPr>
              <a:t>«Под ценой договора, заключаемого с единственным поставщиком (подрядчиком, исполнителем) понимается фиксированная, минимальная цена договора, определяемая заказчиком по итогам мониторинга».</a:t>
            </a:r>
          </a:p>
          <a:p>
            <a:pPr algn="just">
              <a:lnSpc>
                <a:spcPct val="150000"/>
              </a:lnSpc>
            </a:pPr>
            <a:r>
              <a:rPr lang="ru-RU" dirty="0"/>
              <a:t> </a:t>
            </a:r>
            <a:r>
              <a:rPr lang="ru-RU" b="1" dirty="0">
                <a:solidFill>
                  <a:srgbClr val="E4465A"/>
                </a:solidFill>
              </a:rPr>
              <a:t>Помните, что отсылка на локальный акт заказчика  недопустима, весь порядок должен быть в самом Положении о закупке.</a:t>
            </a:r>
          </a:p>
          <a:p>
            <a:pPr algn="just">
              <a:lnSpc>
                <a:spcPct val="150000"/>
              </a:lnSpc>
            </a:pPr>
            <a:endParaRPr lang="ru-RU" altLang="ru-RU" b="1" dirty="0">
              <a:solidFill>
                <a:srgbClr val="FF0000"/>
              </a:solidFill>
              <a:ea typeface="Arial Unicode MS" panose="020B0604020202020204" pitchFamily="34" charset="-128"/>
            </a:endParaRP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5848208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Формула цены</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4825441"/>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9" name="Объект 8">
            <a:extLst>
              <a:ext uri="{FF2B5EF4-FFF2-40B4-BE49-F238E27FC236}">
                <a16:creationId xmlns:a16="http://schemas.microsoft.com/office/drawing/2014/main" id="{1CE17093-63ED-FC46-934F-6F6FA20B1773}"/>
              </a:ext>
            </a:extLst>
          </p:cNvPr>
          <p:cNvPicPr>
            <a:picLocks noChangeAspect="1"/>
          </p:cNvPicPr>
          <p:nvPr/>
        </p:nvPicPr>
        <p:blipFill>
          <a:blip r:embed="rId3"/>
          <a:stretch>
            <a:fillRect/>
          </a:stretch>
        </p:blipFill>
        <p:spPr>
          <a:xfrm>
            <a:off x="1704975" y="1052736"/>
            <a:ext cx="8639497" cy="4287890"/>
          </a:xfrm>
          <a:prstGeom prst="rect">
            <a:avLst/>
          </a:prstGeom>
        </p:spPr>
      </p:pic>
    </p:spTree>
    <p:extLst>
      <p:ext uri="{BB962C8B-B14F-4D97-AF65-F5344CB8AC3E}">
        <p14:creationId xmlns:p14="http://schemas.microsoft.com/office/powerpoint/2010/main" val="30906444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Формула цены. Некорректный Вариант оформления</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4825441"/>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10" name="Объект 3">
            <a:extLst>
              <a:ext uri="{FF2B5EF4-FFF2-40B4-BE49-F238E27FC236}">
                <a16:creationId xmlns:a16="http://schemas.microsoft.com/office/drawing/2014/main" id="{6ABC68E6-8DF6-DF4B-B230-68DC90172D33}"/>
              </a:ext>
            </a:extLst>
          </p:cNvPr>
          <p:cNvPicPr>
            <a:picLocks noChangeAspect="1"/>
          </p:cNvPicPr>
          <p:nvPr/>
        </p:nvPicPr>
        <p:blipFill>
          <a:blip r:embed="rId3"/>
          <a:stretch>
            <a:fillRect/>
          </a:stretch>
        </p:blipFill>
        <p:spPr>
          <a:xfrm>
            <a:off x="3339548" y="1063592"/>
            <a:ext cx="7699514" cy="4376016"/>
          </a:xfrm>
          <a:prstGeom prst="rect">
            <a:avLst/>
          </a:prstGeom>
        </p:spPr>
      </p:pic>
      <p:sp>
        <p:nvSpPr>
          <p:cNvPr id="5" name="TextBox 4">
            <a:extLst>
              <a:ext uri="{FF2B5EF4-FFF2-40B4-BE49-F238E27FC236}">
                <a16:creationId xmlns:a16="http://schemas.microsoft.com/office/drawing/2014/main" id="{E7F03199-4AFA-C2C3-5902-008C50AA75E3}"/>
              </a:ext>
            </a:extLst>
          </p:cNvPr>
          <p:cNvSpPr txBox="1"/>
          <p:nvPr/>
        </p:nvSpPr>
        <p:spPr>
          <a:xfrm>
            <a:off x="360363" y="1443434"/>
            <a:ext cx="3074505" cy="4270721"/>
          </a:xfrm>
          <a:prstGeom prst="rect">
            <a:avLst/>
          </a:prstGeom>
          <a:noFill/>
        </p:spPr>
        <p:txBody>
          <a:bodyPr wrap="square">
            <a:spAutoFit/>
          </a:bodyPr>
          <a:lstStyle/>
          <a:p>
            <a:pPr indent="0" algn="ctr">
              <a:lnSpc>
                <a:spcPct val="150000"/>
              </a:lnSpc>
              <a:spcBef>
                <a:spcPts val="600"/>
              </a:spcBef>
              <a:defRPr/>
            </a:pPr>
            <a:r>
              <a:rPr lang="ru-RU" altLang="ru-RU" sz="1600" dirty="0">
                <a:solidFill>
                  <a:srgbClr val="E4465A"/>
                </a:solidFill>
                <a:latin typeface="+mn-lt"/>
                <a:ea typeface="Arial Unicode MS" pitchFamily="34" charset="-128"/>
              </a:rPr>
              <a:t>Постановление Правительства РФ от 13.01.2014 № 19 «Об установлении случаев, в которых при заключении контракта указываются формула цены и максимальное значение цены контракта»  </a:t>
            </a:r>
          </a:p>
          <a:p>
            <a:pPr marL="342900" indent="-342900" algn="ctr">
              <a:lnSpc>
                <a:spcPct val="150000"/>
              </a:lnSpc>
              <a:spcBef>
                <a:spcPts val="600"/>
              </a:spcBef>
              <a:buAutoNum type="arabicParenR"/>
              <a:defRPr/>
            </a:pPr>
            <a:r>
              <a:rPr lang="ru-RU" altLang="ru-RU" sz="1600" dirty="0">
                <a:solidFill>
                  <a:srgbClr val="E4465A"/>
                </a:solidFill>
                <a:ea typeface="Arial Unicode MS" pitchFamily="34" charset="-128"/>
              </a:rPr>
              <a:t>Для заказчиков по 44-ФЗ;</a:t>
            </a:r>
          </a:p>
          <a:p>
            <a:pPr marL="342900" indent="-342900" algn="ctr">
              <a:lnSpc>
                <a:spcPct val="150000"/>
              </a:lnSpc>
              <a:spcBef>
                <a:spcPts val="600"/>
              </a:spcBef>
              <a:buAutoNum type="arabicParenR"/>
              <a:defRPr/>
            </a:pPr>
            <a:r>
              <a:rPr lang="ru-RU" altLang="ru-RU" sz="1600" dirty="0">
                <a:solidFill>
                  <a:srgbClr val="E4465A"/>
                </a:solidFill>
                <a:latin typeface="+mn-lt"/>
                <a:ea typeface="Arial Unicode MS" pitchFamily="34" charset="-128"/>
              </a:rPr>
              <a:t>Не соотносится с </a:t>
            </a:r>
            <a:r>
              <a:rPr lang="ru-RU" altLang="ru-RU" sz="1600" dirty="0">
                <a:solidFill>
                  <a:srgbClr val="E4465A"/>
                </a:solidFill>
                <a:ea typeface="Arial Unicode MS" pitchFamily="34" charset="-128"/>
              </a:rPr>
              <a:t>формулировкой статьи  </a:t>
            </a:r>
            <a:r>
              <a:rPr lang="ru-RU" altLang="ru-RU" sz="1600" dirty="0">
                <a:solidFill>
                  <a:srgbClr val="E4465A"/>
                </a:solidFill>
                <a:latin typeface="+mn-lt"/>
                <a:ea typeface="Arial Unicode MS" pitchFamily="34" charset="-128"/>
              </a:rPr>
              <a:t> 223-ФЗ</a:t>
            </a:r>
          </a:p>
        </p:txBody>
      </p:sp>
    </p:spTree>
    <p:extLst>
      <p:ext uri="{BB962C8B-B14F-4D97-AF65-F5344CB8AC3E}">
        <p14:creationId xmlns:p14="http://schemas.microsoft.com/office/powerpoint/2010/main" val="980592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err="1">
                <a:cs typeface="Arial" charset="0"/>
              </a:rPr>
              <a:t>изменениЯ</a:t>
            </a:r>
            <a:r>
              <a:rPr lang="ru-RU" altLang="ru-RU" dirty="0">
                <a:cs typeface="Arial" charset="0"/>
              </a:rPr>
              <a:t> 2023</a:t>
            </a:r>
          </a:p>
        </p:txBody>
      </p:sp>
      <p:sp>
        <p:nvSpPr>
          <p:cNvPr id="2" name="Номер слайда 1"/>
          <p:cNvSpPr>
            <a:spLocks noGrp="1"/>
          </p:cNvSpPr>
          <p:nvPr>
            <p:ph type="sldNum" sz="quarter" idx="12"/>
          </p:nvPr>
        </p:nvSpPr>
        <p:spPr/>
        <p:txBody>
          <a:bodyPr/>
          <a:lstStyle/>
          <a:p>
            <a:fld id="{C9E4AFE2-214E-4076-8BFA-D03B18AC4187}" type="slidenum">
              <a:rPr lang="ru-RU" smtClean="0"/>
              <a:pPr/>
              <a:t>5</a:t>
            </a:fld>
            <a:endParaRPr lang="ru-RU" dirty="0"/>
          </a:p>
        </p:txBody>
      </p:sp>
      <p:sp>
        <p:nvSpPr>
          <p:cNvPr id="4" name="Текст 3"/>
          <p:cNvSpPr>
            <a:spLocks noGrp="1"/>
          </p:cNvSpPr>
          <p:nvPr>
            <p:ph type="body" sz="quarter" idx="4294967295"/>
          </p:nvPr>
        </p:nvSpPr>
        <p:spPr>
          <a:xfrm>
            <a:off x="876499" y="920750"/>
            <a:ext cx="10433257" cy="5016500"/>
          </a:xfrm>
        </p:spPr>
        <p:txBody>
          <a:bodyPr>
            <a:noAutofit/>
          </a:bodyPr>
          <a:lstStyle/>
          <a:p>
            <a:r>
              <a:rPr lang="ru-RU" b="1" dirty="0">
                <a:latin typeface="Trebuchet MS" panose="020B0703020202090204" pitchFamily="34" charset="0"/>
                <a:ea typeface="Times New Roman" panose="02020603050405020304" pitchFamily="18" charset="0"/>
              </a:rPr>
              <a:t> </a:t>
            </a:r>
            <a:r>
              <a:rPr lang="ru-RU" b="1" dirty="0">
                <a:solidFill>
                  <a:schemeClr val="accent1"/>
                </a:solidFill>
                <a:latin typeface="Trebuchet MS" panose="020B0703020202090204" pitchFamily="34" charset="0"/>
                <a:ea typeface="Times New Roman" panose="02020603050405020304" pitchFamily="18" charset="0"/>
              </a:rPr>
              <a:t>С 01.01.2023 </a:t>
            </a:r>
            <a:r>
              <a:rPr lang="ru-RU" b="1" dirty="0">
                <a:latin typeface="Trebuchet MS" panose="020B0703020202090204" pitchFamily="34" charset="0"/>
                <a:ea typeface="Times New Roman" panose="02020603050405020304" pitchFamily="18" charset="0"/>
              </a:rPr>
              <a:t>ф</a:t>
            </a:r>
            <a:r>
              <a:rPr lang="ru-RU" b="1" dirty="0">
                <a:effectLst/>
                <a:latin typeface="Trebuchet MS" panose="020B0703020202090204" pitchFamily="34" charset="0"/>
                <a:ea typeface="Times New Roman" panose="02020603050405020304" pitchFamily="18" charset="0"/>
              </a:rPr>
              <a:t>орма отчета дополнена договорами, которые не учитывают при расчете объема закупок среди СМСП:</a:t>
            </a:r>
            <a:endParaRPr lang="ru-RU" dirty="0">
              <a:effectLst/>
              <a:latin typeface="Trebuchet MS" panose="020B0703020202090204" pitchFamily="34" charset="0"/>
              <a:ea typeface="Times New Roman" panose="02020603050405020304" pitchFamily="18" charset="0"/>
            </a:endParaRPr>
          </a:p>
          <a:p>
            <a:pPr marL="342900" lvl="0" indent="-342900">
              <a:spcAft>
                <a:spcPts val="515"/>
              </a:spcAft>
              <a:buSzPts val="1000"/>
              <a:buFont typeface="Symbol" pitchFamily="2" charset="2"/>
              <a:buChar char=""/>
              <a:tabLst>
                <a:tab pos="457200" algn="l"/>
              </a:tabLst>
            </a:pPr>
            <a:r>
              <a:rPr lang="ru-RU" dirty="0">
                <a:effectLst/>
                <a:latin typeface="Trebuchet MS" panose="020B0703020202090204" pitchFamily="34" charset="0"/>
                <a:ea typeface="Times New Roman" panose="02020603050405020304" pitchFamily="18" charset="0"/>
              </a:rPr>
              <a:t>договоры лизинга с НМЦД свыше 400 млн руб.;</a:t>
            </a:r>
          </a:p>
          <a:p>
            <a:pPr marL="342900" lvl="0" indent="-342900">
              <a:spcAft>
                <a:spcPts val="515"/>
              </a:spcAft>
              <a:buSzPts val="1000"/>
              <a:buFont typeface="Symbol" pitchFamily="2" charset="2"/>
              <a:buChar char=""/>
              <a:tabLst>
                <a:tab pos="457200" algn="l"/>
              </a:tabLst>
            </a:pPr>
            <a:r>
              <a:rPr lang="ru-RU" dirty="0">
                <a:effectLst/>
                <a:latin typeface="Trebuchet MS" panose="020B0703020202090204" pitchFamily="34" charset="0"/>
                <a:ea typeface="Times New Roman" panose="02020603050405020304" pitchFamily="18" charset="0"/>
              </a:rPr>
              <a:t>договоры с гарантирующими поставщиками и сетевыми организациями приборов учета электроэнергии</a:t>
            </a:r>
          </a:p>
          <a:p>
            <a:r>
              <a:rPr lang="ru-RU" dirty="0">
                <a:effectLst/>
                <a:latin typeface="Trebuchet MS" panose="020B0703020202090204" pitchFamily="34" charset="0"/>
                <a:ea typeface="Times New Roman" panose="02020603050405020304" pitchFamily="18" charset="0"/>
              </a:rPr>
              <a:t>(</a:t>
            </a:r>
            <a:r>
              <a:rPr lang="ru-RU" u="sng" dirty="0">
                <a:solidFill>
                  <a:srgbClr val="0000FF"/>
                </a:solidFill>
                <a:effectLst/>
                <a:latin typeface="Trebuchet MS" panose="020B0703020202090204" pitchFamily="34" charset="0"/>
                <a:ea typeface="Times New Roman" panose="02020603050405020304" pitchFamily="18" charset="0"/>
                <a:hlinkClick r:id="rId2"/>
              </a:rPr>
              <a:t>подп. «а»</a:t>
            </a:r>
            <a:r>
              <a:rPr lang="ru-RU" dirty="0">
                <a:effectLst/>
                <a:latin typeface="Trebuchet MS" panose="020B0703020202090204" pitchFamily="34" charset="0"/>
                <a:ea typeface="Times New Roman" panose="02020603050405020304" pitchFamily="18" charset="0"/>
              </a:rPr>
              <a:t> п. 5 изменений из </a:t>
            </a:r>
            <a:r>
              <a:rPr lang="ru-RU" u="sng" dirty="0">
                <a:solidFill>
                  <a:srgbClr val="0000FF"/>
                </a:solidFill>
                <a:effectLst/>
                <a:latin typeface="Trebuchet MS" panose="020B0703020202090204" pitchFamily="34" charset="0"/>
                <a:ea typeface="Times New Roman" panose="02020603050405020304" pitchFamily="18" charset="0"/>
                <a:hlinkClick r:id="rId3"/>
              </a:rPr>
              <a:t>постановления № 1946</a:t>
            </a:r>
            <a:r>
              <a:rPr lang="ru-RU" dirty="0">
                <a:effectLst/>
                <a:latin typeface="Trebuchet MS" panose="020B0703020202090204" pitchFamily="34" charset="0"/>
                <a:ea typeface="Times New Roman" panose="02020603050405020304" pitchFamily="18" charset="0"/>
              </a:rPr>
              <a:t>)</a:t>
            </a:r>
          </a:p>
          <a:p>
            <a:pPr algn="just" fontAlgn="t">
              <a:lnSpc>
                <a:spcPct val="150000"/>
              </a:lnSpc>
            </a:pPr>
            <a:endParaRPr lang="ru-RU" dirty="0">
              <a:effectLst/>
              <a:latin typeface="Trebuchet MS" panose="020B0703020202090204" pitchFamily="34" charset="0"/>
              <a:ea typeface="Times New Roman" panose="02020603050405020304" pitchFamily="18" charset="0"/>
            </a:endParaRPr>
          </a:p>
          <a:p>
            <a:pPr algn="just" fontAlgn="t">
              <a:lnSpc>
                <a:spcPct val="150000"/>
              </a:lnSpc>
            </a:pPr>
            <a:br>
              <a:rPr lang="ru-RU" dirty="0">
                <a:latin typeface="Trebuchet MS" panose="020B0703020202090204" pitchFamily="34" charset="0"/>
              </a:rPr>
            </a:br>
            <a:br>
              <a:rPr lang="ru-RU" dirty="0">
                <a:latin typeface="Trebuchet MS" panose="020B0703020202090204" pitchFamily="34" charset="0"/>
              </a:rPr>
            </a:br>
            <a:br>
              <a:rPr lang="ru-RU" dirty="0">
                <a:latin typeface="Trebuchet MS" panose="020B0703020202090204" pitchFamily="34" charset="0"/>
              </a:rPr>
            </a:br>
            <a:br>
              <a:rPr lang="ru-RU" dirty="0">
                <a:latin typeface="Trebuchet MS" panose="020B0703020202090204" pitchFamily="34" charset="0"/>
              </a:rPr>
            </a:br>
            <a:endParaRPr lang="ru-RU" i="1" dirty="0">
              <a:solidFill>
                <a:schemeClr val="accent1"/>
              </a:solidFill>
              <a:latin typeface="Trebuchet MS" panose="020B0703020202090204" pitchFamily="34" charset="0"/>
            </a:endParaRPr>
          </a:p>
          <a:p>
            <a:pPr algn="just" fontAlgn="t">
              <a:lnSpc>
                <a:spcPct val="150000"/>
              </a:lnSpc>
            </a:pPr>
            <a:endParaRPr lang="ru-RU" i="1" dirty="0">
              <a:solidFill>
                <a:schemeClr val="accent1"/>
              </a:solidFill>
              <a:latin typeface="Trebuchet MS" panose="020B0703020202090204" pitchFamily="34" charset="0"/>
            </a:endParaRPr>
          </a:p>
          <a:p>
            <a:pPr algn="just" fontAlgn="t">
              <a:lnSpc>
                <a:spcPct val="150000"/>
              </a:lnSpc>
            </a:pPr>
            <a:br>
              <a:rPr lang="ru-RU" dirty="0">
                <a:latin typeface="Trebuchet MS" panose="020B0703020202090204" pitchFamily="34" charset="0"/>
              </a:rPr>
            </a:br>
            <a:br>
              <a:rPr lang="ru-RU" dirty="0">
                <a:latin typeface="Trebuchet MS" panose="020B0703020202090204" pitchFamily="34" charset="0"/>
              </a:rPr>
            </a:br>
            <a:endParaRPr lang="en-US" dirty="0">
              <a:latin typeface="Trebuchet MS" panose="020B0703020202090204" pitchFamily="34" charset="0"/>
            </a:endParaRPr>
          </a:p>
          <a:p>
            <a:pPr algn="just">
              <a:lnSpc>
                <a:spcPct val="150000"/>
              </a:lnSpc>
            </a:pPr>
            <a:endParaRPr lang="ru-RU" i="1" dirty="0">
              <a:latin typeface="Trebuchet MS" panose="020B0703020202090204" pitchFamily="34" charset="0"/>
            </a:endParaRPr>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595413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Пример формулы цены</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4825441"/>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5" name="Рисунок 4">
            <a:extLst>
              <a:ext uri="{FF2B5EF4-FFF2-40B4-BE49-F238E27FC236}">
                <a16:creationId xmlns:a16="http://schemas.microsoft.com/office/drawing/2014/main" id="{157E4019-7189-DA5D-3FEA-D787001787B3}"/>
              </a:ext>
            </a:extLst>
          </p:cNvPr>
          <p:cNvPicPr>
            <a:picLocks noChangeAspect="1"/>
          </p:cNvPicPr>
          <p:nvPr/>
        </p:nvPicPr>
        <p:blipFill>
          <a:blip r:embed="rId3"/>
          <a:stretch>
            <a:fillRect/>
          </a:stretch>
        </p:blipFill>
        <p:spPr>
          <a:xfrm>
            <a:off x="1040296" y="923287"/>
            <a:ext cx="9722642" cy="4806244"/>
          </a:xfrm>
          <a:prstGeom prst="rect">
            <a:avLst/>
          </a:prstGeom>
        </p:spPr>
      </p:pic>
    </p:spTree>
    <p:extLst>
      <p:ext uri="{BB962C8B-B14F-4D97-AF65-F5344CB8AC3E}">
        <p14:creationId xmlns:p14="http://schemas.microsoft.com/office/powerpoint/2010/main" val="38828957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Пример формулы цены</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4825441"/>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3" name="Рисунок 2">
            <a:extLst>
              <a:ext uri="{FF2B5EF4-FFF2-40B4-BE49-F238E27FC236}">
                <a16:creationId xmlns:a16="http://schemas.microsoft.com/office/drawing/2014/main" id="{6A8A1DD9-DB8E-6D2F-B7B9-29756DDA6799}"/>
              </a:ext>
            </a:extLst>
          </p:cNvPr>
          <p:cNvPicPr>
            <a:picLocks noChangeAspect="1"/>
          </p:cNvPicPr>
          <p:nvPr/>
        </p:nvPicPr>
        <p:blipFill>
          <a:blip r:embed="rId3"/>
          <a:stretch>
            <a:fillRect/>
          </a:stretch>
        </p:blipFill>
        <p:spPr>
          <a:xfrm>
            <a:off x="2338465" y="1249801"/>
            <a:ext cx="6969177" cy="2488366"/>
          </a:xfrm>
          <a:prstGeom prst="rect">
            <a:avLst/>
          </a:prstGeom>
        </p:spPr>
      </p:pic>
    </p:spTree>
    <p:extLst>
      <p:ext uri="{BB962C8B-B14F-4D97-AF65-F5344CB8AC3E}">
        <p14:creationId xmlns:p14="http://schemas.microsoft.com/office/powerpoint/2010/main" val="16299509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4825441"/>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10" name="TextBox 9">
            <a:extLst>
              <a:ext uri="{FF2B5EF4-FFF2-40B4-BE49-F238E27FC236}">
                <a16:creationId xmlns:a16="http://schemas.microsoft.com/office/drawing/2014/main" id="{B8A4FFDD-90DC-C440-ACA7-BC2B0E6AB1E7}"/>
              </a:ext>
            </a:extLst>
          </p:cNvPr>
          <p:cNvSpPr txBox="1"/>
          <p:nvPr/>
        </p:nvSpPr>
        <p:spPr>
          <a:xfrm>
            <a:off x="1776983" y="1632485"/>
            <a:ext cx="8711505" cy="1754326"/>
          </a:xfrm>
          <a:prstGeom prst="rect">
            <a:avLst/>
          </a:prstGeom>
          <a:noFill/>
        </p:spPr>
        <p:txBody>
          <a:bodyPr wrap="square">
            <a:spAutoFit/>
          </a:bodyPr>
          <a:lstStyle/>
          <a:p>
            <a:pPr algn="ctr"/>
            <a:r>
              <a:rPr lang="ru-RU" sz="3600" dirty="0">
                <a:hlinkClick r:id="rId3" action="ppaction://hlinkpres?slideindex=1&amp;slidetitle="/>
              </a:rPr>
              <a:t>НА ЧТО ЕЩЕ ОБРАТИТЬ ВНИМАНИЕ ПРИ РАЗРАБОТКЕ И РАЗМЕЩЕНИИ В ЕИС ПОЛОЖЕНИЯ  О ЗАКУПКЕ?</a:t>
            </a:r>
            <a:endParaRPr lang="ru-RU" sz="3600" dirty="0"/>
          </a:p>
        </p:txBody>
      </p:sp>
    </p:spTree>
    <p:extLst>
      <p:ext uri="{BB962C8B-B14F-4D97-AF65-F5344CB8AC3E}">
        <p14:creationId xmlns:p14="http://schemas.microsoft.com/office/powerpoint/2010/main" val="36622389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Общие положения</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10" name="TextBox 9">
            <a:extLst>
              <a:ext uri="{FF2B5EF4-FFF2-40B4-BE49-F238E27FC236}">
                <a16:creationId xmlns:a16="http://schemas.microsoft.com/office/drawing/2014/main" id="{AFA088E5-3E19-0447-A220-C9EB675DABF9}"/>
              </a:ext>
            </a:extLst>
          </p:cNvPr>
          <p:cNvSpPr txBox="1"/>
          <p:nvPr/>
        </p:nvSpPr>
        <p:spPr>
          <a:xfrm>
            <a:off x="851025" y="930985"/>
            <a:ext cx="10112375" cy="5278368"/>
          </a:xfrm>
          <a:prstGeom prst="rect">
            <a:avLst/>
          </a:prstGeom>
          <a:noFill/>
        </p:spPr>
        <p:txBody>
          <a:bodyPr wrap="square">
            <a:spAutoFit/>
          </a:bodyPr>
          <a:lstStyle/>
          <a:p>
            <a:pPr algn="just"/>
            <a:r>
              <a:rPr lang="ru-RU" sz="2000" dirty="0">
                <a:latin typeface="Trebuchet MS" panose="020B0703020202090204" pitchFamily="34" charset="0"/>
              </a:rPr>
              <a:t>В данном разделе следует описать цели и сферу регулирования </a:t>
            </a:r>
            <a:r>
              <a:rPr lang="ru-RU" sz="2000" dirty="0">
                <a:latin typeface="Trebuchet MS" panose="020B0703020202090204" pitchFamily="34" charset="0"/>
                <a:hlinkClick r:id="rId3" action="ppaction://hlinkfile"/>
              </a:rPr>
              <a:t>Положения о закупке, </a:t>
            </a:r>
            <a:r>
              <a:rPr lang="ru-RU" sz="2000" dirty="0">
                <a:latin typeface="Trebuchet MS" panose="020B0703020202090204" pitchFamily="34" charset="0"/>
              </a:rPr>
              <a:t>перечислить термины и определения, дать расшифровку используемых по тексту Положения сокращений наименования заказчика, нормативных правовых актов и т.д. </a:t>
            </a:r>
          </a:p>
          <a:p>
            <a:pPr algn="just"/>
            <a:r>
              <a:rPr lang="ru-RU" sz="2000" dirty="0">
                <a:latin typeface="Trebuchet MS" panose="020B0703020202090204" pitchFamily="34" charset="0"/>
              </a:rPr>
              <a:t>	</a:t>
            </a:r>
            <a:r>
              <a:rPr lang="ru-RU" sz="2000" dirty="0">
                <a:solidFill>
                  <a:srgbClr val="FF0000"/>
                </a:solidFill>
                <a:latin typeface="Trebuchet MS" panose="020B0703020202090204" pitchFamily="34" charset="0"/>
              </a:rPr>
              <a:t>Обратите внимание, что терминология, используемая в Положении должна соответствовать Закону №223-ФЗ и подзаконным актам!</a:t>
            </a:r>
          </a:p>
          <a:p>
            <a:pPr algn="just">
              <a:lnSpc>
                <a:spcPct val="150000"/>
              </a:lnSpc>
            </a:pPr>
            <a:endParaRPr lang="ru-RU" sz="1800" dirty="0">
              <a:effectLst/>
              <a:latin typeface="Trebuchet MS" panose="020B0703020202090204" pitchFamily="34" charset="0"/>
              <a:ea typeface="Times New Roman" panose="02020603050405020304" pitchFamily="18" charset="0"/>
              <a:cs typeface="Times New Roman" panose="02020603050405020304" pitchFamily="18" charset="0"/>
            </a:endParaRPr>
          </a:p>
          <a:p>
            <a:pPr algn="just">
              <a:lnSpc>
                <a:spcPct val="150000"/>
              </a:lnSpc>
            </a:pPr>
            <a:r>
              <a:rPr lang="ru-RU" sz="2000" dirty="0">
                <a:effectLst/>
                <a:latin typeface="Trebuchet MS" panose="020B0703020202090204" pitchFamily="34" charset="0"/>
                <a:ea typeface="Times New Roman" panose="02020603050405020304" pitchFamily="18" charset="0"/>
                <a:cs typeface="Times New Roman" panose="02020603050405020304" pitchFamily="18" charset="0"/>
              </a:rPr>
              <a:t>В соответствии с разъяснениями Минфина России</a:t>
            </a:r>
            <a:r>
              <a:rPr lang="ru-RU" sz="2000" dirty="0">
                <a:effectLst/>
                <a:latin typeface="Trebuchet MS" panose="020B0703020202090204" pitchFamily="34" charset="0"/>
                <a:ea typeface="Calibri" panose="020F0502020204030204" pitchFamily="34" charset="0"/>
                <a:cs typeface="Times New Roman" panose="02020603050405020304" pitchFamily="18" charset="0"/>
              </a:rPr>
              <a:t> </a:t>
            </a:r>
            <a:r>
              <a:rPr lang="ru-RU" sz="2000" dirty="0">
                <a:solidFill>
                  <a:schemeClr val="accent1"/>
                </a:solidFill>
                <a:effectLst/>
                <a:latin typeface="Trebuchet MS" panose="020B0703020202090204" pitchFamily="34" charset="0"/>
                <a:ea typeface="Times New Roman" panose="02020603050405020304" pitchFamily="18" charset="0"/>
                <a:cs typeface="Times New Roman" panose="02020603050405020304" pitchFamily="18" charset="0"/>
              </a:rPr>
              <a:t>Закон №223-ФЗ не устанавливает требований о дублировании в положении о закупке определений понятий, установленных законодательством Российской Федерации.</a:t>
            </a:r>
            <a:endParaRPr lang="ru-RU" sz="2000" dirty="0">
              <a:solidFill>
                <a:schemeClr val="accent1"/>
              </a:solidFill>
              <a:latin typeface="Trebuchet MS" panose="020B0703020202090204" pitchFamily="34" charset="0"/>
              <a:ea typeface="Times New Roman" panose="02020603050405020304" pitchFamily="18" charset="0"/>
              <a:cs typeface="Times New Roman" panose="02020603050405020304" pitchFamily="18" charset="0"/>
            </a:endParaRPr>
          </a:p>
          <a:p>
            <a:pPr algn="just">
              <a:lnSpc>
                <a:spcPct val="150000"/>
              </a:lnSpc>
            </a:pPr>
            <a:r>
              <a:rPr lang="ru-RU" sz="2000" b="1" dirty="0">
                <a:solidFill>
                  <a:srgbClr val="000000"/>
                </a:solidFill>
                <a:effectLst/>
                <a:latin typeface="Trebuchet MS" panose="020B0703020202090204" pitchFamily="34" charset="0"/>
                <a:ea typeface="Times New Roman" panose="02020603050405020304" pitchFamily="18" charset="0"/>
                <a:cs typeface="Times New Roman" panose="02020603050405020304" pitchFamily="18" charset="0"/>
              </a:rPr>
              <a:t>Письмо Минфина России от 9 января 2023 г. № 24-07-07/163 “О рассмотрении обращения”</a:t>
            </a:r>
            <a:endParaRPr lang="ru-RU" sz="2000" b="1" dirty="0">
              <a:effectLst/>
              <a:latin typeface="Trebuchet MS" panose="020B0703020202090204" pitchFamily="34" charset="0"/>
              <a:ea typeface="Times New Roman" panose="02020603050405020304" pitchFamily="18" charset="0"/>
              <a:cs typeface="Times New Roman" panose="02020603050405020304" pitchFamily="18" charset="0"/>
            </a:endParaRPr>
          </a:p>
          <a:p>
            <a:endParaRPr lang="ru-RU" sz="2000" dirty="0">
              <a:solidFill>
                <a:srgbClr val="FF0000"/>
              </a:solidFill>
              <a:latin typeface="Trebuchet MS" panose="020B0703020202090204" pitchFamily="34" charset="0"/>
            </a:endParaRPr>
          </a:p>
          <a:p>
            <a:pPr algn="just"/>
            <a:endParaRPr lang="ru-RU" sz="2000" dirty="0">
              <a:solidFill>
                <a:srgbClr val="FF0000"/>
              </a:solidFill>
              <a:latin typeface="Trebuchet MS" panose="020B0703020202090204" pitchFamily="34" charset="0"/>
            </a:endParaRPr>
          </a:p>
        </p:txBody>
      </p:sp>
    </p:spTree>
    <p:extLst>
      <p:ext uri="{BB962C8B-B14F-4D97-AF65-F5344CB8AC3E}">
        <p14:creationId xmlns:p14="http://schemas.microsoft.com/office/powerpoint/2010/main" val="36209091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оценки заявок</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a:bodyPr>
          <a:lstStyle/>
          <a:p>
            <a:pPr algn="just">
              <a:lnSpc>
                <a:spcPct val="150000"/>
              </a:lnSpc>
            </a:pPr>
            <a:r>
              <a:rPr lang="ru-RU" dirty="0"/>
              <a:t>Порядок оценки должен быть установлен надлежащим образом и не должен предусматривать присвоение баллов по порядку оценки в зависимости от волеизъявления Заказчика, а также должен позволять участникам закупки сформировать надлежащим образом заявку и как следствие получить максимальное количество баллов по критерию </a:t>
            </a:r>
            <a:r>
              <a:rPr lang="ru-RU" dirty="0">
                <a:solidFill>
                  <a:schemeClr val="accent1"/>
                </a:solidFill>
              </a:rPr>
              <a:t>( см. решение  ФАС России от 24.07.2020 по делу №223ФЗ-574/20)</a:t>
            </a:r>
          </a:p>
          <a:p>
            <a:endParaRPr lang="ru-RU" dirty="0">
              <a:effectLst/>
              <a:latin typeface="Helvetica Neue" panose="02000503000000020004" pitchFamily="2" charset="0"/>
            </a:endParaRPr>
          </a:p>
          <a:p>
            <a:pPr algn="just">
              <a:lnSpc>
                <a:spcPct val="150000"/>
              </a:lnSpc>
            </a:pPr>
            <a:endParaRPr lang="ru-RU" dirty="0"/>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5388928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оценки заявок. нарушение</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3" y="876360"/>
            <a:ext cx="10466332" cy="4826000"/>
          </a:xfrm>
        </p:spPr>
        <p:txBody>
          <a:bodyPr>
            <a:normAutofit/>
          </a:bodyPr>
          <a:lstStyle/>
          <a:p>
            <a:pPr algn="just">
              <a:lnSpc>
                <a:spcPct val="150000"/>
              </a:lnSpc>
            </a:pPr>
            <a:r>
              <a:rPr lang="ru-RU" dirty="0">
                <a:effectLst/>
                <a:latin typeface="Trebuchet MS" panose="020B0703020202090204" pitchFamily="34" charset="0"/>
              </a:rPr>
              <a:t>В документации предусмотрели критерий оценки "Неценовая предпочтительность заявки". </a:t>
            </a:r>
            <a:r>
              <a:rPr lang="ru-RU" dirty="0">
                <a:solidFill>
                  <a:schemeClr val="accent1"/>
                </a:solidFill>
                <a:effectLst/>
                <a:latin typeface="Trebuchet MS" panose="020B0703020202090204" pitchFamily="34" charset="0"/>
              </a:rPr>
              <a:t>Участники с опытом работы у заказчика могли заработать 5 баллов.</a:t>
            </a:r>
          </a:p>
          <a:p>
            <a:pPr algn="just">
              <a:lnSpc>
                <a:spcPct val="150000"/>
              </a:lnSpc>
            </a:pPr>
            <a:r>
              <a:rPr lang="ru-RU" dirty="0">
                <a:solidFill>
                  <a:schemeClr val="accent1"/>
                </a:solidFill>
                <a:latin typeface="Trebuchet MS" panose="020B0703020202090204" pitchFamily="34" charset="0"/>
              </a:rPr>
              <a:t>	</a:t>
            </a:r>
            <a:r>
              <a:rPr lang="ru-RU" dirty="0">
                <a:effectLst/>
                <a:latin typeface="Trebuchet MS" panose="020B0703020202090204" pitchFamily="34" charset="0"/>
              </a:rPr>
              <a:t>Контролеры признали порядок оценки необъективным: участники с опытом поставки другим лицам не получат максимальное число баллов. Это не дает выявить лучшее предложение </a:t>
            </a:r>
          </a:p>
          <a:p>
            <a:pPr algn="just">
              <a:lnSpc>
                <a:spcPct val="150000"/>
              </a:lnSpc>
            </a:pPr>
            <a:r>
              <a:rPr lang="ru-RU" dirty="0">
                <a:solidFill>
                  <a:schemeClr val="accent1"/>
                </a:solidFill>
                <a:effectLst/>
                <a:latin typeface="Trebuchet MS" panose="020B0703020202090204" pitchFamily="34" charset="0"/>
              </a:rPr>
              <a:t>(Решение ФАС России от 24.01.2023 </a:t>
            </a:r>
            <a:r>
              <a:rPr lang="en-US" dirty="0">
                <a:solidFill>
                  <a:schemeClr val="accent1"/>
                </a:solidFill>
                <a:effectLst/>
                <a:latin typeface="Trebuchet MS" panose="020B0703020202090204" pitchFamily="34" charset="0"/>
              </a:rPr>
              <a:t>N 223</a:t>
            </a:r>
            <a:r>
              <a:rPr lang="ru-RU" dirty="0">
                <a:solidFill>
                  <a:schemeClr val="accent1"/>
                </a:solidFill>
                <a:effectLst/>
                <a:latin typeface="Trebuchet MS" panose="020B0703020202090204" pitchFamily="34" charset="0"/>
              </a:rPr>
              <a:t>ФЗ-20/23).</a:t>
            </a:r>
          </a:p>
          <a:p>
            <a:pPr algn="just">
              <a:lnSpc>
                <a:spcPct val="150000"/>
              </a:lnSpc>
            </a:pPr>
            <a:endParaRPr lang="ru-RU" dirty="0">
              <a:latin typeface="Trebuchet MS" panose="020B0703020202090204" pitchFamily="34" charset="0"/>
            </a:endParaRPr>
          </a:p>
          <a:p>
            <a:pPr algn="just">
              <a:lnSpc>
                <a:spcPct val="150000"/>
              </a:lnSpc>
            </a:pPr>
            <a:endParaRPr lang="ru-RU" dirty="0">
              <a:latin typeface="Trebuchet MS" panose="020B0703020202090204" pitchFamily="34" charset="0"/>
            </a:endParaRP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8103936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оценки </a:t>
            </a:r>
            <a:r>
              <a:rPr lang="ru-RU" b="1" dirty="0" err="1"/>
              <a:t>заявок.нарушение</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3" y="889268"/>
            <a:ext cx="10466332" cy="4826000"/>
          </a:xfrm>
        </p:spPr>
        <p:txBody>
          <a:bodyPr>
            <a:noAutofit/>
          </a:bodyPr>
          <a:lstStyle/>
          <a:p>
            <a:pPr algn="just"/>
            <a:r>
              <a:rPr lang="ru-RU" sz="1800" dirty="0">
                <a:solidFill>
                  <a:schemeClr val="accent1"/>
                </a:solidFill>
                <a:latin typeface="Trebuchet MS" panose="020B0703020202090204" pitchFamily="34" charset="0"/>
              </a:rPr>
              <a:t>В соответствии с п</a:t>
            </a:r>
            <a:r>
              <a:rPr lang="ru-RU" sz="1800" dirty="0">
                <a:solidFill>
                  <a:schemeClr val="accent1"/>
                </a:solidFill>
                <a:effectLst/>
                <a:latin typeface="Trebuchet MS" panose="020B0703020202090204" pitchFamily="34" charset="0"/>
              </a:rPr>
              <a:t>орядком оценки заказчик вычитал баллы за факты нарушения обязательств перед ним или третьими лицами</a:t>
            </a:r>
            <a:r>
              <a:rPr lang="ru-RU" sz="1800" dirty="0">
                <a:effectLst/>
                <a:latin typeface="Trebuchet MS" panose="020B0703020202090204" pitchFamily="34" charset="0"/>
              </a:rPr>
              <a:t>. К таким относили: односторонний отказ или расторжение договора в суде по вине контрагента, наличие претензий и уклонение от заключения договора.</a:t>
            </a:r>
          </a:p>
          <a:p>
            <a:pPr algn="just"/>
            <a:r>
              <a:rPr lang="ru-RU" sz="1800" dirty="0">
                <a:effectLst/>
                <a:latin typeface="Trebuchet MS" panose="020B0703020202090204" pitchFamily="34" charset="0"/>
              </a:rPr>
              <a:t>Контролеры выявили нарушение:</a:t>
            </a:r>
          </a:p>
          <a:p>
            <a:pPr algn="just"/>
            <a:r>
              <a:rPr lang="ru-RU" sz="1800" dirty="0">
                <a:effectLst/>
                <a:latin typeface="Trebuchet MS" panose="020B0703020202090204" pitchFamily="34" charset="0"/>
              </a:rPr>
              <a:t>▪️ порядок проверки подобных фактов не установили;</a:t>
            </a:r>
          </a:p>
          <a:p>
            <a:pPr algn="just"/>
            <a:r>
              <a:rPr lang="ru-RU" sz="1800" dirty="0">
                <a:effectLst/>
                <a:latin typeface="Trebuchet MS" panose="020B0703020202090204" pitchFamily="34" charset="0"/>
              </a:rPr>
              <a:t>▪️ наличие претензий и решений суда, которые не вступили в силу, не говорит об отрицательном опыте участника. Если ненадлежащее исполнение оспаривают в суде, процесс к моменту оценки заявок может еще продолжаться.</a:t>
            </a:r>
          </a:p>
          <a:p>
            <a:pPr algn="just"/>
            <a:r>
              <a:rPr lang="ru-RU" sz="1800" dirty="0">
                <a:effectLst/>
                <a:latin typeface="Trebuchet MS" panose="020B0703020202090204" pitchFamily="34" charset="0"/>
              </a:rPr>
              <a:t>Суд позицию контролера поддержал и отметил: спорное условие не отвечало смыслу оценки заявок. Независимо от числа и характера нарушений у участников вычитали одинаковое количество баллов </a:t>
            </a:r>
          </a:p>
          <a:p>
            <a:pPr algn="just"/>
            <a:r>
              <a:rPr lang="ru-RU" sz="1800" dirty="0">
                <a:effectLst/>
                <a:latin typeface="Trebuchet MS" panose="020B0703020202090204" pitchFamily="34" charset="0"/>
                <a:hlinkClick r:id="rId2"/>
              </a:rPr>
              <a:t>Решение АС города Москвы от 28.12.2022 по делу </a:t>
            </a:r>
            <a:r>
              <a:rPr lang="en-US" sz="1800" dirty="0">
                <a:effectLst/>
                <a:latin typeface="Trebuchet MS" panose="020B0703020202090204" pitchFamily="34" charset="0"/>
                <a:hlinkClick r:id="rId2"/>
              </a:rPr>
              <a:t>N </a:t>
            </a:r>
            <a:r>
              <a:rPr lang="ru-RU" sz="1800" dirty="0">
                <a:effectLst/>
                <a:latin typeface="Trebuchet MS" panose="020B0703020202090204" pitchFamily="34" charset="0"/>
                <a:hlinkClick r:id="rId2"/>
              </a:rPr>
              <a:t>А40-168526/22-72-966</a:t>
            </a:r>
            <a:r>
              <a:rPr lang="ru-RU" sz="1800" dirty="0">
                <a:effectLst/>
                <a:latin typeface="Trebuchet MS" panose="020B0703020202090204" pitchFamily="34" charset="0"/>
              </a:rPr>
              <a:t>.</a:t>
            </a:r>
          </a:p>
          <a:p>
            <a:pPr algn="just">
              <a:lnSpc>
                <a:spcPct val="150000"/>
              </a:lnSpc>
            </a:pPr>
            <a:endParaRPr lang="ru-RU" sz="1800" dirty="0">
              <a:latin typeface="Trebuchet MS" panose="020B0703020202090204" pitchFamily="34" charset="0"/>
            </a:endParaRPr>
          </a:p>
          <a:p>
            <a:pPr algn="just">
              <a:lnSpc>
                <a:spcPct val="150000"/>
              </a:lnSpc>
            </a:pPr>
            <a:endParaRPr lang="ru-RU" sz="1800" dirty="0">
              <a:latin typeface="Trebuchet MS" panose="020B0703020202090204" pitchFamily="34" charset="0"/>
            </a:endParaRP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0709735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оценки заявок как в 44-ФЗ- можно?</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r>
              <a:rPr lang="ru-RU" sz="1800" dirty="0"/>
              <a:t>В документации установлен порядок оценки заявок по критерию «цена договора» (значимость критерия 40%):</a:t>
            </a:r>
          </a:p>
          <a:p>
            <a:pPr algn="just"/>
            <a:r>
              <a:rPr lang="ru-RU" sz="1800" dirty="0"/>
              <a:t>определение лучшего предложения по данному критерию осуществляется в соответствии с правилами, утвержденными постановлением Правительства РФ от 28.11.2013 № 1085. </a:t>
            </a:r>
          </a:p>
          <a:p>
            <a:pPr algn="just"/>
            <a:r>
              <a:rPr lang="ru-RU" sz="1800" dirty="0"/>
              <a:t>Заявитель считает необоснованной ссылку заказчика в закупочной документации на постановление Правительства РФ № 1085 при установлении критериев оценки заявок.</a:t>
            </a:r>
          </a:p>
          <a:p>
            <a:pPr algn="just"/>
            <a:r>
              <a:rPr lang="ru-RU" sz="1800" dirty="0"/>
              <a:t>Также считает, что заказчиком, в нарушение указанного постановления, установлена значимость стоимостного критерия – 40%.</a:t>
            </a:r>
          </a:p>
          <a:p>
            <a:pPr algn="just"/>
            <a:r>
              <a:rPr lang="ru-RU" sz="1800" dirty="0"/>
              <a:t>Комиссия УФАС признала  указанный довод заявителя необоснованным.</a:t>
            </a:r>
          </a:p>
          <a:p>
            <a:pPr algn="just"/>
            <a:r>
              <a:rPr lang="ru-RU" sz="1800" dirty="0"/>
              <a:t>Закон № 223-ФЗ не устанавливает перечень критериев оценки заявок на участие в конкурентной закупке. Каждый заказчик утверждает собственные критерии оценки заявок и руководствуется ими.</a:t>
            </a:r>
          </a:p>
          <a:p>
            <a:pPr algn="just"/>
            <a:r>
              <a:rPr lang="ru-RU" sz="1800" b="1" dirty="0"/>
              <a:t>Рассматриваемые действия заказчика не противоречат целям удовлетворения потребностей заказчика, в том числе о необходимых показателях качества и надежности товаров, работ, услуг.</a:t>
            </a:r>
          </a:p>
          <a:p>
            <a:pPr algn="just"/>
            <a:r>
              <a:rPr lang="ru-RU" sz="1800" i="1" dirty="0">
                <a:solidFill>
                  <a:srgbClr val="E4465A"/>
                </a:solidFill>
              </a:rPr>
              <a:t>Решение Челябинского УФАС России от 16 декабря 2019 г. № 17044/04 </a:t>
            </a: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3316048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оценки заявок как в 44-ФЗ- нельзя?</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lnSpcReduction="10000"/>
          </a:bodyPr>
          <a:lstStyle/>
          <a:p>
            <a:pPr algn="just"/>
            <a:r>
              <a:rPr lang="ru-RU" sz="1800" dirty="0"/>
              <a:t>«…в пункте 4.2 Документации (Порядок оценки и сопоставления заявок) установлено, что оценка и сопоставление заявок на участие в запросе предложений в электронной форме осуществляется в соответствии с постановлением Правительства РФ от 28.11.2013 № 1085.</a:t>
            </a:r>
          </a:p>
          <a:p>
            <a:pPr algn="just"/>
            <a:r>
              <a:rPr lang="ru-RU" sz="1800" dirty="0"/>
              <a:t>     Так, </a:t>
            </a:r>
            <a:r>
              <a:rPr lang="ru-RU" sz="1800" b="1" dirty="0">
                <a:solidFill>
                  <a:srgbClr val="E4465A"/>
                </a:solidFill>
              </a:rPr>
              <a:t>Постановление Правительства РФ от 28.11.2013 № 1085 «Об утверждении Правил оценки заявок, окончательных предложений участников закупки товаров, работ, услуг для обеспечения государственных и муниципальных нужд» утверждено в соответствии с Федеральным законом "О контрактной системе в сфере закупок товаров, работ, услуг для обеспечения государственных и муниципальных нужд" и не применимо при установлении Заказчиком порядка оценки и сопоставления заявок в Документации о закупке проводимой в соответствии с Федеральным законом от 18.07.2011 № 223-ФЗ «О закупках товаров, работ, услуг отдельными видами юридических лиц».</a:t>
            </a:r>
          </a:p>
          <a:p>
            <a:pPr algn="just"/>
            <a:r>
              <a:rPr lang="ru-RU" sz="1800" dirty="0"/>
              <a:t>      В соответствии с п. 14 ч. 10 ст. 4 Закона о закупках в документации о конкурентной закупке должен быть указан порядок оценки и сопоставления заявок на участие в такой закупке.</a:t>
            </a:r>
          </a:p>
          <a:p>
            <a:pPr algn="just"/>
            <a:r>
              <a:rPr lang="ru-RU" sz="1800" dirty="0"/>
              <a:t>       Таким образом, в действиях заказчика усматривается нарушение ч. 1 ст. 2, ч. 6 ст. 3, п. 14 ч. 10 ст. 4 Закона о закупках, выразившееся в отсутствии в Документации порядка оценки и сопоставления заявок, установленного Положением о закупках. </a:t>
            </a:r>
          </a:p>
          <a:p>
            <a:pPr algn="just"/>
            <a:r>
              <a:rPr lang="ru-RU" sz="1800" dirty="0"/>
              <a:t> </a:t>
            </a:r>
            <a:r>
              <a:rPr lang="ru-RU" sz="1800" i="1" dirty="0">
                <a:solidFill>
                  <a:srgbClr val="E4465A"/>
                </a:solidFill>
              </a:rPr>
              <a:t>Решение Тюменского УФАС  по делу № 072/07/18.1-13/2020</a:t>
            </a: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582191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Что дополняем по конкурентной закупке?</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a:bodyPr>
          <a:lstStyle/>
          <a:p>
            <a:pPr marL="342900" indent="-342900" algn="just">
              <a:lnSpc>
                <a:spcPct val="150000"/>
              </a:lnSpc>
              <a:buAutoNum type="arabicParenR"/>
            </a:pPr>
            <a:r>
              <a:rPr lang="ru-RU" dirty="0"/>
              <a:t>иные сведения в извещении,  документации о закупке, протоколе  в дополнение  к установленным Законом №223-ФЗ ( п.9 ч.9  и п.16 ч.10 статьи 4, п.6 ч. 13 статьи , п.8 ч.14 статьи 3.2 )- </a:t>
            </a:r>
            <a:r>
              <a:rPr lang="ru-RU" dirty="0">
                <a:solidFill>
                  <a:srgbClr val="FF0000"/>
                </a:solidFill>
              </a:rPr>
              <a:t>если в этом есть необходимость</a:t>
            </a:r>
            <a:r>
              <a:rPr lang="ru-RU" dirty="0"/>
              <a:t>; </a:t>
            </a:r>
          </a:p>
          <a:p>
            <a:pPr marL="342900" indent="-342900" algn="just">
              <a:lnSpc>
                <a:spcPct val="150000"/>
              </a:lnSpc>
              <a:buAutoNum type="arabicParenR"/>
            </a:pPr>
            <a:r>
              <a:rPr lang="ru-RU" dirty="0"/>
              <a:t>  случаи признания закупки несостоявшейся – требование указать в протоколе причину есть в п.7 ч.14 статьи 3.2, </a:t>
            </a:r>
            <a:r>
              <a:rPr lang="ru-RU" b="1" u="sng" dirty="0">
                <a:solidFill>
                  <a:srgbClr val="FF0000"/>
                </a:solidFill>
              </a:rPr>
              <a:t>Перечень оснований по ПП РФ №908! </a:t>
            </a:r>
          </a:p>
          <a:p>
            <a:pPr marL="342900" indent="-342900" algn="just">
              <a:lnSpc>
                <a:spcPct val="150000"/>
              </a:lnSpc>
              <a:buAutoNum type="arabicParenR"/>
            </a:pPr>
            <a:r>
              <a:rPr lang="ru-RU" dirty="0"/>
              <a:t> Ч.2 статьи 3.2 : Любой участник конкурентной закупки вправе направить заказчику </a:t>
            </a:r>
            <a:r>
              <a:rPr lang="ru-RU" dirty="0">
                <a:solidFill>
                  <a:srgbClr val="FF0000"/>
                </a:solidFill>
              </a:rPr>
              <a:t>запрос о даче разъяснений положений извещения об осуществлении закупки и (или) документации о закупке в порядке</a:t>
            </a:r>
            <a:r>
              <a:rPr lang="ru-RU" dirty="0"/>
              <a:t>, предусмотренном настоящим Федеральным законом </a:t>
            </a:r>
            <a:r>
              <a:rPr lang="ru-RU" b="1" dirty="0">
                <a:solidFill>
                  <a:srgbClr val="FF0000"/>
                </a:solidFill>
              </a:rPr>
              <a:t>и положением о закупке</a:t>
            </a:r>
            <a:r>
              <a:rPr lang="ru-RU" dirty="0"/>
              <a:t>,;</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693708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err="1">
                <a:cs typeface="Arial" charset="0"/>
              </a:rPr>
              <a:t>изменениЯ</a:t>
            </a:r>
            <a:r>
              <a:rPr lang="ru-RU" altLang="ru-RU" dirty="0">
                <a:cs typeface="Arial" charset="0"/>
              </a:rPr>
              <a:t> 2023</a:t>
            </a:r>
          </a:p>
        </p:txBody>
      </p:sp>
      <p:sp>
        <p:nvSpPr>
          <p:cNvPr id="2" name="Номер слайда 1"/>
          <p:cNvSpPr>
            <a:spLocks noGrp="1"/>
          </p:cNvSpPr>
          <p:nvPr>
            <p:ph type="sldNum" sz="quarter" idx="12"/>
          </p:nvPr>
        </p:nvSpPr>
        <p:spPr/>
        <p:txBody>
          <a:bodyPr/>
          <a:lstStyle/>
          <a:p>
            <a:fld id="{C9E4AFE2-214E-4076-8BFA-D03B18AC4187}" type="slidenum">
              <a:rPr lang="ru-RU" smtClean="0"/>
              <a:pPr/>
              <a:t>6</a:t>
            </a:fld>
            <a:endParaRPr lang="ru-RU" dirty="0"/>
          </a:p>
        </p:txBody>
      </p:sp>
      <p:sp>
        <p:nvSpPr>
          <p:cNvPr id="4" name="Текст 3"/>
          <p:cNvSpPr>
            <a:spLocks noGrp="1"/>
          </p:cNvSpPr>
          <p:nvPr>
            <p:ph type="body" sz="quarter" idx="4294967295"/>
          </p:nvPr>
        </p:nvSpPr>
        <p:spPr>
          <a:xfrm>
            <a:off x="876499" y="920750"/>
            <a:ext cx="10433257" cy="5016500"/>
          </a:xfrm>
        </p:spPr>
        <p:txBody>
          <a:bodyPr>
            <a:noAutofit/>
          </a:bodyPr>
          <a:lstStyle/>
          <a:p>
            <a:pPr algn="just" fontAlgn="t">
              <a:lnSpc>
                <a:spcPct val="150000"/>
              </a:lnSpc>
            </a:pPr>
            <a:r>
              <a:rPr lang="ru-RU" sz="2400" dirty="0">
                <a:solidFill>
                  <a:schemeClr val="accent1"/>
                </a:solidFill>
                <a:effectLst/>
                <a:latin typeface="Trebuchet MS" panose="020B0703020202090204" pitchFamily="34" charset="0"/>
                <a:ea typeface="Times New Roman" panose="02020603050405020304" pitchFamily="18" charset="0"/>
              </a:rPr>
              <a:t>С 01 АПРЕЛЯ 2023 </a:t>
            </a:r>
            <a:r>
              <a:rPr lang="ru-RU" sz="2400" dirty="0">
                <a:effectLst/>
                <a:latin typeface="Trebuchet MS" panose="020B0703020202090204" pitchFamily="34" charset="0"/>
                <a:ea typeface="Times New Roman" panose="02020603050405020304" pitchFamily="18" charset="0"/>
              </a:rPr>
              <a:t>закрытые закупки публикуются в ЕИС без размещения на официальном сайте</a:t>
            </a:r>
          </a:p>
          <a:p>
            <a:pPr algn="just" fontAlgn="t">
              <a:lnSpc>
                <a:spcPct val="150000"/>
              </a:lnSpc>
            </a:pPr>
            <a:r>
              <a:rPr lang="ru-RU" sz="2400" dirty="0">
                <a:effectLst/>
                <a:latin typeface="Trebuchet MS" panose="020B0703020202090204" pitchFamily="34" charset="0"/>
                <a:ea typeface="Times New Roman" panose="02020603050405020304" pitchFamily="18" charset="0"/>
              </a:rPr>
              <a:t>(подп. «</a:t>
            </a:r>
            <a:r>
              <a:rPr lang="ru-RU" sz="2400" u="sng" dirty="0">
                <a:solidFill>
                  <a:srgbClr val="0000FF"/>
                </a:solidFill>
                <a:effectLst/>
                <a:latin typeface="Trebuchet MS" panose="020B0703020202090204" pitchFamily="34" charset="0"/>
                <a:ea typeface="Times New Roman" panose="02020603050405020304" pitchFamily="18" charset="0"/>
                <a:hlinkClick r:id="rId2"/>
              </a:rPr>
              <a:t>и</a:t>
            </a:r>
            <a:r>
              <a:rPr lang="ru-RU" sz="2400" dirty="0">
                <a:effectLst/>
                <a:latin typeface="Trebuchet MS" panose="020B0703020202090204" pitchFamily="34" charset="0"/>
                <a:ea typeface="Times New Roman" panose="02020603050405020304" pitchFamily="18" charset="0"/>
              </a:rPr>
              <a:t>», «</a:t>
            </a:r>
            <a:r>
              <a:rPr lang="ru-RU" sz="2400" u="sng" dirty="0">
                <a:solidFill>
                  <a:srgbClr val="0000FF"/>
                </a:solidFill>
                <a:effectLst/>
                <a:latin typeface="Trebuchet MS" panose="020B0703020202090204" pitchFamily="34" charset="0"/>
                <a:ea typeface="Times New Roman" panose="02020603050405020304" pitchFamily="18" charset="0"/>
                <a:hlinkClick r:id="rId3"/>
              </a:rPr>
              <a:t>к</a:t>
            </a:r>
            <a:r>
              <a:rPr lang="ru-RU" sz="2400" dirty="0">
                <a:effectLst/>
                <a:latin typeface="Trebuchet MS" panose="020B0703020202090204" pitchFamily="34" charset="0"/>
                <a:ea typeface="Times New Roman" panose="02020603050405020304" pitchFamily="18" charset="0"/>
              </a:rPr>
              <a:t>» п. 4 ст. 1 Закона № 104-ФЗ).</a:t>
            </a:r>
          </a:p>
          <a:p>
            <a:pPr algn="just" fontAlgn="t">
              <a:lnSpc>
                <a:spcPct val="150000"/>
              </a:lnSpc>
            </a:pPr>
            <a:endParaRPr lang="ru-RU" sz="2400" dirty="0">
              <a:effectLst/>
              <a:latin typeface="Trebuchet MS" panose="020B0703020202090204" pitchFamily="34" charset="0"/>
              <a:ea typeface="Times New Roman" panose="02020603050405020304" pitchFamily="18" charset="0"/>
            </a:endParaRPr>
          </a:p>
          <a:p>
            <a:pPr algn="just" fontAlgn="t">
              <a:lnSpc>
                <a:spcPct val="150000"/>
              </a:lnSpc>
            </a:pPr>
            <a:br>
              <a:rPr lang="ru-RU" sz="2400" dirty="0">
                <a:latin typeface="Trebuchet MS" panose="020B0703020202090204" pitchFamily="34" charset="0"/>
              </a:rPr>
            </a:br>
            <a:br>
              <a:rPr lang="ru-RU" sz="2400" dirty="0">
                <a:latin typeface="Trebuchet MS" panose="020B0703020202090204" pitchFamily="34" charset="0"/>
              </a:rPr>
            </a:br>
            <a:br>
              <a:rPr lang="ru-RU" sz="2400" dirty="0">
                <a:latin typeface="Trebuchet MS" panose="020B0703020202090204" pitchFamily="34" charset="0"/>
              </a:rPr>
            </a:br>
            <a:br>
              <a:rPr lang="ru-RU" sz="2400" dirty="0">
                <a:latin typeface="Trebuchet MS" panose="020B0703020202090204" pitchFamily="34" charset="0"/>
              </a:rPr>
            </a:br>
            <a:endParaRPr lang="ru-RU" sz="2400" i="1" dirty="0">
              <a:solidFill>
                <a:schemeClr val="accent1"/>
              </a:solidFill>
              <a:latin typeface="Trebuchet MS" panose="020B0703020202090204" pitchFamily="34" charset="0"/>
            </a:endParaRPr>
          </a:p>
          <a:p>
            <a:pPr algn="just" fontAlgn="t">
              <a:lnSpc>
                <a:spcPct val="150000"/>
              </a:lnSpc>
            </a:pPr>
            <a:endParaRPr lang="ru-RU" sz="2400" i="1" dirty="0">
              <a:solidFill>
                <a:schemeClr val="accent1"/>
              </a:solidFill>
              <a:latin typeface="Trebuchet MS" panose="020B0703020202090204" pitchFamily="34" charset="0"/>
            </a:endParaRPr>
          </a:p>
          <a:p>
            <a:pPr algn="just" fontAlgn="t">
              <a:lnSpc>
                <a:spcPct val="150000"/>
              </a:lnSpc>
            </a:pPr>
            <a:br>
              <a:rPr lang="ru-RU" sz="2400" dirty="0">
                <a:latin typeface="Trebuchet MS" panose="020B0703020202090204" pitchFamily="34" charset="0"/>
              </a:rPr>
            </a:br>
            <a:br>
              <a:rPr lang="ru-RU" sz="2400" dirty="0">
                <a:latin typeface="Trebuchet MS" panose="020B0703020202090204" pitchFamily="34" charset="0"/>
              </a:rPr>
            </a:br>
            <a:endParaRPr lang="en-US" sz="2400" dirty="0">
              <a:latin typeface="Trebuchet MS" panose="020B0703020202090204" pitchFamily="34" charset="0"/>
            </a:endParaRPr>
          </a:p>
          <a:p>
            <a:pPr algn="just">
              <a:lnSpc>
                <a:spcPct val="150000"/>
              </a:lnSpc>
            </a:pPr>
            <a:endParaRPr lang="ru-RU" sz="2400" i="1" dirty="0">
              <a:latin typeface="Trebuchet MS" panose="020B0703020202090204" pitchFamily="34" charset="0"/>
            </a:endParaRPr>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8958702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Не конкурентные  закупки МСП. Пример формулировки</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TextBox 4">
            <a:extLst>
              <a:ext uri="{FF2B5EF4-FFF2-40B4-BE49-F238E27FC236}">
                <a16:creationId xmlns:a16="http://schemas.microsoft.com/office/drawing/2014/main" id="{4217573E-2999-20BD-97D3-266B8216694C}"/>
              </a:ext>
            </a:extLst>
          </p:cNvPr>
          <p:cNvSpPr txBox="1"/>
          <p:nvPr/>
        </p:nvSpPr>
        <p:spPr>
          <a:xfrm>
            <a:off x="389422" y="911547"/>
            <a:ext cx="11471274" cy="5092869"/>
          </a:xfrm>
          <a:prstGeom prst="rect">
            <a:avLst/>
          </a:prstGeom>
          <a:noFill/>
        </p:spPr>
        <p:txBody>
          <a:bodyPr wrap="square">
            <a:spAutoFit/>
          </a:bodyPr>
          <a:lstStyle/>
          <a:p>
            <a:pPr indent="450215" algn="just">
              <a:lnSpc>
                <a:spcPct val="115000"/>
              </a:lnSpc>
              <a:spcAft>
                <a:spcPts val="1000"/>
              </a:spcAft>
            </a:pPr>
            <a:r>
              <a:rPr lang="ru-RU" sz="1700" dirty="0">
                <a:effectLst/>
                <a:latin typeface="Trebuchet MS" panose="020B0703020202090204" pitchFamily="34" charset="0"/>
                <a:ea typeface="Times New Roman" panose="02020603050405020304" pitchFamily="18" charset="0"/>
                <a:cs typeface="Times New Roman" panose="02020603050405020304" pitchFamily="18" charset="0"/>
              </a:rPr>
              <a:t>Одним из способов </a:t>
            </a:r>
            <a:r>
              <a:rPr lang="ru-RU" sz="1700" dirty="0">
                <a:solidFill>
                  <a:srgbClr val="FF0000"/>
                </a:solidFill>
                <a:effectLst/>
                <a:latin typeface="Trebuchet MS" panose="020B0703020202090204" pitchFamily="34" charset="0"/>
                <a:ea typeface="Times New Roman" panose="02020603050405020304" pitchFamily="18" charset="0"/>
                <a:cs typeface="Times New Roman" panose="02020603050405020304" pitchFamily="18" charset="0"/>
              </a:rPr>
              <a:t>неконкурентной закупки </a:t>
            </a:r>
            <a:r>
              <a:rPr lang="ru-RU" sz="1700" dirty="0">
                <a:effectLst/>
                <a:latin typeface="Trebuchet MS" panose="020B0703020202090204" pitchFamily="34" charset="0"/>
                <a:ea typeface="Times New Roman" panose="02020603050405020304" pitchFamily="18" charset="0"/>
                <a:cs typeface="Times New Roman" panose="02020603050405020304" pitchFamily="18" charset="0"/>
              </a:rPr>
              <a:t>только для субъектов МСП является «закупка в электронном магазине только для субъектов МСП». Порядок проведения такой закупки определяется настоящим разделом  и регламентом оператора электронной площадки с учетом следующих особенностей:</a:t>
            </a:r>
          </a:p>
          <a:p>
            <a:pPr indent="450215" algn="just">
              <a:lnSpc>
                <a:spcPct val="115000"/>
              </a:lnSpc>
              <a:spcAft>
                <a:spcPts val="1000"/>
              </a:spcAft>
            </a:pPr>
            <a:r>
              <a:rPr lang="ru-RU" sz="1700" dirty="0">
                <a:effectLst/>
                <a:latin typeface="Trebuchet MS" panose="020B0703020202090204" pitchFamily="34" charset="0"/>
                <a:ea typeface="Times New Roman" panose="02020603050405020304" pitchFamily="18" charset="0"/>
                <a:cs typeface="Times New Roman" panose="02020603050405020304" pitchFamily="18" charset="0"/>
              </a:rPr>
              <a:t>2.7.1.	Закупка осуществляется в электронной форме на электронной площадке, предусмотренной ч. 10 ст. 3.4 Закона № 223-ФЗ;</a:t>
            </a:r>
          </a:p>
          <a:p>
            <a:pPr indent="450215" algn="just">
              <a:lnSpc>
                <a:spcPct val="115000"/>
              </a:lnSpc>
              <a:spcAft>
                <a:spcPts val="1000"/>
              </a:spcAft>
            </a:pPr>
            <a:r>
              <a:rPr lang="ru-RU" sz="1700" dirty="0">
                <a:effectLst/>
                <a:latin typeface="Trebuchet MS" panose="020B0703020202090204" pitchFamily="34" charset="0"/>
                <a:ea typeface="Times New Roman" panose="02020603050405020304" pitchFamily="18" charset="0"/>
                <a:cs typeface="Times New Roman" panose="02020603050405020304" pitchFamily="18" charset="0"/>
              </a:rPr>
              <a:t>2.7.2.	Цена договора, заключенного с применением такого способа закупки, не должна превышать 20 млн. рублей;</a:t>
            </a:r>
          </a:p>
          <a:p>
            <a:pPr indent="450215" algn="just">
              <a:lnSpc>
                <a:spcPct val="115000"/>
              </a:lnSpc>
              <a:spcAft>
                <a:spcPts val="1000"/>
              </a:spcAft>
            </a:pPr>
            <a:r>
              <a:rPr lang="ru-RU" sz="1700" dirty="0">
                <a:effectLst/>
                <a:latin typeface="Trebuchet MS" panose="020B0703020202090204" pitchFamily="34" charset="0"/>
                <a:ea typeface="Times New Roman" panose="02020603050405020304" pitchFamily="18" charset="0"/>
                <a:cs typeface="Times New Roman" panose="02020603050405020304" pitchFamily="18" charset="0"/>
              </a:rPr>
              <a:t>2.7.3.	Участники закупки из числа субъектов малого и среднего предпринимательства размещают на электронной площадке предварительные предложения о поставке товара, выполнении работы, оказании услуги в порядке, установленном регламентом оператора электронной площадки;</a:t>
            </a:r>
          </a:p>
          <a:p>
            <a:pPr indent="450215" algn="just">
              <a:lnSpc>
                <a:spcPct val="115000"/>
              </a:lnSpc>
              <a:spcAft>
                <a:spcPts val="1000"/>
              </a:spcAft>
            </a:pPr>
            <a:r>
              <a:rPr lang="ru-RU" sz="1700" dirty="0">
                <a:effectLst/>
                <a:latin typeface="Trebuchet MS" panose="020B0703020202090204" pitchFamily="34" charset="0"/>
                <a:ea typeface="Times New Roman" panose="02020603050405020304" pitchFamily="18" charset="0"/>
                <a:cs typeface="Times New Roman" panose="02020603050405020304" pitchFamily="18" charset="0"/>
              </a:rPr>
              <a:t>2.7.4.	Заказчик размещает на электронной площадке и при необходимости в ЕИС информацию (извещение) о закупаемом товаре, работе, услуге, включающую требования к таким товару, работе, услуге, участнику закупки из числа субъектов МСП в порядке, установленном регламентом оператора электронной площадки. При размещении информации  о закупаемых товарах, работах, услугах, заказчик вправе включить в такое извещение сведения, предусмотренные ч. 9 ст. 4 Закона № 223-ФЗ и иные сведения.</a:t>
            </a:r>
          </a:p>
        </p:txBody>
      </p:sp>
    </p:spTree>
    <p:extLst>
      <p:ext uri="{BB962C8B-B14F-4D97-AF65-F5344CB8AC3E}">
        <p14:creationId xmlns:p14="http://schemas.microsoft.com/office/powerpoint/2010/main" val="26127413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Не конкурентные  закупки МСП. Пример формулировки</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TextBox 4">
            <a:extLst>
              <a:ext uri="{FF2B5EF4-FFF2-40B4-BE49-F238E27FC236}">
                <a16:creationId xmlns:a16="http://schemas.microsoft.com/office/drawing/2014/main" id="{4217573E-2999-20BD-97D3-266B8216694C}"/>
              </a:ext>
            </a:extLst>
          </p:cNvPr>
          <p:cNvSpPr txBox="1"/>
          <p:nvPr/>
        </p:nvSpPr>
        <p:spPr>
          <a:xfrm>
            <a:off x="863205" y="757091"/>
            <a:ext cx="10465590" cy="4529445"/>
          </a:xfrm>
          <a:prstGeom prst="rect">
            <a:avLst/>
          </a:prstGeom>
          <a:noFill/>
        </p:spPr>
        <p:txBody>
          <a:bodyPr wrap="square">
            <a:spAutoFit/>
          </a:bodyPr>
          <a:lstStyle/>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2.7.5.	Оператор электронной площадки определяет из состава   предварительных предложений предложения соответствующие требованиям заказчика  и направляет их заказчику. </a:t>
            </a: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2.7.6.	Заказчик рассматривает и оценивает поступившие от  оператора электронной площадки предварительные предложения на соответствие требованиям извещения. </a:t>
            </a:r>
          </a:p>
          <a:p>
            <a:pPr indent="450215" algn="just">
              <a:lnSpc>
                <a:spcPct val="115000"/>
              </a:lnSpc>
              <a:spcAft>
                <a:spcPts val="1000"/>
              </a:spcAft>
            </a:pPr>
            <a:r>
              <a:rPr lang="ru-RU" sz="1800" dirty="0">
                <a:solidFill>
                  <a:srgbClr val="FF0000"/>
                </a:solidFill>
                <a:effectLst/>
                <a:latin typeface="Trebuchet MS" panose="020B0703020202090204" pitchFamily="34" charset="0"/>
                <a:ea typeface="Times New Roman" panose="02020603050405020304" pitchFamily="18" charset="0"/>
                <a:cs typeface="Times New Roman" panose="02020603050405020304" pitchFamily="18" charset="0"/>
              </a:rPr>
              <a:t>В зависимости от специфики предмета закупки заказчик вправе установить:</a:t>
            </a: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 единственный критерий оценки предварительных предложений  - «наименьшая цена договора»;</a:t>
            </a: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 стоимостные и </a:t>
            </a:r>
            <a:r>
              <a:rPr lang="ru-RU" sz="1800" dirty="0" err="1">
                <a:effectLst/>
                <a:latin typeface="Trebuchet MS" panose="020B0703020202090204" pitchFamily="34" charset="0"/>
                <a:ea typeface="Times New Roman" panose="02020603050405020304" pitchFamily="18" charset="0"/>
                <a:cs typeface="Times New Roman" panose="02020603050405020304" pitchFamily="18" charset="0"/>
              </a:rPr>
              <a:t>нестоимостные</a:t>
            </a: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 критерии оценки, указанные в  разделе _____настоящего Положения. </a:t>
            </a: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В случае установления нескольких критериев  оценка предварительных предложений осуществляется в порядке установленном в разделе </a:t>
            </a:r>
            <a:r>
              <a:rPr lang="ru-RU" dirty="0">
                <a:latin typeface="Trebuchet MS" panose="020B0703020202090204" pitchFamily="34" charset="0"/>
                <a:ea typeface="Times New Roman" panose="02020603050405020304" pitchFamily="18" charset="0"/>
                <a:cs typeface="Times New Roman" panose="02020603050405020304" pitchFamily="18" charset="0"/>
              </a:rPr>
              <a:t>______</a:t>
            </a: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 настоящего Положения.</a:t>
            </a:r>
          </a:p>
        </p:txBody>
      </p:sp>
    </p:spTree>
    <p:extLst>
      <p:ext uri="{BB962C8B-B14F-4D97-AF65-F5344CB8AC3E}">
        <p14:creationId xmlns:p14="http://schemas.microsoft.com/office/powerpoint/2010/main" val="29044923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Не конкурентные  закупки МСП. Пример формулировки</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738A7395-1860-ACD5-7CF8-2CD2CA0639B5}"/>
              </a:ext>
            </a:extLst>
          </p:cNvPr>
          <p:cNvSpPr txBox="1"/>
          <p:nvPr/>
        </p:nvSpPr>
        <p:spPr>
          <a:xfrm>
            <a:off x="676682" y="770432"/>
            <a:ext cx="10832892" cy="5356851"/>
          </a:xfrm>
          <a:prstGeom prst="rect">
            <a:avLst/>
          </a:prstGeom>
          <a:noFill/>
        </p:spPr>
        <p:txBody>
          <a:bodyPr wrap="square">
            <a:spAutoFit/>
          </a:bodyPr>
          <a:lstStyle/>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2.7.7.	По результатам рассмотрения и оценки  предварительных предложений заказчик:  </a:t>
            </a:r>
            <a:endParaRPr lang="ru-RU" sz="1400" dirty="0">
              <a:effectLst/>
              <a:latin typeface="Trebuchet MS" panose="020B0703020202090204" pitchFamily="34" charset="0"/>
              <a:ea typeface="Times New Roman" panose="02020603050405020304" pitchFamily="18" charset="0"/>
              <a:cs typeface="Times New Roman" panose="02020603050405020304" pitchFamily="18" charset="0"/>
            </a:endParaRP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 определяет участника (участников) закупки из числа субъектов малого и среднего предпринимательства, предложившего наименьшую цену, с которым (которыми) заключается договор (договоры), из участников закупки, определенных оператором электронной площадки и признанных соответствующим требованиям извещения заказчиком ( далее -победитель). </a:t>
            </a:r>
            <a:endParaRPr lang="ru-RU" sz="1400" dirty="0">
              <a:effectLst/>
              <a:latin typeface="Trebuchet MS" panose="020B0703020202090204" pitchFamily="34" charset="0"/>
              <a:ea typeface="Times New Roman" panose="02020603050405020304" pitchFamily="18" charset="0"/>
              <a:cs typeface="Times New Roman" panose="02020603050405020304" pitchFamily="18" charset="0"/>
            </a:endParaRP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 формирует протокол и размещает его в соответствии с регламентом оператора электронной площадки.</a:t>
            </a:r>
            <a:endParaRPr lang="ru-RU" sz="1400" dirty="0">
              <a:effectLst/>
              <a:latin typeface="Trebuchet MS" panose="020B0703020202090204" pitchFamily="34" charset="0"/>
              <a:ea typeface="Times New Roman" panose="02020603050405020304" pitchFamily="18" charset="0"/>
              <a:cs typeface="Times New Roman" panose="02020603050405020304" pitchFamily="18" charset="0"/>
            </a:endParaRP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2.7.8.	Договор (договоры) заключается с использованием электронной площадки с участником (участниками) закупки из числа субъектов малого и среднего предпринимательства, определенным (определенными) заказчиком в соответствии с настоящим разделом, а также предложением соответствующего участника закупки о поставке товара, выполнении работы, оказании услуги. В случае, если договор не заключен с признанным победителем закупки, заказчик вправе заключить договор с участником закупки, чье предварительное предложение занимает второе и последующие места. </a:t>
            </a:r>
            <a:endParaRPr lang="ru-RU" sz="1400" dirty="0">
              <a:effectLst/>
              <a:latin typeface="Trebuchet MS" panose="020B0703020202090204" pitchFamily="34" charset="0"/>
              <a:ea typeface="Times New Roman" panose="02020603050405020304" pitchFamily="18" charset="0"/>
              <a:cs typeface="Times New Roman" panose="02020603050405020304" pitchFamily="18" charset="0"/>
            </a:endParaRPr>
          </a:p>
          <a:p>
            <a:pPr indent="450215" algn="just">
              <a:lnSpc>
                <a:spcPct val="115000"/>
              </a:lnSpc>
              <a:spcAft>
                <a:spcPts val="1000"/>
              </a:spcAft>
            </a:pPr>
            <a:r>
              <a:rPr lang="ru-RU" sz="1800" dirty="0">
                <a:effectLst/>
                <a:latin typeface="Trebuchet MS" panose="020B0703020202090204" pitchFamily="34" charset="0"/>
                <a:ea typeface="Times New Roman" panose="02020603050405020304" pitchFamily="18" charset="0"/>
                <a:cs typeface="Times New Roman" panose="02020603050405020304" pitchFamily="18" charset="0"/>
              </a:rPr>
              <a:t>Заказчик вправе заключить договор с несколькими участниками закупки.</a:t>
            </a:r>
            <a:endParaRPr lang="ru-RU" sz="1400" dirty="0">
              <a:effectLst/>
              <a:latin typeface="Trebuchet MS" panose="020B070302020209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07535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преимущества мсп</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1040296" y="886246"/>
            <a:ext cx="10111408" cy="4825441"/>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DA360BB5-166F-EF4E-BE41-30BC58622F23}"/>
              </a:ext>
            </a:extLst>
          </p:cNvPr>
          <p:cNvSpPr txBox="1"/>
          <p:nvPr/>
        </p:nvSpPr>
        <p:spPr>
          <a:xfrm>
            <a:off x="1046922" y="1014017"/>
            <a:ext cx="10330070" cy="3780907"/>
          </a:xfrm>
          <a:prstGeom prst="rect">
            <a:avLst/>
          </a:prstGeom>
          <a:noFill/>
        </p:spPr>
        <p:txBody>
          <a:bodyPr wrap="square">
            <a:spAutoFit/>
          </a:bodyPr>
          <a:lstStyle/>
          <a:p>
            <a:pPr marL="285750" indent="-285750" algn="just">
              <a:lnSpc>
                <a:spcPct val="150000"/>
              </a:lnSpc>
              <a:buFont typeface="Wingdings" pitchFamily="2" charset="2"/>
              <a:buChar char="Ø"/>
            </a:pPr>
            <a:r>
              <a:rPr lang="ru-RU" b="1" dirty="0">
                <a:solidFill>
                  <a:srgbClr val="E4465A"/>
                </a:solidFill>
                <a:latin typeface="Trebuchet MS" panose="020B0703020202090204" pitchFamily="34" charset="0"/>
              </a:rPr>
              <a:t>Отсылочная норма к статье 3.4   Закона №223-ФЗ – не правильно! </a:t>
            </a:r>
          </a:p>
          <a:p>
            <a:pPr marL="285750" indent="-285750" algn="just">
              <a:lnSpc>
                <a:spcPct val="150000"/>
              </a:lnSpc>
              <a:buFont typeface="Wingdings" pitchFamily="2" charset="2"/>
              <a:buChar char="Ø"/>
            </a:pPr>
            <a:r>
              <a:rPr lang="ru-RU" dirty="0">
                <a:latin typeface="Trebuchet MS" panose="020B0703020202090204" pitchFamily="34" charset="0"/>
              </a:rPr>
              <a:t>В Положении о закупке необходимо полностью указать состав заявки. </a:t>
            </a:r>
          </a:p>
          <a:p>
            <a:pPr marL="285750" indent="-285750" algn="just">
              <a:lnSpc>
                <a:spcPct val="150000"/>
              </a:lnSpc>
              <a:buFont typeface="Wingdings" pitchFamily="2" charset="2"/>
              <a:buChar char="Ø"/>
            </a:pPr>
            <a:r>
              <a:rPr lang="ru-RU" dirty="0">
                <a:latin typeface="Trebuchet MS" panose="020B0703020202090204" pitchFamily="34" charset="0"/>
              </a:rPr>
              <a:t>Обратите внимание что  базовые требования к участникам закупки скопированные со статьи 31 Закона №44-ФЗ не в полном объеме совпадают с требованиями ч.19.1 статьи 3.4.  ( к примеру в декларации по  ч.19.1 нет конфликта интересов, при этом заказчики  применяют  по  конфликту интересов общую норму )</a:t>
            </a:r>
          </a:p>
          <a:p>
            <a:pPr marL="285750" indent="-285750" algn="just">
              <a:lnSpc>
                <a:spcPct val="150000"/>
              </a:lnSpc>
              <a:buFont typeface="Wingdings" pitchFamily="2" charset="2"/>
              <a:buChar char="Ø"/>
            </a:pPr>
            <a:r>
              <a:rPr lang="ru-RU" dirty="0">
                <a:latin typeface="Trebuchet MS" panose="020B0703020202090204" pitchFamily="34" charset="0"/>
              </a:rPr>
              <a:t> Кроме изменений по МСП в Положении о закупке необходимо учесть такие закупки при планировании (через заполнение отдельного раздела плана закупок), а также составить и разместить в ЕИС Перечень ТРУ которые будете закупать у МСП. </a:t>
            </a:r>
          </a:p>
        </p:txBody>
      </p:sp>
    </p:spTree>
    <p:extLst>
      <p:ext uri="{BB962C8B-B14F-4D97-AF65-F5344CB8AC3E}">
        <p14:creationId xmlns:p14="http://schemas.microsoft.com/office/powerpoint/2010/main" val="31408232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ЗАКУПКИ У ЕД.ПОСТАВЩИКА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a:bodyPr>
          <a:lstStyle/>
          <a:p>
            <a:pPr algn="just">
              <a:lnSpc>
                <a:spcPct val="120000"/>
              </a:lnSpc>
            </a:pPr>
            <a:r>
              <a:rPr lang="ru-RU" sz="1800" dirty="0">
                <a:solidFill>
                  <a:srgbClr val="FF0000"/>
                </a:solidFill>
              </a:rPr>
              <a:t>Закупка у ед. поставщика (исполнителя, подрядчика)- случаи должны быть установлены в Положении. Исходя из практики, такими случаями    могут являться:</a:t>
            </a:r>
          </a:p>
          <a:p>
            <a:pPr algn="just">
              <a:lnSpc>
                <a:spcPct val="120000"/>
              </a:lnSpc>
            </a:pPr>
            <a:r>
              <a:rPr lang="ru-RU" sz="1800" dirty="0"/>
              <a:t>1) определенный ценовой порог (например, 100/500 тыс. рублей);</a:t>
            </a:r>
          </a:p>
          <a:p>
            <a:pPr algn="just">
              <a:lnSpc>
                <a:spcPct val="120000"/>
              </a:lnSpc>
            </a:pPr>
            <a:r>
              <a:rPr lang="ru-RU" sz="1800" dirty="0"/>
              <a:t>2) безальтернативность или отсутствие конкурентного рынка (например, закупки работ и услуг у субъектов естественных монополий,  услуг  органов государственной власти, наделенных соответствующими полномочиями  и т.д.);</a:t>
            </a:r>
          </a:p>
          <a:p>
            <a:pPr algn="just">
              <a:lnSpc>
                <a:spcPct val="120000"/>
              </a:lnSpc>
            </a:pPr>
            <a:r>
              <a:rPr lang="ru-RU" sz="1800" dirty="0"/>
              <a:t>3) наличие исключительных оснований для заключения договора с единственным поставщиком, предусмотренных положением о закупке (например, закупка вследствие чрезвычайных обстоятельств).</a:t>
            </a:r>
          </a:p>
          <a:p>
            <a:pPr algn="just">
              <a:lnSpc>
                <a:spcPct val="120000"/>
              </a:lnSpc>
            </a:pPr>
            <a:endParaRPr lang="ru-RU" sz="1800" dirty="0"/>
          </a:p>
          <a:p>
            <a:pPr algn="just">
              <a:lnSpc>
                <a:spcPct val="120000"/>
              </a:lnSpc>
            </a:pPr>
            <a:r>
              <a:rPr lang="ru-RU" sz="1800" b="1" dirty="0">
                <a:solidFill>
                  <a:srgbClr val="FF0000"/>
                </a:solidFill>
              </a:rPr>
              <a:t>Как вариант - можно использовать случаи, указанные в ч.1 статьи 93 Закона о контрактной  системе, но из них следует включать только нужные для заказчика. </a:t>
            </a: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1719542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Особенности описания Неконкурентной  закупки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a:bodyPr>
          <a:lstStyle/>
          <a:p>
            <a:pPr algn="just">
              <a:lnSpc>
                <a:spcPct val="150000"/>
              </a:lnSpc>
            </a:pPr>
            <a:r>
              <a:rPr lang="ru-RU" dirty="0"/>
              <a:t>Закон №223-ФЗ не ограничивает право заказчиков на определение и иных оснований для закупки у единственного поставщика, однако не следует разрабатывать свое   Положение    таким    образом,   чтобы   в  результате на закупки у   единственного поставщика приходился наибольший удельный вес всего объема закупок. </a:t>
            </a:r>
          </a:p>
          <a:p>
            <a:pPr algn="just">
              <a:lnSpc>
                <a:spcPct val="150000"/>
              </a:lnSpc>
            </a:pPr>
            <a:r>
              <a:rPr lang="ru-RU" b="1" dirty="0">
                <a:solidFill>
                  <a:srgbClr val="FF0000"/>
                </a:solidFill>
              </a:rPr>
              <a:t>	Контролирующие органы трактуют такую ситуацию как нарушение требования ч. 1 ст. 1 Закона № 223-ФЗ, а также  принципов  установленных ч. 1 ст. 3 Закона № 223-ФЗ. </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6406231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Судебная практика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a:bodyPr>
          <a:lstStyle/>
          <a:p>
            <a:pPr algn="just">
              <a:lnSpc>
                <a:spcPct val="150000"/>
              </a:lnSpc>
            </a:pPr>
            <a:r>
              <a:rPr lang="ru-RU" dirty="0"/>
              <a:t>К примеру, суд счел  внесение заказчиком изменений в Положение о закупках в части увеличения предельно допустимой суммы закупки у единственного поставщика со 100 тыс.руб. до 3 млн.руб.  в период после возникновения потребности в проведении закупки на разработку проектной документации  и заключенный в результате договор с ценой 2 999 000 руб.  ограничением конкуренции на рынке проектных работ   и оставил в силе, решение УФАС о нарушении антимонопольного законодательства . </a:t>
            </a:r>
          </a:p>
          <a:p>
            <a:pPr algn="just">
              <a:lnSpc>
                <a:spcPct val="150000"/>
              </a:lnSpc>
            </a:pPr>
            <a:r>
              <a:rPr lang="ru-RU" i="1" dirty="0">
                <a:solidFill>
                  <a:srgbClr val="E4465A"/>
                </a:solidFill>
              </a:rPr>
              <a:t>Постановление АС Восточно-Сибирского округа от 05.12.2019 по делу №А33-624/2019</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4439935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Судебная практика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5422504"/>
          </a:xfrm>
        </p:spPr>
        <p:txBody>
          <a:bodyPr>
            <a:noAutofit/>
          </a:bodyPr>
          <a:lstStyle/>
          <a:p>
            <a:pPr algn="just"/>
            <a:r>
              <a:rPr lang="ru-RU" dirty="0"/>
              <a:t>В соответствии с позицией Верховного Суда РФ внесение в Положение о закупке пункта позволяющего относить по произвольному усмотрению заказчика к неконкурентным  способам закупки у единственного поставщика  закупки услуг организации питания воспитанников детского сада  нарушает принципы 223-ФЗ, а также  положения Федерального закона от 26.07.2006 №135-ФЗ «О защите конкуренции». Так как услуга по организации питания является обычной услугой, широко представленной на рынке, ее заказ и сроки исполнения не связаны с какими-либо форс-мажорными обстоятельствами. Следовательно такая закупка должна быть осуществлена по результатам проведения конкурентных торгов . </a:t>
            </a:r>
            <a:r>
              <a:rPr lang="ru-RU" i="1" dirty="0">
                <a:solidFill>
                  <a:srgbClr val="E4465A"/>
                </a:solidFill>
              </a:rPr>
              <a:t>(Определение ВС РФ от 20.08.2021 №306-ЭС21-11589).</a:t>
            </a:r>
          </a:p>
          <a:p>
            <a:pPr algn="just"/>
            <a:r>
              <a:rPr lang="ru-RU" i="1" dirty="0">
                <a:solidFill>
                  <a:srgbClr val="E4465A"/>
                </a:solidFill>
              </a:rPr>
              <a:t> </a:t>
            </a:r>
            <a:r>
              <a:rPr lang="ru-RU" dirty="0"/>
              <a:t>Аналогичная позиция содержится в Определения Судебной коллегии по экономическим спорам Верховного Суда РФ от 15.09.2021 по делам №А57-6544/2020, №А57-6788/2020 </a:t>
            </a:r>
            <a:r>
              <a:rPr lang="ru-RU" b="1" dirty="0">
                <a:solidFill>
                  <a:srgbClr val="E4465A"/>
                </a:solidFill>
              </a:rPr>
              <a:t>которыми были удовлетворены исковые требования потенциального участника закупки о признании недействительными пунктов положений о закупках заказчиков -автономных учреждений. </a:t>
            </a:r>
            <a:r>
              <a:rPr lang="ru-RU" dirty="0"/>
              <a:t>В соответствии с   резолютивными  частями определений Судебной коллеги </a:t>
            </a:r>
            <a:r>
              <a:rPr lang="ru-RU" b="1" dirty="0">
                <a:solidFill>
                  <a:srgbClr val="E4465A"/>
                </a:solidFill>
              </a:rPr>
              <a:t>заказчиков обязали исключить из Положений пункты, ограничивающие конкуренцию. </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6979214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Судебная практика</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C73E6EF3-6E66-7223-B1F1-69CA2E793F83}"/>
              </a:ext>
            </a:extLst>
          </p:cNvPr>
          <p:cNvSpPr txBox="1"/>
          <p:nvPr/>
        </p:nvSpPr>
        <p:spPr>
          <a:xfrm>
            <a:off x="609601" y="757091"/>
            <a:ext cx="10933042" cy="5632311"/>
          </a:xfrm>
          <a:prstGeom prst="rect">
            <a:avLst/>
          </a:prstGeom>
          <a:noFill/>
        </p:spPr>
        <p:txBody>
          <a:bodyPr wrap="square">
            <a:spAutoFit/>
          </a:bodyPr>
          <a:lstStyle/>
          <a:p>
            <a:pPr algn="just"/>
            <a:r>
              <a:rPr lang="ru-RU" b="1" dirty="0">
                <a:effectLst/>
                <a:latin typeface="Helvetica Neue" panose="02000503000000020004" pitchFamily="2" charset="0"/>
              </a:rPr>
              <a:t>Заказчик за 1 день </a:t>
            </a:r>
            <a:r>
              <a:rPr lang="ru-RU" b="1" dirty="0">
                <a:latin typeface="Helvetica Neue" panose="02000503000000020004" pitchFamily="2" charset="0"/>
              </a:rPr>
              <a:t>заключил </a:t>
            </a:r>
            <a:r>
              <a:rPr lang="ru-RU" b="1" dirty="0">
                <a:effectLst/>
                <a:latin typeface="Helvetica Neue" panose="02000503000000020004" pitchFamily="2" charset="0"/>
              </a:rPr>
              <a:t> с ед. поставщиком 41 договор </a:t>
            </a:r>
            <a:r>
              <a:rPr lang="ru-RU" dirty="0">
                <a:effectLst/>
                <a:latin typeface="Helvetica Neue" panose="02000503000000020004" pitchFamily="2" charset="0"/>
              </a:rPr>
              <a:t>на поставку одинакового товара. Цена каждого из них не превышала пороговое значение из положения о закупке.</a:t>
            </a:r>
          </a:p>
          <a:p>
            <a:pPr algn="just"/>
            <a:r>
              <a:rPr lang="ru-RU" dirty="0">
                <a:effectLst/>
                <a:latin typeface="Helvetica Neue" panose="02000503000000020004" pitchFamily="2" charset="0"/>
              </a:rPr>
              <a:t>По мнению заказчика, если он установил в положении право заключать сделки таким способом, значит, им можно воспользоваться при любых потребностях независимо от конкурентного рынка неограниченное количество раз.</a:t>
            </a:r>
          </a:p>
          <a:p>
            <a:pPr algn="just"/>
            <a:endParaRPr lang="ru-RU" dirty="0">
              <a:effectLst/>
              <a:latin typeface="Helvetica Neue" panose="02000503000000020004" pitchFamily="2" charset="0"/>
            </a:endParaRPr>
          </a:p>
          <a:p>
            <a:pPr algn="just"/>
            <a:r>
              <a:rPr lang="ru-RU" dirty="0">
                <a:effectLst/>
                <a:latin typeface="Helvetica Neue" panose="02000503000000020004" pitchFamily="2" charset="0"/>
              </a:rPr>
              <a:t>Контролеры и суды трех инстанций посчитали это нарушением:</a:t>
            </a:r>
          </a:p>
          <a:p>
            <a:pPr algn="just"/>
            <a:r>
              <a:rPr lang="ru-RU" dirty="0">
                <a:effectLst/>
                <a:latin typeface="Helvetica Neue" panose="02000503000000020004" pitchFamily="2" charset="0"/>
              </a:rPr>
              <a:t>▪️договоры заключили, чтобы избежать конкурентной процедуры;</a:t>
            </a:r>
          </a:p>
          <a:p>
            <a:pPr algn="just"/>
            <a:r>
              <a:rPr lang="ru-RU" dirty="0">
                <a:effectLst/>
                <a:latin typeface="Helvetica Neue" panose="02000503000000020004" pitchFamily="2" charset="0"/>
              </a:rPr>
              <a:t>▪️приобрести товары, работы, услуги у ед. поставщика можно, например, если по объективным причинам нельзя провести конкурентную закупку;</a:t>
            </a:r>
          </a:p>
          <a:p>
            <a:pPr algn="just"/>
            <a:r>
              <a:rPr lang="ru-RU" dirty="0">
                <a:effectLst/>
                <a:latin typeface="Helvetica Neue" panose="02000503000000020004" pitchFamily="2" charset="0"/>
              </a:rPr>
              <a:t>▪️заказчик не подтвердил необходимость закупки продукции у ед. поставщика и невозможность ее приобрести конкурентным способом.</a:t>
            </a:r>
          </a:p>
          <a:p>
            <a:pPr algn="just"/>
            <a:endParaRPr lang="ru-RU" dirty="0">
              <a:effectLst/>
              <a:latin typeface="Helvetica Neue" panose="02000503000000020004" pitchFamily="2" charset="0"/>
            </a:endParaRPr>
          </a:p>
          <a:p>
            <a:pPr algn="just"/>
            <a:r>
              <a:rPr lang="ru-RU" dirty="0">
                <a:effectLst/>
                <a:latin typeface="Helvetica Neue" panose="02000503000000020004" pitchFamily="2" charset="0"/>
              </a:rPr>
              <a:t>Суды также напомнили об основаниях для закупки у ед. поставщика. Среди них:</a:t>
            </a:r>
          </a:p>
          <a:p>
            <a:pPr algn="just"/>
            <a:r>
              <a:rPr lang="ru-RU" dirty="0">
                <a:effectLst/>
                <a:latin typeface="Helvetica Neue" panose="02000503000000020004" pitchFamily="2" charset="0"/>
              </a:rPr>
              <a:t>▪️ограниченный товарный рынок;</a:t>
            </a:r>
          </a:p>
          <a:p>
            <a:pPr algn="just"/>
            <a:r>
              <a:rPr lang="ru-RU" dirty="0">
                <a:effectLst/>
                <a:latin typeface="Helvetica Neue" panose="02000503000000020004" pitchFamily="2" charset="0"/>
              </a:rPr>
              <a:t>▪️колебание цен в узком диапазоне;</a:t>
            </a:r>
          </a:p>
          <a:p>
            <a:pPr algn="just"/>
            <a:r>
              <a:rPr lang="ru-RU" dirty="0">
                <a:effectLst/>
                <a:latin typeface="Helvetica Neue" panose="02000503000000020004" pitchFamily="2" charset="0"/>
              </a:rPr>
              <a:t>▪️срочное размещение заказа;</a:t>
            </a:r>
          </a:p>
          <a:p>
            <a:pPr algn="just"/>
            <a:r>
              <a:rPr lang="ru-RU" dirty="0">
                <a:effectLst/>
                <a:latin typeface="Helvetica Neue" panose="02000503000000020004" pitchFamily="2" charset="0"/>
              </a:rPr>
              <a:t>▪️закупка на товарном рынке, где преобладает недобросовестная конкуренция.</a:t>
            </a:r>
          </a:p>
          <a:p>
            <a:pPr algn="just"/>
            <a:r>
              <a:rPr lang="ru-RU" dirty="0">
                <a:effectLst/>
                <a:latin typeface="Helvetica Neue" panose="02000503000000020004" pitchFamily="2" charset="0"/>
              </a:rPr>
              <a:t>ВС РФ не стал пересматривать дело.</a:t>
            </a:r>
          </a:p>
          <a:p>
            <a:pPr algn="just"/>
            <a:r>
              <a:rPr lang="ru-RU" dirty="0"/>
              <a:t>Документ: </a:t>
            </a:r>
            <a:r>
              <a:rPr lang="ru-RU" dirty="0">
                <a:hlinkClick r:id="rId3"/>
              </a:rPr>
              <a:t>Определение ВС РФ от 13.05.2022 </a:t>
            </a:r>
            <a:r>
              <a:rPr lang="en-US" dirty="0">
                <a:hlinkClick r:id="rId3"/>
              </a:rPr>
              <a:t>N 304-</a:t>
            </a:r>
            <a:r>
              <a:rPr lang="ru-RU" dirty="0">
                <a:hlinkClick r:id="rId3"/>
              </a:rPr>
              <a:t>ЭС22-5628</a:t>
            </a:r>
            <a:endParaRPr lang="ru-RU" dirty="0"/>
          </a:p>
        </p:txBody>
      </p:sp>
    </p:spTree>
    <p:extLst>
      <p:ext uri="{BB962C8B-B14F-4D97-AF65-F5344CB8AC3E}">
        <p14:creationId xmlns:p14="http://schemas.microsoft.com/office/powerpoint/2010/main" val="14601604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Судебная практика в пользу заказчика</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a:solidFill>
                  <a:srgbClr val="444444"/>
                </a:solidFill>
                <a:latin typeface="Trebuchet MS" panose="020B0603020202020204" pitchFamily="34" charset="0"/>
                <a:cs typeface="Segoe UI" panose="020B0502040204020203" pitchFamily="34" charset="0"/>
              </a:rPr>
              <a:t>© «РТС-тендер», 2015-2023</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133" y="49575"/>
            <a:ext cx="1421842" cy="645376"/>
          </a:xfrm>
          <a:prstGeom prst="rect">
            <a:avLst/>
          </a:prstGeom>
        </p:spPr>
      </p:pic>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7283" y="49575"/>
            <a:ext cx="1421842" cy="645376"/>
          </a:xfrm>
          <a:prstGeom prst="rect">
            <a:avLst/>
          </a:prstGeom>
        </p:spPr>
      </p:pic>
      <p:sp>
        <p:nvSpPr>
          <p:cNvPr id="11" name="Объект 2"/>
          <p:cNvSpPr>
            <a:spLocks noGrp="1"/>
          </p:cNvSpPr>
          <p:nvPr>
            <p:ph idx="4294967295"/>
          </p:nvPr>
        </p:nvSpPr>
        <p:spPr bwMode="auto">
          <a:xfrm>
            <a:off x="346881" y="880433"/>
            <a:ext cx="11498238" cy="54408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450215" algn="just">
              <a:lnSpc>
                <a:spcPct val="115000"/>
              </a:lnSpc>
              <a:spcBef>
                <a:spcPts val="0"/>
              </a:spcBef>
            </a:pPr>
            <a:r>
              <a:rPr lang="ru-RU" kern="100" dirty="0">
                <a:effectLst/>
                <a:latin typeface="Trebuchet MS" panose="020B0703020202090204" pitchFamily="34" charset="0"/>
                <a:ea typeface="Calibri" panose="020F0502020204030204" pitchFamily="34" charset="0"/>
                <a:cs typeface="Times New Roman" panose="02020603050405020304" pitchFamily="18" charset="0"/>
              </a:rPr>
              <a:t>Основанием для обращения прокурора в арбитражный суд послужил вывод о нарушении антимонопольного законодательства (статьи 17 Закона о защите конкуренции) при заключении Акционерным обществом договора с ООО «Н…» о передаче полномочий единоличного исполнительного органа управляющей организации, поскольку договор заключен с единственным поставщиком без проведения конкурентных процедур.</a:t>
            </a:r>
          </a:p>
          <a:p>
            <a:pPr indent="450215" algn="just">
              <a:lnSpc>
                <a:spcPct val="115000"/>
              </a:lnSpc>
              <a:spcBef>
                <a:spcPts val="0"/>
              </a:spcBef>
            </a:pPr>
            <a:r>
              <a:rPr lang="ru-RU" kern="100" dirty="0">
                <a:effectLst/>
                <a:latin typeface="Trebuchet MS" panose="020B0703020202090204" pitchFamily="34" charset="0"/>
                <a:ea typeface="Calibri" panose="020F0502020204030204" pitchFamily="34" charset="0"/>
                <a:cs typeface="Times New Roman" panose="02020603050405020304" pitchFamily="18" charset="0"/>
              </a:rPr>
              <a:t>Отказывая в удовлетворении исковых требований, суд первой инстанции пришел к выводу о том, что проведение закупки способом закупки у единственного поставщика, с соблюдением всех требований действующего законодательства само по себе не может рассматриваться как ограничение доступа к участию в торгах и не является нарушением законодательства о защите конкуренции, учитывая, что Акционерным обществом приведено обоснование выбора именно данного лица для заключения договора.</a:t>
            </a:r>
          </a:p>
          <a:p>
            <a:pPr indent="450215" algn="just">
              <a:lnSpc>
                <a:spcPct val="115000"/>
              </a:lnSpc>
              <a:spcBef>
                <a:spcPts val="0"/>
              </a:spcBef>
            </a:pPr>
            <a:endParaRPr lang="ru-RU" altLang="ru-RU" i="1" dirty="0">
              <a:solidFill>
                <a:schemeClr val="accent1"/>
              </a:solidFill>
              <a:latin typeface="Trebuchet MS" panose="020B0703020202090204" pitchFamily="34" charset="0"/>
            </a:endParaRPr>
          </a:p>
        </p:txBody>
      </p:sp>
    </p:spTree>
    <p:extLst>
      <p:ext uri="{BB962C8B-B14F-4D97-AF65-F5344CB8AC3E}">
        <p14:creationId xmlns:p14="http://schemas.microsoft.com/office/powerpoint/2010/main" val="118182265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altLang="ru-RU" dirty="0" err="1">
                <a:cs typeface="Arial" charset="0"/>
              </a:rPr>
              <a:t>изменениЯ</a:t>
            </a:r>
            <a:r>
              <a:rPr lang="ru-RU" altLang="ru-RU" dirty="0">
                <a:cs typeface="Arial" charset="0"/>
              </a:rPr>
              <a:t> 2023</a:t>
            </a:r>
          </a:p>
        </p:txBody>
      </p:sp>
      <p:sp>
        <p:nvSpPr>
          <p:cNvPr id="2" name="Номер слайда 1"/>
          <p:cNvSpPr>
            <a:spLocks noGrp="1"/>
          </p:cNvSpPr>
          <p:nvPr>
            <p:ph type="sldNum" sz="quarter" idx="12"/>
          </p:nvPr>
        </p:nvSpPr>
        <p:spPr/>
        <p:txBody>
          <a:bodyPr/>
          <a:lstStyle/>
          <a:p>
            <a:fld id="{C9E4AFE2-214E-4076-8BFA-D03B18AC4187}" type="slidenum">
              <a:rPr lang="ru-RU" smtClean="0"/>
              <a:pPr/>
              <a:t>7</a:t>
            </a:fld>
            <a:endParaRPr lang="ru-RU" dirty="0"/>
          </a:p>
        </p:txBody>
      </p:sp>
      <p:sp>
        <p:nvSpPr>
          <p:cNvPr id="4" name="Текст 3"/>
          <p:cNvSpPr>
            <a:spLocks noGrp="1"/>
          </p:cNvSpPr>
          <p:nvPr>
            <p:ph type="body" sz="quarter" idx="4294967295"/>
          </p:nvPr>
        </p:nvSpPr>
        <p:spPr>
          <a:xfrm>
            <a:off x="879371" y="757091"/>
            <a:ext cx="10433257" cy="5400537"/>
          </a:xfrm>
        </p:spPr>
        <p:txBody>
          <a:bodyPr>
            <a:noAutofit/>
          </a:bodyPr>
          <a:lstStyle/>
          <a:p>
            <a:pPr algn="just" fontAlgn="t">
              <a:lnSpc>
                <a:spcPct val="150000"/>
              </a:lnSpc>
            </a:pPr>
            <a:r>
              <a:rPr lang="ru-RU" sz="1800" b="1" dirty="0">
                <a:solidFill>
                  <a:schemeClr val="accent1"/>
                </a:solidFill>
                <a:effectLst/>
                <a:latin typeface="Trebuchet MS" panose="020B0703020202090204" pitchFamily="34" charset="0"/>
                <a:ea typeface="Times New Roman" panose="02020603050405020304" pitchFamily="18" charset="0"/>
              </a:rPr>
              <a:t>Заказчики, которые попали под санкции с 01.01.2023:</a:t>
            </a:r>
          </a:p>
          <a:p>
            <a:pPr marL="285750" indent="-285750" algn="just" fontAlgn="t">
              <a:lnSpc>
                <a:spcPct val="150000"/>
              </a:lnSpc>
              <a:buFontTx/>
              <a:buChar char="-"/>
            </a:pPr>
            <a:r>
              <a:rPr lang="ru-RU" sz="1800" dirty="0">
                <a:effectLst/>
                <a:latin typeface="Trebuchet MS" panose="020B0703020202090204" pitchFamily="34" charset="0"/>
                <a:ea typeface="Times New Roman" panose="02020603050405020304" pitchFamily="18" charset="0"/>
              </a:rPr>
              <a:t>не обязаны при планировании закупок соблюдать требование по годовому объему закупок только среди субъектов МСП (20 </a:t>
            </a:r>
            <a:r>
              <a:rPr lang="ru-RU" sz="1800" dirty="0">
                <a:latin typeface="Trebuchet MS" panose="020B0703020202090204" pitchFamily="34" charset="0"/>
                <a:ea typeface="Times New Roman" panose="02020603050405020304" pitchFamily="18" charset="0"/>
                <a:sym typeface="Wingdings" pitchFamily="2" charset="2"/>
              </a:rPr>
              <a:t>%) </a:t>
            </a:r>
            <a:r>
              <a:rPr lang="ru-RU" sz="1800" dirty="0">
                <a:effectLst/>
                <a:latin typeface="Trebuchet MS" panose="020B0703020202090204" pitchFamily="34" charset="0"/>
              </a:rPr>
              <a:t> </a:t>
            </a:r>
            <a:r>
              <a:rPr lang="ru-RU" sz="1800" dirty="0">
                <a:effectLst/>
                <a:latin typeface="Trebuchet MS" panose="020B0703020202090204" pitchFamily="34" charset="0"/>
                <a:ea typeface="Times New Roman" panose="02020603050405020304" pitchFamily="18" charset="0"/>
              </a:rPr>
              <a:t>(</a:t>
            </a:r>
            <a:r>
              <a:rPr lang="ru-RU" sz="1800" u="sng" dirty="0">
                <a:solidFill>
                  <a:srgbClr val="0000FF"/>
                </a:solidFill>
                <a:effectLst/>
                <a:latin typeface="Trebuchet MS" panose="020B0703020202090204" pitchFamily="34" charset="0"/>
                <a:ea typeface="Times New Roman" panose="02020603050405020304" pitchFamily="18" charset="0"/>
                <a:hlinkClick r:id="rId2"/>
              </a:rPr>
              <a:t>постановление № 301</a:t>
            </a:r>
            <a:r>
              <a:rPr lang="ru-RU" sz="1800" dirty="0">
                <a:effectLst/>
                <a:latin typeface="Trebuchet MS" panose="020B0703020202090204" pitchFamily="34" charset="0"/>
                <a:ea typeface="Times New Roman" panose="02020603050405020304" pitchFamily="18" charset="0"/>
              </a:rPr>
              <a:t>, </a:t>
            </a:r>
            <a:r>
              <a:rPr lang="ru-RU" sz="1800" u="sng" dirty="0">
                <a:solidFill>
                  <a:srgbClr val="0000FF"/>
                </a:solidFill>
                <a:effectLst/>
                <a:latin typeface="Trebuchet MS" panose="020B0703020202090204" pitchFamily="34" charset="0"/>
                <a:ea typeface="Times New Roman" panose="02020603050405020304" pitchFamily="18" charset="0"/>
                <a:hlinkClick r:id="rId3"/>
              </a:rPr>
              <a:t>п. 2 постановления от 20.12.2022 № 2359</a:t>
            </a:r>
            <a:r>
              <a:rPr lang="ru-RU" sz="1800" dirty="0">
                <a:effectLst/>
                <a:latin typeface="Trebuchet MS" panose="020B0703020202090204" pitchFamily="34" charset="0"/>
                <a:ea typeface="Times New Roman" panose="02020603050405020304" pitchFamily="18" charset="0"/>
              </a:rPr>
              <a:t>, </a:t>
            </a:r>
            <a:r>
              <a:rPr lang="ru-RU" sz="1800" u="sng" dirty="0">
                <a:solidFill>
                  <a:srgbClr val="0000FF"/>
                </a:solidFill>
                <a:effectLst/>
                <a:latin typeface="Trebuchet MS" panose="020B0703020202090204" pitchFamily="34" charset="0"/>
                <a:ea typeface="Times New Roman" panose="02020603050405020304" pitchFamily="18" charset="0"/>
                <a:hlinkClick r:id="rId4"/>
              </a:rPr>
              <a:t>п. 2</a:t>
            </a:r>
            <a:r>
              <a:rPr lang="ru-RU" sz="1800" dirty="0">
                <a:effectLst/>
                <a:latin typeface="Trebuchet MS" panose="020B0703020202090204" pitchFamily="34" charset="0"/>
                <a:ea typeface="Times New Roman" panose="02020603050405020304" pitchFamily="18" charset="0"/>
              </a:rPr>
              <a:t> изменений к </a:t>
            </a:r>
            <a:r>
              <a:rPr lang="ru-RU" sz="1800" u="sng" dirty="0">
                <a:solidFill>
                  <a:srgbClr val="0000FF"/>
                </a:solidFill>
                <a:effectLst/>
                <a:latin typeface="Trebuchet MS" panose="020B0703020202090204" pitchFamily="34" charset="0"/>
                <a:ea typeface="Times New Roman" panose="02020603050405020304" pitchFamily="18" charset="0"/>
                <a:hlinkClick r:id="rId5"/>
              </a:rPr>
              <a:t>постановлению</a:t>
            </a:r>
            <a:r>
              <a:rPr lang="ru-RU" sz="1800" dirty="0">
                <a:effectLst/>
                <a:latin typeface="Trebuchet MS" panose="020B0703020202090204" pitchFamily="34" charset="0"/>
                <a:ea typeface="Times New Roman" panose="02020603050405020304" pitchFamily="18" charset="0"/>
              </a:rPr>
              <a:t>);</a:t>
            </a:r>
          </a:p>
          <a:p>
            <a:pPr algn="just"/>
            <a:r>
              <a:rPr lang="ru-RU" sz="1800" b="1" dirty="0">
                <a:effectLst/>
                <a:latin typeface="Trebuchet MS" panose="020B0703020202090204" pitchFamily="34" charset="0"/>
                <a:ea typeface="Times New Roman" panose="02020603050405020304" pitchFamily="18" charset="0"/>
              </a:rPr>
              <a:t>Обязанность выполнять общий годовой объем закупок у субъектов МСП в размере не ниже 25 процентов, для таких  заказчиков сохранили.</a:t>
            </a:r>
            <a:r>
              <a:rPr lang="ru-RU" sz="1800" dirty="0">
                <a:effectLst/>
                <a:latin typeface="Trebuchet MS" panose="020B0703020202090204" pitchFamily="34" charset="0"/>
                <a:ea typeface="Times New Roman" panose="02020603050405020304" pitchFamily="18" charset="0"/>
              </a:rPr>
              <a:t>  </a:t>
            </a:r>
          </a:p>
          <a:p>
            <a:pPr algn="just"/>
            <a:r>
              <a:rPr lang="ru-RU" sz="1800" dirty="0">
                <a:effectLst/>
                <a:latin typeface="Trebuchet MS" panose="020B0703020202090204" pitchFamily="34" charset="0"/>
                <a:ea typeface="Times New Roman" panose="02020603050405020304" pitchFamily="18" charset="0"/>
              </a:rPr>
              <a:t>(</a:t>
            </a:r>
            <a:r>
              <a:rPr lang="ru-RU" sz="1800" u="sng" dirty="0">
                <a:solidFill>
                  <a:srgbClr val="0000FF"/>
                </a:solidFill>
                <a:effectLst/>
                <a:latin typeface="Trebuchet MS" panose="020B0703020202090204" pitchFamily="34" charset="0"/>
                <a:ea typeface="Times New Roman" panose="02020603050405020304" pitchFamily="18" charset="0"/>
                <a:hlinkClick r:id="rId2"/>
              </a:rPr>
              <a:t>постановление № 301</a:t>
            </a:r>
            <a:r>
              <a:rPr lang="ru-RU" sz="1800" dirty="0">
                <a:effectLst/>
                <a:latin typeface="Trebuchet MS" panose="020B0703020202090204" pitchFamily="34" charset="0"/>
                <a:ea typeface="Times New Roman" panose="02020603050405020304" pitchFamily="18" charset="0"/>
              </a:rPr>
              <a:t>, </a:t>
            </a:r>
            <a:r>
              <a:rPr lang="ru-RU" sz="1800" u="sng" dirty="0">
                <a:solidFill>
                  <a:srgbClr val="0000FF"/>
                </a:solidFill>
                <a:effectLst/>
                <a:latin typeface="Trebuchet MS" panose="020B0703020202090204" pitchFamily="34" charset="0"/>
                <a:ea typeface="Times New Roman" panose="02020603050405020304" pitchFamily="18" charset="0"/>
                <a:hlinkClick r:id="rId3"/>
              </a:rPr>
              <a:t>п. 2 постановления от 20.12.2022 № 2359</a:t>
            </a:r>
            <a:r>
              <a:rPr lang="ru-RU" sz="1800" dirty="0">
                <a:effectLst/>
                <a:latin typeface="Trebuchet MS" panose="020B0703020202090204" pitchFamily="34" charset="0"/>
                <a:ea typeface="Times New Roman" panose="02020603050405020304" pitchFamily="18" charset="0"/>
              </a:rPr>
              <a:t>, </a:t>
            </a:r>
            <a:r>
              <a:rPr lang="ru-RU" sz="1800" u="sng" dirty="0">
                <a:solidFill>
                  <a:srgbClr val="0000FF"/>
                </a:solidFill>
                <a:effectLst/>
                <a:latin typeface="Trebuchet MS" panose="020B0703020202090204" pitchFamily="34" charset="0"/>
                <a:ea typeface="Times New Roman" panose="02020603050405020304" pitchFamily="18" charset="0"/>
                <a:hlinkClick r:id="rId4"/>
              </a:rPr>
              <a:t>п. 2</a:t>
            </a:r>
            <a:r>
              <a:rPr lang="ru-RU" sz="1800" dirty="0">
                <a:effectLst/>
                <a:latin typeface="Trebuchet MS" panose="020B0703020202090204" pitchFamily="34" charset="0"/>
                <a:ea typeface="Times New Roman" panose="02020603050405020304" pitchFamily="18" charset="0"/>
              </a:rPr>
              <a:t> изменений к </a:t>
            </a:r>
            <a:r>
              <a:rPr lang="ru-RU" sz="1800" u="sng" dirty="0">
                <a:solidFill>
                  <a:srgbClr val="0000FF"/>
                </a:solidFill>
                <a:effectLst/>
                <a:latin typeface="Trebuchet MS" panose="020B0703020202090204" pitchFamily="34" charset="0"/>
                <a:ea typeface="Times New Roman" panose="02020603050405020304" pitchFamily="18" charset="0"/>
                <a:hlinkClick r:id="rId5"/>
              </a:rPr>
              <a:t>постановлению</a:t>
            </a:r>
            <a:r>
              <a:rPr lang="ru-RU" sz="1800" dirty="0">
                <a:effectLst/>
                <a:latin typeface="Trebuchet MS" panose="020B0703020202090204" pitchFamily="34" charset="0"/>
                <a:ea typeface="Times New Roman" panose="02020603050405020304" pitchFamily="18" charset="0"/>
              </a:rPr>
              <a:t>).</a:t>
            </a:r>
          </a:p>
          <a:p>
            <a:pPr algn="just" fontAlgn="t">
              <a:lnSpc>
                <a:spcPct val="150000"/>
              </a:lnSpc>
            </a:pPr>
            <a:r>
              <a:rPr lang="ru-RU" sz="1800" b="1" dirty="0">
                <a:solidFill>
                  <a:schemeClr val="accent1"/>
                </a:solidFill>
                <a:effectLst/>
                <a:latin typeface="Trebuchet MS" panose="020B0703020202090204" pitchFamily="34" charset="0"/>
                <a:ea typeface="Times New Roman" panose="02020603050405020304" pitchFamily="18" charset="0"/>
              </a:rPr>
              <a:t>До 1 апреля 2023 года </a:t>
            </a:r>
            <a:r>
              <a:rPr lang="ru-RU" sz="1800" dirty="0">
                <a:effectLst/>
                <a:latin typeface="Trebuchet MS" panose="020B0703020202090204" pitchFamily="34" charset="0"/>
                <a:ea typeface="Times New Roman" panose="02020603050405020304" pitchFamily="18" charset="0"/>
              </a:rPr>
              <a:t>приостановили проверку планов закупки и проектов планов заказчиков, которые попали под санкции.</a:t>
            </a:r>
          </a:p>
          <a:p>
            <a:pPr algn="just" fontAlgn="t">
              <a:lnSpc>
                <a:spcPct val="150000"/>
              </a:lnSpc>
            </a:pPr>
            <a:r>
              <a:rPr lang="ru-RU" sz="1800" b="1" dirty="0">
                <a:solidFill>
                  <a:schemeClr val="accent1"/>
                </a:solidFill>
                <a:effectLst/>
                <a:latin typeface="Trebuchet MS" panose="020B0703020202090204" pitchFamily="34" charset="0"/>
                <a:ea typeface="Times New Roman" panose="02020603050405020304" pitchFamily="18" charset="0"/>
              </a:rPr>
              <a:t>С 1 апреля 2023 года </a:t>
            </a:r>
            <a:r>
              <a:rPr lang="ru-RU" sz="1800" dirty="0">
                <a:effectLst/>
                <a:latin typeface="Trebuchet MS" panose="020B0703020202090204" pitchFamily="34" charset="0"/>
                <a:ea typeface="Times New Roman" panose="02020603050405020304" pitchFamily="18" charset="0"/>
              </a:rPr>
              <a:t>заказчики, которые попали под санкции, размещают в ЕИС сведения о закупках и о поставщиках, с которыми заключены договоры, без публикации такой информации на официальном сайте ЕИС.</a:t>
            </a:r>
          </a:p>
          <a:p>
            <a:pPr algn="just" fontAlgn="t">
              <a:lnSpc>
                <a:spcPct val="150000"/>
              </a:lnSpc>
            </a:pPr>
            <a:endParaRPr lang="ru-RU" sz="1800" dirty="0">
              <a:effectLst/>
              <a:latin typeface="Trebuchet MS" panose="020B0703020202090204" pitchFamily="34" charset="0"/>
              <a:ea typeface="Times New Roman" panose="02020603050405020304" pitchFamily="18" charset="0"/>
            </a:endParaRPr>
          </a:p>
          <a:p>
            <a:pPr algn="just" fontAlgn="t">
              <a:lnSpc>
                <a:spcPct val="150000"/>
              </a:lnSpc>
            </a:pPr>
            <a:br>
              <a:rPr lang="ru-RU" sz="1800" dirty="0">
                <a:latin typeface="Trebuchet MS" panose="020B0703020202090204" pitchFamily="34" charset="0"/>
              </a:rPr>
            </a:br>
            <a:br>
              <a:rPr lang="ru-RU" sz="1800" dirty="0">
                <a:latin typeface="Trebuchet MS" panose="020B0703020202090204" pitchFamily="34" charset="0"/>
              </a:rPr>
            </a:br>
            <a:br>
              <a:rPr lang="ru-RU" sz="1800" dirty="0">
                <a:latin typeface="Trebuchet MS" panose="020B0703020202090204" pitchFamily="34" charset="0"/>
              </a:rPr>
            </a:br>
            <a:br>
              <a:rPr lang="ru-RU" sz="1800" dirty="0">
                <a:latin typeface="Trebuchet MS" panose="020B0703020202090204" pitchFamily="34" charset="0"/>
              </a:rPr>
            </a:br>
            <a:endParaRPr lang="ru-RU" sz="1800" i="1" dirty="0">
              <a:solidFill>
                <a:schemeClr val="accent1"/>
              </a:solidFill>
              <a:latin typeface="Trebuchet MS" panose="020B0703020202090204" pitchFamily="34" charset="0"/>
            </a:endParaRPr>
          </a:p>
          <a:p>
            <a:pPr algn="just" fontAlgn="t">
              <a:lnSpc>
                <a:spcPct val="150000"/>
              </a:lnSpc>
            </a:pPr>
            <a:endParaRPr lang="ru-RU" sz="1800" i="1" dirty="0">
              <a:solidFill>
                <a:schemeClr val="accent1"/>
              </a:solidFill>
              <a:latin typeface="Trebuchet MS" panose="020B0703020202090204" pitchFamily="34" charset="0"/>
            </a:endParaRPr>
          </a:p>
          <a:p>
            <a:pPr algn="just" fontAlgn="t">
              <a:lnSpc>
                <a:spcPct val="150000"/>
              </a:lnSpc>
            </a:pPr>
            <a:br>
              <a:rPr lang="ru-RU" sz="1800" dirty="0">
                <a:latin typeface="Trebuchet MS" panose="020B0703020202090204" pitchFamily="34" charset="0"/>
              </a:rPr>
            </a:br>
            <a:br>
              <a:rPr lang="ru-RU" sz="1800" dirty="0">
                <a:latin typeface="Trebuchet MS" panose="020B0703020202090204" pitchFamily="34" charset="0"/>
              </a:rPr>
            </a:br>
            <a:endParaRPr lang="en-US" sz="1800" dirty="0">
              <a:latin typeface="Trebuchet MS" panose="020B0703020202090204" pitchFamily="34" charset="0"/>
            </a:endParaRPr>
          </a:p>
          <a:p>
            <a:pPr algn="just">
              <a:lnSpc>
                <a:spcPct val="150000"/>
              </a:lnSpc>
            </a:pPr>
            <a:endParaRPr lang="ru-RU" sz="1800" i="1" dirty="0">
              <a:latin typeface="Trebuchet MS" panose="020B0703020202090204" pitchFamily="34" charset="0"/>
            </a:endParaRPr>
          </a:p>
        </p:txBody>
      </p:sp>
      <p:pic>
        <p:nvPicPr>
          <p:cNvPr id="7" name="Рисунок 6">
            <a:extLst>
              <a:ext uri="{FF2B5EF4-FFF2-40B4-BE49-F238E27FC236}">
                <a16:creationId xmlns:a16="http://schemas.microsoft.com/office/drawing/2014/main" id="{8174A915-E20F-4D96-8A46-0CD3B25F9D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8096" y="33473"/>
            <a:ext cx="1704975" cy="645376"/>
          </a:xfrm>
          <a:prstGeom prst="rect">
            <a:avLst/>
          </a:prstGeom>
        </p:spPr>
      </p:pic>
      <p:sp>
        <p:nvSpPr>
          <p:cNvPr id="8" name="Нижний колонтитул 2">
            <a:extLst>
              <a:ext uri="{FF2B5EF4-FFF2-40B4-BE49-F238E27FC236}">
                <a16:creationId xmlns:a16="http://schemas.microsoft.com/office/drawing/2014/main" id="{4C3668F0-42EC-471C-B4AF-ECB094AB35DA}"/>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95357586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Судебная практика в пользу заказчика</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a:solidFill>
                  <a:srgbClr val="444444"/>
                </a:solidFill>
                <a:latin typeface="Trebuchet MS" panose="020B0603020202020204" pitchFamily="34" charset="0"/>
                <a:cs typeface="Segoe UI" panose="020B0502040204020203" pitchFamily="34" charset="0"/>
              </a:rPr>
              <a:t>© «РТС-тендер», 2015-2023</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133" y="49575"/>
            <a:ext cx="1421842" cy="645376"/>
          </a:xfrm>
          <a:prstGeom prst="rect">
            <a:avLst/>
          </a:prstGeom>
        </p:spPr>
      </p:pic>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7283" y="49575"/>
            <a:ext cx="1421842" cy="645376"/>
          </a:xfrm>
          <a:prstGeom prst="rect">
            <a:avLst/>
          </a:prstGeom>
        </p:spPr>
      </p:pic>
      <p:sp>
        <p:nvSpPr>
          <p:cNvPr id="11" name="Объект 2"/>
          <p:cNvSpPr>
            <a:spLocks noGrp="1"/>
          </p:cNvSpPr>
          <p:nvPr>
            <p:ph idx="4294967295"/>
          </p:nvPr>
        </p:nvSpPr>
        <p:spPr bwMode="auto">
          <a:xfrm>
            <a:off x="346881" y="880433"/>
            <a:ext cx="11498238" cy="54408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450215" algn="just">
              <a:lnSpc>
                <a:spcPct val="115000"/>
              </a:lnSpc>
              <a:spcBef>
                <a:spcPts val="0"/>
              </a:spcBef>
            </a:pPr>
            <a:r>
              <a:rPr lang="ru-RU" kern="100" dirty="0">
                <a:effectLst/>
                <a:latin typeface="Trebuchet MS" panose="020B0703020202090204" pitchFamily="34" charset="0"/>
                <a:ea typeface="Calibri" panose="020F0502020204030204" pitchFamily="34" charset="0"/>
                <a:cs typeface="Times New Roman" panose="02020603050405020304" pitchFamily="18" charset="0"/>
              </a:rPr>
              <a:t>Суд апелляционной инстанции выводы суда поддержал, оставил решение суда без изменения.</a:t>
            </a:r>
          </a:p>
          <a:p>
            <a:pPr indent="450215" algn="just">
              <a:lnSpc>
                <a:spcPct val="115000"/>
              </a:lnSpc>
              <a:spcBef>
                <a:spcPts val="0"/>
              </a:spcBef>
            </a:pPr>
            <a:r>
              <a:rPr lang="ru-RU" kern="100" dirty="0">
                <a:effectLst/>
                <a:latin typeface="Trebuchet MS" panose="020B0703020202090204" pitchFamily="34" charset="0"/>
                <a:ea typeface="Calibri" panose="020F0502020204030204" pitchFamily="34" charset="0"/>
                <a:cs typeface="Times New Roman" panose="02020603050405020304" pitchFamily="18" charset="0"/>
              </a:rPr>
              <a:t>Судами также приняты во внимание обстоятельства, связанные с </a:t>
            </a:r>
            <a:r>
              <a:rPr lang="ru-RU" kern="100" dirty="0" err="1">
                <a:effectLst/>
                <a:latin typeface="Trebuchet MS" panose="020B0703020202090204" pitchFamily="34" charset="0"/>
                <a:ea typeface="Calibri" panose="020F0502020204030204" pitchFamily="34" charset="0"/>
                <a:cs typeface="Times New Roman" panose="02020603050405020304" pitchFamily="18" charset="0"/>
              </a:rPr>
              <a:t>низкоконкурентностью</a:t>
            </a:r>
            <a:r>
              <a:rPr lang="ru-RU" kern="100" dirty="0">
                <a:effectLst/>
                <a:latin typeface="Trebuchet MS" panose="020B0703020202090204" pitchFamily="34" charset="0"/>
                <a:ea typeface="Calibri" panose="020F0502020204030204" pitchFamily="34" charset="0"/>
                <a:cs typeface="Times New Roman" panose="02020603050405020304" pitchFamily="18" charset="0"/>
              </a:rPr>
              <a:t> рассматриваемого рынка, которые подтверждены представленными прокурором сведениями о юридических лицах, зарегистрированных на территории Курганской области, в качестве основных и дополнительных видов деятельности указаны те же  виды, что и у управляющей организации, а также учтено, что внесение в ЕГРЮЛ сведений о видах деятельности не обязывает лицо фактически ими заниматься, что не свидетельствует об осуществлении такой деятельности само по себе.</a:t>
            </a:r>
          </a:p>
          <a:p>
            <a:pPr indent="450215" algn="just">
              <a:lnSpc>
                <a:spcPct val="115000"/>
              </a:lnSpc>
              <a:spcBef>
                <a:spcPts val="0"/>
              </a:spcBef>
            </a:pPr>
            <a:r>
              <a:rPr lang="ru-RU" kern="100" dirty="0">
                <a:effectLst/>
                <a:latin typeface="Trebuchet MS" panose="020B0703020202090204" pitchFamily="34" charset="0"/>
                <a:ea typeface="Calibri" panose="020F0502020204030204" pitchFamily="34" charset="0"/>
                <a:cs typeface="Times New Roman" panose="02020603050405020304" pitchFamily="18" charset="0"/>
              </a:rPr>
              <a:t>Проверив законность обжалуемых судебных актов, суд кассационной инстанции не нашел оснований для их изменения или отмены.</a:t>
            </a:r>
            <a:endParaRPr lang="ru-RU" i="1" kern="100" dirty="0">
              <a:solidFill>
                <a:schemeClr val="accent1"/>
              </a:solidFill>
              <a:effectLst/>
              <a:latin typeface="Trebuchet MS" panose="020B0703020202090204" pitchFamily="34" charset="0"/>
              <a:ea typeface="Calibri" panose="020F0502020204030204" pitchFamily="34" charset="0"/>
              <a:cs typeface="Times New Roman" panose="02020603050405020304" pitchFamily="18" charset="0"/>
            </a:endParaRPr>
          </a:p>
          <a:p>
            <a:pPr marL="0" algn="just">
              <a:lnSpc>
                <a:spcPct val="150000"/>
              </a:lnSpc>
              <a:spcBef>
                <a:spcPts val="0"/>
              </a:spcBef>
            </a:pPr>
            <a:r>
              <a:rPr lang="ru-RU" altLang="ru-RU" i="1" dirty="0">
                <a:solidFill>
                  <a:schemeClr val="accent1"/>
                </a:solidFill>
                <a:latin typeface="Trebuchet MS" panose="020B0703020202090204" pitchFamily="34" charset="0"/>
              </a:rPr>
              <a:t>Документ: Постановление </a:t>
            </a:r>
            <a:r>
              <a:rPr lang="ru-RU" i="1" dirty="0">
                <a:solidFill>
                  <a:schemeClr val="accent1"/>
                </a:solidFill>
                <a:effectLst/>
                <a:latin typeface="Trebuchet MS" panose="020B0703020202090204" pitchFamily="34" charset="0"/>
                <a:ea typeface="Calibri" panose="020F0502020204030204" pitchFamily="34" charset="0"/>
              </a:rPr>
              <a:t>АС Уральского округа от 07.04.2023 по делу № А34-6155/2022 </a:t>
            </a:r>
            <a:endParaRPr lang="ru-RU" altLang="ru-RU" i="1" dirty="0">
              <a:solidFill>
                <a:schemeClr val="accent1"/>
              </a:solidFill>
              <a:latin typeface="Trebuchet MS" panose="020B0703020202090204" pitchFamily="34" charset="0"/>
            </a:endParaRPr>
          </a:p>
        </p:txBody>
      </p:sp>
    </p:spTree>
    <p:extLst>
      <p:ext uri="{BB962C8B-B14F-4D97-AF65-F5344CB8AC3E}">
        <p14:creationId xmlns:p14="http://schemas.microsoft.com/office/powerpoint/2010/main" val="113359029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Особенности иных способов   закупки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rmAutofit/>
          </a:bodyPr>
          <a:lstStyle/>
          <a:p>
            <a:pPr marL="285750" indent="-285750" algn="just">
              <a:lnSpc>
                <a:spcPct val="150000"/>
              </a:lnSpc>
              <a:spcBef>
                <a:spcPts val="0"/>
              </a:spcBef>
              <a:buClr>
                <a:srgbClr val="E4465A"/>
              </a:buClr>
              <a:buFont typeface="Wingdings" pitchFamily="2" charset="2"/>
              <a:buChar char="v"/>
            </a:pPr>
            <a:r>
              <a:rPr lang="ru-RU" dirty="0"/>
              <a:t>Заказчик </a:t>
            </a:r>
            <a:r>
              <a:rPr lang="ru-RU" b="1" dirty="0">
                <a:solidFill>
                  <a:srgbClr val="FF0000"/>
                </a:solidFill>
              </a:rPr>
              <a:t>вправе дополнительно указать</a:t>
            </a:r>
            <a:r>
              <a:rPr lang="ru-RU" dirty="0">
                <a:solidFill>
                  <a:srgbClr val="FF0000"/>
                </a:solidFill>
              </a:rPr>
              <a:t> </a:t>
            </a:r>
            <a:r>
              <a:rPr lang="ru-RU" dirty="0"/>
              <a:t>в Положении  иные </a:t>
            </a:r>
            <a:r>
              <a:rPr lang="ru-RU" b="1" dirty="0">
                <a:solidFill>
                  <a:srgbClr val="FF0000"/>
                </a:solidFill>
                <a:hlinkClick r:id="rId2" action="ppaction://hlinkfile"/>
              </a:rPr>
              <a:t> способы закупок</a:t>
            </a:r>
            <a:r>
              <a:rPr lang="ru-RU" dirty="0"/>
              <a:t>, подробные условия и случаи их проведения, которые будут целесообразны и эффективны  в деятельности его организации. </a:t>
            </a:r>
          </a:p>
          <a:p>
            <a:pPr marL="285750" indent="-285750" algn="just">
              <a:lnSpc>
                <a:spcPct val="150000"/>
              </a:lnSpc>
              <a:spcBef>
                <a:spcPts val="0"/>
              </a:spcBef>
              <a:buClr>
                <a:srgbClr val="E4465A"/>
              </a:buClr>
              <a:buFont typeface="Wingdings" pitchFamily="2" charset="2"/>
              <a:buChar char="v"/>
            </a:pPr>
            <a:endParaRPr lang="ru-RU" dirty="0"/>
          </a:p>
          <a:p>
            <a:pPr marL="285750" indent="-285750" algn="just">
              <a:lnSpc>
                <a:spcPct val="150000"/>
              </a:lnSpc>
              <a:spcBef>
                <a:spcPts val="0"/>
              </a:spcBef>
              <a:buClr>
                <a:srgbClr val="E4465A"/>
              </a:buClr>
              <a:buFont typeface="Wingdings" pitchFamily="2" charset="2"/>
              <a:buChar char="v"/>
            </a:pPr>
            <a:r>
              <a:rPr lang="ru-RU" dirty="0"/>
              <a:t>Заказчик </a:t>
            </a:r>
            <a:r>
              <a:rPr lang="ru-RU" b="1" i="1" dirty="0">
                <a:solidFill>
                  <a:srgbClr val="FF0000"/>
                </a:solidFill>
              </a:rPr>
              <a:t>не вправе проводить процедуры закупок, не предусмотренные Положением!</a:t>
            </a:r>
          </a:p>
          <a:p>
            <a:pPr marL="285750" indent="-285750" algn="just">
              <a:lnSpc>
                <a:spcPct val="150000"/>
              </a:lnSpc>
              <a:spcBef>
                <a:spcPts val="0"/>
              </a:spcBef>
              <a:buClr>
                <a:srgbClr val="E4465A"/>
              </a:buClr>
              <a:buFont typeface="Wingdings" pitchFamily="2" charset="2"/>
              <a:buChar char="v"/>
            </a:pPr>
            <a:endParaRPr lang="ru-RU" dirty="0"/>
          </a:p>
          <a:p>
            <a:pPr marL="285750" indent="-285750" algn="just">
              <a:lnSpc>
                <a:spcPct val="150000"/>
              </a:lnSpc>
              <a:spcBef>
                <a:spcPts val="0"/>
              </a:spcBef>
              <a:buClr>
                <a:srgbClr val="E4465A"/>
              </a:buClr>
              <a:buFont typeface="Wingdings" pitchFamily="2" charset="2"/>
              <a:buChar char="v"/>
            </a:pPr>
            <a:r>
              <a:rPr lang="ru-RU" dirty="0"/>
              <a:t>Иной  способ закупки должен иметь не просто отличное от видов торгов наименование, но и не иметь признаков торгов. Иначе участник успешно оспорит вашу закупку в ФАС или суде.</a:t>
            </a:r>
          </a:p>
          <a:p>
            <a:pPr marL="285750" indent="-285750" algn="just">
              <a:lnSpc>
                <a:spcPct val="150000"/>
              </a:lnSpc>
              <a:spcBef>
                <a:spcPts val="0"/>
              </a:spcBef>
              <a:buClr>
                <a:srgbClr val="E4465A"/>
              </a:buClr>
              <a:buFont typeface="Wingdings" pitchFamily="2" charset="2"/>
              <a:buChar char="v"/>
            </a:pPr>
            <a:endParaRPr lang="ru-RU" b="1" i="1" dirty="0">
              <a:solidFill>
                <a:srgbClr val="FF0000"/>
              </a:solidFill>
            </a:endParaRPr>
          </a:p>
          <a:p>
            <a:pPr marL="285750" indent="-285750" algn="just">
              <a:lnSpc>
                <a:spcPct val="150000"/>
              </a:lnSpc>
              <a:buClr>
                <a:srgbClr val="E4465A"/>
              </a:buClr>
              <a:buFont typeface="Wingdings" pitchFamily="2" charset="2"/>
              <a:buChar char="v"/>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2567680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Позиция уфас</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69"/>
            <a:ext cx="10466332" cy="5590465"/>
          </a:xfrm>
        </p:spPr>
        <p:txBody>
          <a:bodyPr>
            <a:noAutofit/>
          </a:bodyPr>
          <a:lstStyle/>
          <a:p>
            <a:pPr algn="just">
              <a:lnSpc>
                <a:spcPct val="150000"/>
              </a:lnSpc>
              <a:spcBef>
                <a:spcPts val="0"/>
              </a:spcBef>
            </a:pPr>
            <a:r>
              <a:rPr lang="ru-RU" sz="1800" dirty="0"/>
              <a:t>В Положении  о закупке Заказчика  указано, что: «Запрос ценовых предложений – не конкурентный способ закупки, в соответствии с п. 6.1., статьи 3 №223-ФЗ и Гражданским Кодексом РФ». </a:t>
            </a:r>
          </a:p>
          <a:p>
            <a:pPr algn="just">
              <a:lnSpc>
                <a:spcPct val="150000"/>
              </a:lnSpc>
              <a:spcBef>
                <a:spcPts val="0"/>
              </a:spcBef>
            </a:pPr>
            <a:r>
              <a:rPr lang="ru-RU" sz="1800" dirty="0"/>
              <a:t>Комиссией УФАС  сделан вывод что это  противоречит положениям, установленным статьей 3.1. ФЗ-223 .Так, в статье 3.1. данного Закона указано следующее: Конкурентные закупки осуществляются следующими способами: 1) путем проведения торгов (конкурс (открытый конкурс, конкурс в электронной форме, закрытый конкурс), аукцион (открытый аукцион, аукцион в электронной форме, закрытый аукцион), запрос котировок (запрос котировок в электронной форме, закрытый запрос котировок), запрос предложений (запрос предложений в электронной форме, закрытый запрос предложений). </a:t>
            </a:r>
            <a:r>
              <a:rPr lang="ru-RU" sz="1800" b="1" dirty="0">
                <a:solidFill>
                  <a:srgbClr val="E4465A"/>
                </a:solidFill>
              </a:rPr>
              <a:t>Исходя из смысла данной статьи, запрос ценовых предложений отнесен конкурентному способу закупки. </a:t>
            </a:r>
            <a:r>
              <a:rPr lang="ru-RU" sz="1800" dirty="0"/>
              <a:t>    </a:t>
            </a:r>
          </a:p>
          <a:p>
            <a:pPr algn="just">
              <a:lnSpc>
                <a:spcPct val="150000"/>
              </a:lnSpc>
              <a:spcBef>
                <a:spcPts val="0"/>
              </a:spcBef>
            </a:pPr>
            <a:endParaRPr lang="ru-RU" sz="1800" i="1" dirty="0">
              <a:solidFill>
                <a:srgbClr val="E4465A"/>
              </a:solidFill>
            </a:endParaRPr>
          </a:p>
          <a:p>
            <a:pPr algn="just">
              <a:lnSpc>
                <a:spcPct val="150000"/>
              </a:lnSpc>
              <a:spcBef>
                <a:spcPts val="0"/>
              </a:spcBef>
            </a:pPr>
            <a:r>
              <a:rPr lang="ru-RU" sz="1800" i="1" dirty="0">
                <a:solidFill>
                  <a:srgbClr val="E4465A"/>
                </a:solidFill>
              </a:rPr>
              <a:t>Решение УФАС Республики Якутия  №014/07/3.4-3663/2019  от 15 января 2020 г.</a:t>
            </a:r>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097249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Как описать иной способ закупки?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r>
              <a:rPr lang="ru-RU" sz="1600" dirty="0"/>
              <a:t>1)	конкурентный это способ или неконкурентный;</a:t>
            </a:r>
          </a:p>
          <a:p>
            <a:pPr algn="just"/>
            <a:r>
              <a:rPr lang="ru-RU" sz="1600" dirty="0"/>
              <a:t>2)	является или нет торгам, исходя из  ст. 447-449 ГК РФ, главе 57 ГК РФ (данное уточнение  является  важным, с точки зрения обжалования процедуры, оснований для отмены и др.);</a:t>
            </a:r>
          </a:p>
          <a:p>
            <a:pPr algn="just"/>
            <a:r>
              <a:rPr lang="ru-RU" sz="1600" dirty="0"/>
              <a:t>3)	закрытый или открытый способ;</a:t>
            </a:r>
          </a:p>
          <a:p>
            <a:pPr marL="342900" indent="-342900" algn="just">
              <a:buAutoNum type="arabicParenR" startAt="4"/>
            </a:pPr>
            <a:r>
              <a:rPr lang="ru-RU" sz="1600" dirty="0"/>
              <a:t>одно- или двухэтапный. Двухэтапные закупки применяются,   как правило, когда нужно закупить технически  сложную, инновационную  продукцию и заказчик затрудняется в  формировании технического задания (описания объекта закупки). В этом случае на первом (предварительном) этапе осуществляется изучение  предложения рынка, могут  проводится переговоры с участниками. После первого этапа заказчик может уточнить или  изменить техническое задание. На втором этапе осуществляется  непосредственно выбор исполнителя договора;</a:t>
            </a:r>
          </a:p>
          <a:p>
            <a:pPr algn="just"/>
            <a:r>
              <a:rPr lang="ru-RU" sz="1600" dirty="0"/>
              <a:t>5)	границы применения способа или дополнительной стадии:</a:t>
            </a:r>
          </a:p>
          <a:p>
            <a:pPr algn="just"/>
            <a:r>
              <a:rPr lang="ru-RU" sz="1600" dirty="0"/>
              <a:t>- в увязке с  начальной ценой договора;</a:t>
            </a:r>
          </a:p>
          <a:p>
            <a:pPr algn="just"/>
            <a:r>
              <a:rPr lang="ru-RU" sz="1600" dirty="0"/>
              <a:t> - определенной номенклатурой закупаемых товаров, работ, услуг;</a:t>
            </a:r>
          </a:p>
          <a:p>
            <a:pPr algn="just">
              <a:buFontTx/>
              <a:buChar char="-"/>
            </a:pPr>
            <a:r>
              <a:rPr lang="ru-RU" sz="1600" dirty="0"/>
              <a:t>определенной ситуацией,  например,  «переторжка - это дополнительная стадия  конкурентной закупки…»</a:t>
            </a:r>
          </a:p>
          <a:p>
            <a:pPr algn="just"/>
            <a:r>
              <a:rPr lang="ru-RU" sz="1600" dirty="0"/>
              <a:t>6)	принцип выбора победителя: по наименьшей цене или по наилучшим условиям исполнения договора;</a:t>
            </a:r>
          </a:p>
          <a:p>
            <a:pPr algn="just"/>
            <a:r>
              <a:rPr lang="ru-RU" sz="1600" dirty="0"/>
              <a:t>7)	порядок (правила)  проведения  процедуры закупки, включая подачу и прием заявок, сроки проведения,  оформление протоколов и т.д.</a:t>
            </a:r>
          </a:p>
          <a:p>
            <a:pPr marL="342900" indent="-342900" algn="just">
              <a:buAutoNum type="arabicParenR" startAt="4"/>
            </a:pPr>
            <a:endParaRPr lang="ru-RU" sz="1600" dirty="0"/>
          </a:p>
          <a:p>
            <a:pPr algn="just">
              <a:lnSpc>
                <a:spcPct val="150000"/>
              </a:lnSpc>
              <a:buClr>
                <a:srgbClr val="E4465A"/>
              </a:buClr>
            </a:pPr>
            <a:endParaRPr lang="ru-RU" sz="16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3496875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требования к участникам закупки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marL="342900" indent="-342900" algn="just">
              <a:buFont typeface="Wingdings" pitchFamily="2" charset="2"/>
              <a:buChar char="Ø"/>
            </a:pPr>
            <a:r>
              <a:rPr lang="ru-RU" dirty="0"/>
              <a:t>Заказчик определяет требования к участникам закупки в документации о конкурентной закупке </a:t>
            </a:r>
            <a:r>
              <a:rPr lang="ru-RU" b="1" dirty="0"/>
              <a:t>в соответствии с Положением о закупке. </a:t>
            </a:r>
          </a:p>
          <a:p>
            <a:pPr marL="342900" indent="-342900" algn="just">
              <a:buFont typeface="Wingdings" pitchFamily="2" charset="2"/>
              <a:buChar char="Ø"/>
            </a:pPr>
            <a:r>
              <a:rPr lang="ru-RU" i="1" dirty="0"/>
              <a:t>Если закупка не для МСП можно использовать формулировки ст.31 44-ФЗ, ч.19.1 статьи 3.4 Закона №223-ФЗ  или собственные.</a:t>
            </a:r>
            <a:r>
              <a:rPr lang="ru-RU" b="1" dirty="0"/>
              <a:t> </a:t>
            </a:r>
          </a:p>
          <a:p>
            <a:pPr marL="342900" indent="-342900" algn="just">
              <a:buFont typeface="Wingdings" pitchFamily="2" charset="2"/>
              <a:buChar char="Ø"/>
            </a:pPr>
            <a:r>
              <a:rPr lang="ru-RU" b="1" dirty="0"/>
              <a:t>Для закупок у МСП требования к УЗ должны соответствовать  ч.19.1 статьи 3.4 Закона №223-ФЗ.</a:t>
            </a:r>
          </a:p>
          <a:p>
            <a:pPr marL="342900" indent="-342900" algn="just">
              <a:buFont typeface="Wingdings" pitchFamily="2" charset="2"/>
              <a:buChar char="Ø"/>
            </a:pPr>
            <a:r>
              <a:rPr lang="ru-RU" i="1" dirty="0"/>
              <a:t> Не забываем про ограничения установленные Указом Президента РФ от 03.05.2022  №252 и</a:t>
            </a:r>
            <a:r>
              <a:rPr lang="ru-RU" dirty="0">
                <a:effectLst/>
                <a:latin typeface="Trebuchet MS" panose="020B0703020202090204" pitchFamily="34" charset="0"/>
                <a:ea typeface="Calibri" panose="020F0502020204030204" pitchFamily="34" charset="0"/>
                <a:cs typeface="Times New Roman" panose="02020603050405020304" pitchFamily="18" charset="0"/>
              </a:rPr>
              <a:t> Федеральный закон от 14.07.2022 №255-ФЗ</a:t>
            </a:r>
            <a:r>
              <a:rPr lang="ru-RU" i="1" dirty="0"/>
              <a:t> по </a:t>
            </a:r>
            <a:r>
              <a:rPr lang="ru-RU" i="1" dirty="0" err="1"/>
              <a:t>ин.агентам</a:t>
            </a:r>
            <a:r>
              <a:rPr lang="ru-RU" i="1" dirty="0"/>
              <a:t>!</a:t>
            </a:r>
          </a:p>
          <a:p>
            <a:pPr marL="342900" indent="-342900" algn="just">
              <a:lnSpc>
                <a:spcPct val="150000"/>
              </a:lnSpc>
              <a:buClr>
                <a:srgbClr val="E4465A"/>
              </a:buClr>
              <a:buFont typeface="Wingdings" pitchFamily="2" charset="2"/>
              <a:buChar char="Ø"/>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0529160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О ПРАВОМОЧНОСТИ ОБЪЕДИНЕНИЯ ФЛ+ ЮЛ</a:t>
            </a:r>
          </a:p>
        </p:txBody>
      </p:sp>
      <p:sp>
        <p:nvSpPr>
          <p:cNvPr id="3" name="Объект 2">
            <a:extLst>
              <a:ext uri="{FF2B5EF4-FFF2-40B4-BE49-F238E27FC236}">
                <a16:creationId xmlns:a16="http://schemas.microsoft.com/office/drawing/2014/main" id="{4A15030E-ED03-E567-078A-1219FECC5D1F}"/>
              </a:ext>
            </a:extLst>
          </p:cNvPr>
          <p:cNvSpPr>
            <a:spLocks noGrp="1"/>
          </p:cNvSpPr>
          <p:nvPr>
            <p:ph sz="half" idx="1"/>
          </p:nvPr>
        </p:nvSpPr>
        <p:spPr>
          <a:ln>
            <a:solidFill>
              <a:schemeClr val="accent1"/>
            </a:solidFill>
          </a:ln>
        </p:spPr>
        <p:txBody>
          <a:bodyPr>
            <a:normAutofit fontScale="92500"/>
          </a:bodyPr>
          <a:lstStyle/>
          <a:p>
            <a:pPr algn="ctr">
              <a:lnSpc>
                <a:spcPct val="150000"/>
              </a:lnSpc>
              <a:spcBef>
                <a:spcPts val="0"/>
              </a:spcBef>
            </a:pPr>
            <a:r>
              <a:rPr lang="ru-RU" sz="2000" b="1" dirty="0">
                <a:solidFill>
                  <a:schemeClr val="accent1"/>
                </a:solidFill>
              </a:rPr>
              <a:t>ПОЗИЦИЯ МИНФИНА РОССИИ</a:t>
            </a:r>
          </a:p>
          <a:p>
            <a:pPr algn="just">
              <a:lnSpc>
                <a:spcPct val="150000"/>
              </a:lnSpc>
              <a:spcBef>
                <a:spcPts val="0"/>
              </a:spcBef>
            </a:pPr>
            <a:r>
              <a:rPr lang="ru-RU" sz="2000" b="1" dirty="0"/>
              <a:t>Закон № 223-ФЗ не содержит положений, предусматривающих возможность нескольким физическим и юридическим лицам одновременно выступать на стороне одного участника закупки.</a:t>
            </a:r>
          </a:p>
          <a:p>
            <a:pPr algn="just">
              <a:lnSpc>
                <a:spcPct val="150000"/>
              </a:lnSpc>
              <a:spcBef>
                <a:spcPts val="0"/>
              </a:spcBef>
            </a:pPr>
            <a:r>
              <a:rPr lang="ru-RU" sz="2000" i="1" dirty="0">
                <a:solidFill>
                  <a:srgbClr val="E4465A"/>
                </a:solidFill>
              </a:rPr>
              <a:t>Письмо Минфина России от 29.06.2020 № 24-04-08/55804 «О рассмотрении обращения»</a:t>
            </a:r>
          </a:p>
          <a:p>
            <a:endParaRPr lang="ru-RU" dirty="0"/>
          </a:p>
        </p:txBody>
      </p:sp>
      <p:sp>
        <p:nvSpPr>
          <p:cNvPr id="5" name="Объект 4">
            <a:extLst>
              <a:ext uri="{FF2B5EF4-FFF2-40B4-BE49-F238E27FC236}">
                <a16:creationId xmlns:a16="http://schemas.microsoft.com/office/drawing/2014/main" id="{AA31BECF-542A-7295-4A0D-E6F71B35E748}"/>
              </a:ext>
            </a:extLst>
          </p:cNvPr>
          <p:cNvSpPr>
            <a:spLocks noGrp="1"/>
          </p:cNvSpPr>
          <p:nvPr>
            <p:ph sz="half" idx="2"/>
          </p:nvPr>
        </p:nvSpPr>
        <p:spPr>
          <a:ln>
            <a:solidFill>
              <a:schemeClr val="accent1"/>
            </a:solidFill>
          </a:ln>
        </p:spPr>
        <p:txBody>
          <a:bodyPr>
            <a:normAutofit fontScale="92500"/>
          </a:bodyPr>
          <a:lstStyle/>
          <a:p>
            <a:pPr algn="ctr">
              <a:lnSpc>
                <a:spcPct val="150000"/>
              </a:lnSpc>
            </a:pPr>
            <a:r>
              <a:rPr lang="ru-RU" b="1" dirty="0">
                <a:solidFill>
                  <a:schemeClr val="accent1"/>
                </a:solidFill>
              </a:rPr>
              <a:t>ПОЗИЦИЯ ВЕРХОВНОГО СУДА РФ </a:t>
            </a:r>
          </a:p>
          <a:p>
            <a:pPr algn="just">
              <a:lnSpc>
                <a:spcPct val="150000"/>
              </a:lnSpc>
            </a:pPr>
            <a:r>
              <a:rPr lang="ru-RU" sz="2000" dirty="0"/>
              <a:t>ч.5 статьи 3 Закона №223-ФЗ </a:t>
            </a:r>
            <a:r>
              <a:rPr lang="ru-RU" sz="2000" b="1" dirty="0">
                <a:solidFill>
                  <a:srgbClr val="E4465A"/>
                </a:solidFill>
              </a:rPr>
              <a:t>не ограничивает возможность участия в закупке на стороне коллективного участника одновременно юридических и физических  лиц (в т.ч. ИП). </a:t>
            </a:r>
            <a:r>
              <a:rPr lang="ru-RU" sz="2000" dirty="0"/>
              <a:t>Толкование закона, приводящее к ограничению и ухудшению прав хозяйствующих субъектов, может быть  основано лишь на положениях закона, указывающих на невозможность такого участия . </a:t>
            </a:r>
          </a:p>
          <a:p>
            <a:pPr algn="just"/>
            <a:r>
              <a:rPr lang="ru-RU" sz="2000" i="1" dirty="0">
                <a:solidFill>
                  <a:srgbClr val="E4465A"/>
                </a:solidFill>
              </a:rPr>
              <a:t>Определение ВС РФ от 23.09.2021 №308-ЭС21-16895</a:t>
            </a:r>
          </a:p>
          <a:p>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2536957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ФЛ+ЮЛ= правомерно</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lnSpc>
                <a:spcPct val="150000"/>
              </a:lnSpc>
              <a:spcBef>
                <a:spcPts val="0"/>
              </a:spcBef>
            </a:pPr>
            <a:r>
              <a:rPr lang="ru-RU" sz="1600" dirty="0"/>
              <a:t>Суть дела: Заказчик объявил два конкурса на оказание услуг по укомплектованию съемным мягким имуществом вагонов по заявкам вагонных депо. В ходе процедур закупок комиссия дважды отклонила коллективную заявку </a:t>
            </a:r>
            <a:r>
              <a:rPr lang="ru-RU" sz="1600" b="1" dirty="0">
                <a:solidFill>
                  <a:srgbClr val="E4465A"/>
                </a:solidFill>
              </a:rPr>
              <a:t>поданную несколькими физическими и юридическими  лицами, </a:t>
            </a:r>
            <a:r>
              <a:rPr lang="ru-RU" sz="1600" dirty="0"/>
              <a:t>ссылаясь на то, что документация о закупке такой возможности не предусматривала.</a:t>
            </a:r>
          </a:p>
          <a:p>
            <a:pPr algn="just">
              <a:lnSpc>
                <a:spcPct val="150000"/>
              </a:lnSpc>
              <a:spcBef>
                <a:spcPts val="0"/>
              </a:spcBef>
            </a:pPr>
            <a:r>
              <a:rPr lang="ru-RU" sz="1600" dirty="0"/>
              <a:t>      Коллективный участник обжаловал действия заказчика в УФАС и жалоба была признана обоснованной, заказчику было выдано предписание.</a:t>
            </a:r>
          </a:p>
          <a:p>
            <a:pPr algn="just">
              <a:lnSpc>
                <a:spcPct val="150000"/>
              </a:lnSpc>
              <a:spcBef>
                <a:spcPts val="0"/>
              </a:spcBef>
            </a:pPr>
            <a:r>
              <a:rPr lang="ru-RU" sz="1600" dirty="0"/>
              <a:t>       Заказчик не стал исполнять предписание УФАС, так как решил отстоять свою позицию в суде , но в результате дело проиграл.</a:t>
            </a:r>
          </a:p>
          <a:p>
            <a:pPr algn="just">
              <a:lnSpc>
                <a:spcPct val="150000"/>
              </a:lnSpc>
              <a:spcBef>
                <a:spcPts val="0"/>
              </a:spcBef>
            </a:pPr>
            <a:r>
              <a:rPr lang="ru-RU" sz="1600" dirty="0"/>
              <a:t>Позиция Арбитражного суда: </a:t>
            </a:r>
            <a:r>
              <a:rPr lang="ru-RU" sz="1600" b="1" dirty="0">
                <a:solidFill>
                  <a:srgbClr val="FF0000"/>
                </a:solidFill>
              </a:rPr>
              <a:t>заказчик осуществляющий закупки по 223-ФЗ не вправе запретить коллективное участие в своей закупке физических и юр. лиц</a:t>
            </a:r>
            <a:r>
              <a:rPr lang="ru-RU" sz="1600" dirty="0"/>
              <a:t>, так как закон не содержит такого ограничения и в Положении о закупке, а также документации о закупке таких ограничений нет.  В свою очередь толкование закона, приводящее к ограничению и ухудшению прав хозяйствующих субъектов может быть основано лишь на положениях закона прямо указывающих на невозможность такого участия.</a:t>
            </a:r>
          </a:p>
          <a:p>
            <a:pPr algn="just">
              <a:lnSpc>
                <a:spcPct val="150000"/>
              </a:lnSpc>
              <a:spcBef>
                <a:spcPts val="0"/>
              </a:spcBef>
            </a:pPr>
            <a:r>
              <a:rPr lang="ru-RU" sz="1600" i="1" dirty="0">
                <a:solidFill>
                  <a:srgbClr val="E4465A"/>
                </a:solidFill>
              </a:rPr>
              <a:t>Решение Арбитражного суда г.Москвы от 10.06.2021 по делу №А40-33113/21-149-232</a:t>
            </a:r>
          </a:p>
          <a:p>
            <a:pPr algn="just">
              <a:lnSpc>
                <a:spcPct val="150000"/>
              </a:lnSpc>
              <a:buClr>
                <a:srgbClr val="E4465A"/>
              </a:buClr>
            </a:pPr>
            <a:endParaRPr lang="ru-RU" sz="16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7509556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Об участии в закупке для МСП группы лиц</a:t>
            </a:r>
            <a:endParaRPr lang="ru-RU" b="1"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3" name="Рисунок 2">
            <a:extLst>
              <a:ext uri="{FF2B5EF4-FFF2-40B4-BE49-F238E27FC236}">
                <a16:creationId xmlns:a16="http://schemas.microsoft.com/office/drawing/2014/main" id="{BD418E7B-EF5E-DC40-4EE4-C72A93CFBC11}"/>
              </a:ext>
            </a:extLst>
          </p:cNvPr>
          <p:cNvPicPr>
            <a:picLocks noChangeAspect="1"/>
          </p:cNvPicPr>
          <p:nvPr/>
        </p:nvPicPr>
        <p:blipFill>
          <a:blip r:embed="rId3"/>
          <a:stretch>
            <a:fillRect/>
          </a:stretch>
        </p:blipFill>
        <p:spPr>
          <a:xfrm>
            <a:off x="715615" y="1157201"/>
            <a:ext cx="10283687" cy="4782318"/>
          </a:xfrm>
          <a:prstGeom prst="rect">
            <a:avLst/>
          </a:prstGeom>
        </p:spPr>
      </p:pic>
      <p:sp>
        <p:nvSpPr>
          <p:cNvPr id="6" name="TextBox 5">
            <a:extLst>
              <a:ext uri="{FF2B5EF4-FFF2-40B4-BE49-F238E27FC236}">
                <a16:creationId xmlns:a16="http://schemas.microsoft.com/office/drawing/2014/main" id="{9E155224-D074-97FD-1F74-1E488830BD44}"/>
              </a:ext>
            </a:extLst>
          </p:cNvPr>
          <p:cNvSpPr txBox="1"/>
          <p:nvPr/>
        </p:nvSpPr>
        <p:spPr>
          <a:xfrm>
            <a:off x="1000538" y="757091"/>
            <a:ext cx="9713843" cy="400110"/>
          </a:xfrm>
          <a:prstGeom prst="rect">
            <a:avLst/>
          </a:prstGeom>
          <a:noFill/>
        </p:spPr>
        <p:txBody>
          <a:bodyPr wrap="square">
            <a:spAutoFit/>
          </a:bodyPr>
          <a:lstStyle/>
          <a:p>
            <a:r>
              <a:rPr lang="ru-RU" sz="2000" b="1" i="1" dirty="0">
                <a:solidFill>
                  <a:srgbClr val="7030A0"/>
                </a:solidFill>
                <a:effectLst/>
                <a:latin typeface="Trebuchet MS" panose="020B0703020202090204" pitchFamily="34" charset="0"/>
                <a:ea typeface="Calibri" panose="020F0502020204030204" pitchFamily="34" charset="0"/>
                <a:cs typeface="Times New Roman" panose="02020603050405020304" pitchFamily="18" charset="0"/>
              </a:rPr>
              <a:t>Позиция Минфина России (п</a:t>
            </a:r>
            <a:r>
              <a:rPr lang="ru-RU" sz="2000" b="1" i="1" dirty="0">
                <a:solidFill>
                  <a:srgbClr val="7030A0"/>
                </a:solidFill>
                <a:latin typeface="Trebuchet MS" panose="020B0703020202090204" pitchFamily="34" charset="0"/>
                <a:ea typeface="Calibri" panose="020F0502020204030204" pitchFamily="34" charset="0"/>
                <a:cs typeface="Times New Roman" panose="02020603050405020304" pitchFamily="18" charset="0"/>
              </a:rPr>
              <a:t>исьмо</a:t>
            </a:r>
            <a:r>
              <a:rPr lang="ru-RU" sz="2000" b="1" i="1" dirty="0">
                <a:solidFill>
                  <a:srgbClr val="7030A0"/>
                </a:solidFill>
                <a:effectLst/>
                <a:latin typeface="Trebuchet MS" panose="020B0703020202090204" pitchFamily="34" charset="0"/>
                <a:ea typeface="Calibri" panose="020F0502020204030204" pitchFamily="34" charset="0"/>
                <a:cs typeface="Times New Roman" panose="02020603050405020304" pitchFamily="18" charset="0"/>
              </a:rPr>
              <a:t> </a:t>
            </a:r>
            <a:r>
              <a:rPr lang="ru-RU" sz="2000" b="1" i="1" dirty="0">
                <a:solidFill>
                  <a:srgbClr val="7030A0"/>
                </a:solidFill>
                <a:latin typeface="Trebuchet MS" panose="020B0703020202090204" pitchFamily="34" charset="0"/>
                <a:ea typeface="Calibri" panose="020F0502020204030204" pitchFamily="34" charset="0"/>
                <a:cs typeface="Times New Roman" panose="02020603050405020304" pitchFamily="18" charset="0"/>
              </a:rPr>
              <a:t>от </a:t>
            </a:r>
            <a:r>
              <a:rPr lang="ru-RU" sz="2000" b="1" i="1" dirty="0">
                <a:solidFill>
                  <a:srgbClr val="7030A0"/>
                </a:solidFill>
                <a:effectLst/>
                <a:latin typeface="Trebuchet MS" panose="020B0703020202090204" pitchFamily="34" charset="0"/>
                <a:ea typeface="Calibri" panose="020F0502020204030204" pitchFamily="34" charset="0"/>
                <a:cs typeface="Times New Roman" panose="02020603050405020304" pitchFamily="18" charset="0"/>
              </a:rPr>
              <a:t>16.03.2023 № 24-07-08/22356):</a:t>
            </a:r>
            <a:r>
              <a:rPr lang="ru-RU" sz="2000" b="1" i="1" dirty="0">
                <a:solidFill>
                  <a:srgbClr val="7030A0"/>
                </a:solidFill>
                <a:effectLst/>
              </a:rPr>
              <a:t> </a:t>
            </a:r>
            <a:endParaRPr lang="ru-RU" sz="2000" b="1" i="1" dirty="0">
              <a:solidFill>
                <a:srgbClr val="7030A0"/>
              </a:solidFill>
            </a:endParaRPr>
          </a:p>
        </p:txBody>
      </p:sp>
    </p:spTree>
    <p:extLst>
      <p:ext uri="{BB962C8B-B14F-4D97-AF65-F5344CB8AC3E}">
        <p14:creationId xmlns:p14="http://schemas.microsoft.com/office/powerpoint/2010/main" val="14733635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Об участии в </a:t>
            </a:r>
            <a:r>
              <a:rPr lang="ru-RU"/>
              <a:t>закупке  </a:t>
            </a:r>
            <a:r>
              <a:rPr lang="ru-RU" dirty="0"/>
              <a:t>группы лиц</a:t>
            </a:r>
            <a:endParaRPr lang="ru-RU" b="1"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TextBox 4">
            <a:extLst>
              <a:ext uri="{FF2B5EF4-FFF2-40B4-BE49-F238E27FC236}">
                <a16:creationId xmlns:a16="http://schemas.microsoft.com/office/drawing/2014/main" id="{308CD37D-E233-662F-6766-0D5419EE5BEF}"/>
              </a:ext>
            </a:extLst>
          </p:cNvPr>
          <p:cNvSpPr txBox="1"/>
          <p:nvPr/>
        </p:nvSpPr>
        <p:spPr>
          <a:xfrm>
            <a:off x="774645" y="1108606"/>
            <a:ext cx="10622225" cy="4197688"/>
          </a:xfrm>
          <a:prstGeom prst="rect">
            <a:avLst/>
          </a:prstGeom>
          <a:noFill/>
        </p:spPr>
        <p:txBody>
          <a:bodyPr wrap="square">
            <a:spAutoFit/>
          </a:bodyPr>
          <a:lstStyle/>
          <a:p>
            <a:pPr algn="just">
              <a:lnSpc>
                <a:spcPct val="150000"/>
              </a:lnSpc>
            </a:pPr>
            <a:r>
              <a:rPr lang="ru-RU" sz="2000" dirty="0"/>
              <a:t>При расчете годового объема закупок у субъектов МСП (25%)  учитываются договоры в том числе заключенные заказчиками с субъектами МСП по результатам закупок без установления преференций. </a:t>
            </a:r>
          </a:p>
          <a:p>
            <a:pPr algn="just">
              <a:lnSpc>
                <a:spcPct val="150000"/>
              </a:lnSpc>
            </a:pPr>
            <a:r>
              <a:rPr lang="ru-RU" sz="2000" dirty="0"/>
              <a:t>          При этом для отнесения группы лиц к категории субъектов МСП каждый из участников такой группы  должен соответствовать требованиям к таким субъектам, установленным статьей 4 Федерального закона от 24.07.2007 №209-ФЗ «о развитии малого и среднего предпринимательства в Российской Федерации». </a:t>
            </a:r>
          </a:p>
          <a:p>
            <a:pPr algn="just">
              <a:lnSpc>
                <a:spcPct val="150000"/>
              </a:lnSpc>
            </a:pPr>
            <a:endParaRPr lang="ru-RU" sz="2000" dirty="0"/>
          </a:p>
          <a:p>
            <a:pPr algn="just">
              <a:lnSpc>
                <a:spcPct val="150000"/>
              </a:lnSpc>
            </a:pPr>
            <a:r>
              <a:rPr lang="ru-RU" sz="2000" dirty="0">
                <a:solidFill>
                  <a:schemeClr val="accent1"/>
                </a:solidFill>
              </a:rPr>
              <a:t>Письмо Минфина России  </a:t>
            </a:r>
            <a:r>
              <a:rPr lang="ru-RU" sz="2000" dirty="0">
                <a:solidFill>
                  <a:schemeClr val="accent1"/>
                </a:solidFill>
                <a:latin typeface="Trebuchet MS" panose="020B0703020202090204" pitchFamily="34" charset="0"/>
                <a:ea typeface="Calibri" panose="020F0502020204030204" pitchFamily="34" charset="0"/>
                <a:cs typeface="Times New Roman" panose="02020603050405020304" pitchFamily="18" charset="0"/>
              </a:rPr>
              <a:t>от </a:t>
            </a:r>
            <a:r>
              <a:rPr lang="ru-RU" sz="2000" dirty="0">
                <a:solidFill>
                  <a:schemeClr val="accent1"/>
                </a:solidFill>
                <a:effectLst/>
                <a:latin typeface="Trebuchet MS" panose="020B0703020202090204" pitchFamily="34" charset="0"/>
                <a:ea typeface="Calibri" panose="020F0502020204030204" pitchFamily="34" charset="0"/>
                <a:cs typeface="Times New Roman" panose="02020603050405020304" pitchFamily="18" charset="0"/>
              </a:rPr>
              <a:t>16.03.2023 № 24-07-08/22356</a:t>
            </a:r>
            <a:endParaRPr lang="ru-RU" sz="2000" dirty="0">
              <a:solidFill>
                <a:schemeClr val="accent1"/>
              </a:solidFill>
            </a:endParaRPr>
          </a:p>
        </p:txBody>
      </p:sp>
    </p:spTree>
    <p:extLst>
      <p:ext uri="{BB962C8B-B14F-4D97-AF65-F5344CB8AC3E}">
        <p14:creationId xmlns:p14="http://schemas.microsoft.com/office/powerpoint/2010/main" val="27434909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Об участии в закупке для МСП группы лиц</a:t>
            </a:r>
            <a:endParaRPr lang="ru-RU" b="1"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5" name="TextBox 4">
            <a:extLst>
              <a:ext uri="{FF2B5EF4-FFF2-40B4-BE49-F238E27FC236}">
                <a16:creationId xmlns:a16="http://schemas.microsoft.com/office/drawing/2014/main" id="{48E09BE4-AB6F-14CF-3FE5-25B8F39B01A3}"/>
              </a:ext>
            </a:extLst>
          </p:cNvPr>
          <p:cNvSpPr txBox="1"/>
          <p:nvPr/>
        </p:nvSpPr>
        <p:spPr>
          <a:xfrm>
            <a:off x="521866" y="940187"/>
            <a:ext cx="11142524" cy="4661276"/>
          </a:xfrm>
          <a:prstGeom prst="rect">
            <a:avLst/>
          </a:prstGeom>
          <a:noFill/>
        </p:spPr>
        <p:txBody>
          <a:bodyPr wrap="square">
            <a:spAutoFit/>
          </a:bodyPr>
          <a:lstStyle/>
          <a:p>
            <a:pPr algn="just">
              <a:lnSpc>
                <a:spcPct val="150000"/>
              </a:lnSpc>
            </a:pPr>
            <a:r>
              <a:rPr lang="ru-RU" sz="2000" b="1" dirty="0"/>
              <a:t>Позиция   ФАС России  не совпадает с мнением регулятора. </a:t>
            </a:r>
          </a:p>
          <a:p>
            <a:pPr algn="just">
              <a:lnSpc>
                <a:spcPct val="150000"/>
              </a:lnSpc>
            </a:pPr>
            <a:r>
              <a:rPr lang="ru-RU" sz="2000" b="1" dirty="0">
                <a:solidFill>
                  <a:schemeClr val="accent1"/>
                </a:solidFill>
              </a:rPr>
              <a:t>ФАС России     не считает участие группы лиц (коллективного участника) в закупках проводимых только для МСП неправомерным  </a:t>
            </a:r>
            <a:r>
              <a:rPr lang="ru-RU" sz="2000" dirty="0"/>
              <a:t>и обращает внимание, что:</a:t>
            </a:r>
          </a:p>
          <a:p>
            <a:pPr algn="just">
              <a:lnSpc>
                <a:spcPct val="150000"/>
              </a:lnSpc>
            </a:pPr>
            <a:r>
              <a:rPr lang="ru-RU" sz="2000" dirty="0"/>
              <a:t>- в случае подачи заявки группой лиц требованиям, указанным в документации о закупке, должна в совокупности отвечать такая группа лиц, а не отдельно взятое юридическое лицо или индивидуальный предприниматель, выступающие в составе группы лиц;</a:t>
            </a:r>
          </a:p>
          <a:p>
            <a:pPr algn="just">
              <a:lnSpc>
                <a:spcPct val="150000"/>
              </a:lnSpc>
            </a:pPr>
            <a:r>
              <a:rPr lang="ru-RU" sz="2000" dirty="0"/>
              <a:t>- для отнесения группы лиц к категории субъекта МСП каждый из участников такой группы должен соответствовать требованиям к таким субъектам согласно ст. 4 Федерального закона от 24.07.2007 № 209-ФЗ «О развитии малого и среднего предпринимательства в Российской Федерации». </a:t>
            </a:r>
          </a:p>
          <a:p>
            <a:pPr algn="just">
              <a:lnSpc>
                <a:spcPct val="150000"/>
              </a:lnSpc>
            </a:pPr>
            <a:r>
              <a:rPr lang="ru-RU" sz="2000" dirty="0">
                <a:solidFill>
                  <a:schemeClr val="accent1"/>
                </a:solidFill>
                <a:effectLst/>
                <a:ea typeface="Calibri" panose="020F0502020204030204" pitchFamily="34" charset="0"/>
                <a:cs typeface="Times New Roman" panose="02020603050405020304" pitchFamily="18" charset="0"/>
              </a:rPr>
              <a:t>Письмо ФАС России от 14.04.2023 года № 28/28871/23</a:t>
            </a:r>
            <a:r>
              <a:rPr lang="ru-RU" sz="2000" dirty="0">
                <a:solidFill>
                  <a:schemeClr val="accent1"/>
                </a:solidFill>
                <a:effectLst/>
              </a:rPr>
              <a:t> </a:t>
            </a:r>
            <a:endParaRPr lang="ru-RU" sz="2000" dirty="0">
              <a:solidFill>
                <a:schemeClr val="accent1"/>
              </a:solidFill>
            </a:endParaRPr>
          </a:p>
        </p:txBody>
      </p:sp>
    </p:spTree>
    <p:extLst>
      <p:ext uri="{BB962C8B-B14F-4D97-AF65-F5344CB8AC3E}">
        <p14:creationId xmlns:p14="http://schemas.microsoft.com/office/powerpoint/2010/main" val="2454400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260648"/>
            <a:ext cx="8568952" cy="562074"/>
          </a:xfrm>
        </p:spPr>
        <p:txBody>
          <a:bodyPr>
            <a:noAutofit/>
          </a:bodyPr>
          <a:lstStyle/>
          <a:p>
            <a:r>
              <a:rPr lang="ru-RU" b="1" dirty="0"/>
              <a:t>Последствия </a:t>
            </a:r>
            <a:r>
              <a:rPr lang="ru-RU" b="1" dirty="0" err="1"/>
              <a:t>неактуалиации</a:t>
            </a:r>
            <a:r>
              <a:rPr lang="ru-RU" b="1" dirty="0"/>
              <a:t> положения о закупке</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745861" y="822722"/>
            <a:ext cx="10595114" cy="4825441"/>
          </a:xfrm>
        </p:spPr>
        <p:txBody>
          <a:bodyPr>
            <a:noAutofit/>
          </a:bodyPr>
          <a:lstStyle/>
          <a:p>
            <a:pPr algn="just"/>
            <a:r>
              <a:rPr lang="ru-RU" sz="1600" b="1" dirty="0"/>
              <a:t>Последствия не размещения Положения о закупке в ЕИС и не приведения его в соответствии с нормами действующего законодательства РФ.</a:t>
            </a:r>
            <a:endParaRPr lang="ru-RU" sz="1600" dirty="0"/>
          </a:p>
          <a:p>
            <a:pPr algn="just"/>
            <a:r>
              <a:rPr lang="ru-RU" sz="1600" dirty="0"/>
              <a:t>В соответствии с ч. 5.1 статьи 8 Закона №223-ФЗ если в течение срока, предусмотренного Законом №223-ФЗ, заказчик в соответствии с требованиями данного  закона не разместил утвержденное им положение о закупке или принятое им решение о присоединении к Положению о закупке, </a:t>
            </a:r>
            <a:r>
              <a:rPr lang="ru-RU" sz="1600" b="1" dirty="0">
                <a:solidFill>
                  <a:srgbClr val="FF0000"/>
                </a:solidFill>
              </a:rPr>
              <a:t>на такого заказчика до дня размещения им утвержденного Положения о закупке </a:t>
            </a:r>
            <a:r>
              <a:rPr lang="ru-RU" sz="1600" b="1" dirty="0"/>
              <a:t>и</a:t>
            </a:r>
            <a:r>
              <a:rPr lang="ru-RU" sz="1600" dirty="0"/>
              <a:t>ли решения о присоединении к Положению о закупке распространяются положения Федерального закона от 5 апреля 2013 года № 44-ФЗ «О контрактной системе в сфере закупок товаров, работ, услуг для обеспечения государственных и муниципальных нужд» (далее – Закон №44-ФЗ) в части:</a:t>
            </a:r>
          </a:p>
          <a:p>
            <a:pPr lvl="0" algn="just"/>
            <a:r>
              <a:rPr lang="ru-RU" sz="1600" dirty="0"/>
              <a:t>обоснования начальной (максимальной) цены контракта, цены контракта, заключаемого с единственным поставщиком (исполнителем, подрядчиком);</a:t>
            </a:r>
          </a:p>
          <a:p>
            <a:pPr lvl="0" algn="just"/>
            <a:r>
              <a:rPr lang="ru-RU" sz="1600" dirty="0"/>
              <a:t>выбора способа определения поставщика (исполнителя, подрядчика);</a:t>
            </a:r>
          </a:p>
          <a:p>
            <a:pPr lvl="0" algn="just"/>
            <a:r>
              <a:rPr lang="ru-RU" sz="1600" dirty="0"/>
              <a:t>осуществления закупок у субъектов малого предпринимательства, социально ориентированных некоммерческих организаций в соответствии с частями 1 - 3, 5 - 8 статьи 30 Закона №44-ФЗ.   При этом для целей настоящей части под совокупным годовым объемом закупок заказчика понимается совокупный объем цен договоров, заключенных заказчиком с 1 февраля до окончания календарного года;</a:t>
            </a:r>
          </a:p>
          <a:p>
            <a:pPr lvl="0" algn="just"/>
            <a:r>
              <a:rPr lang="ru-RU" sz="1600" dirty="0"/>
              <a:t>применения требований к участникам закупок;</a:t>
            </a:r>
          </a:p>
          <a:p>
            <a:pPr lvl="0" algn="just"/>
            <a:r>
              <a:rPr lang="ru-RU" sz="1600" dirty="0"/>
              <a:t>оценки заявок, окончательных предложений участников закупки;</a:t>
            </a:r>
          </a:p>
          <a:p>
            <a:pPr lvl="0" algn="just"/>
            <a:r>
              <a:rPr lang="ru-RU" sz="1600" dirty="0"/>
              <a:t>создания и функционирования комиссии по осуществлению закупок;</a:t>
            </a:r>
          </a:p>
          <a:p>
            <a:pPr lvl="0" algn="just"/>
            <a:r>
              <a:rPr lang="ru-RU" sz="1600" dirty="0"/>
              <a:t> и др.</a:t>
            </a:r>
          </a:p>
          <a:p>
            <a:pPr algn="just">
              <a:lnSpc>
                <a:spcPct val="150000"/>
              </a:lnSpc>
            </a:pPr>
            <a:endParaRPr lang="ru-RU" altLang="ru-RU" sz="1600" b="1" dirty="0">
              <a:solidFill>
                <a:srgbClr val="FF0000"/>
              </a:solidFill>
              <a:ea typeface="Arial Unicode MS" panose="020B0604020202020204" pitchFamily="34" charset="-128"/>
            </a:endParaRPr>
          </a:p>
          <a:p>
            <a:pPr algn="just">
              <a:lnSpc>
                <a:spcPct val="150000"/>
              </a:lnSpc>
            </a:pPr>
            <a:endParaRPr lang="ru-RU" sz="16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2264073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Административная практика </a:t>
            </a:r>
          </a:p>
        </p:txBody>
      </p:sp>
      <p:sp>
        <p:nvSpPr>
          <p:cNvPr id="3" name="Объект 2">
            <a:extLst>
              <a:ext uri="{FF2B5EF4-FFF2-40B4-BE49-F238E27FC236}">
                <a16:creationId xmlns:a16="http://schemas.microsoft.com/office/drawing/2014/main" id="{4A15030E-ED03-E567-078A-1219FECC5D1F}"/>
              </a:ext>
            </a:extLst>
          </p:cNvPr>
          <p:cNvSpPr>
            <a:spLocks noGrp="1"/>
          </p:cNvSpPr>
          <p:nvPr>
            <p:ph sz="half" idx="1"/>
          </p:nvPr>
        </p:nvSpPr>
        <p:spPr>
          <a:xfrm>
            <a:off x="357188" y="901325"/>
            <a:ext cx="5009942" cy="5620125"/>
          </a:xfrm>
          <a:ln>
            <a:solidFill>
              <a:schemeClr val="accent1"/>
            </a:solidFill>
          </a:ln>
        </p:spPr>
        <p:txBody>
          <a:bodyPr>
            <a:noAutofit/>
          </a:bodyPr>
          <a:lstStyle/>
          <a:p>
            <a:pPr algn="just"/>
            <a:r>
              <a:rPr lang="ru-RU" sz="1600" dirty="0">
                <a:solidFill>
                  <a:schemeClr val="accent1"/>
                </a:solidFill>
                <a:effectLst/>
                <a:latin typeface="+mn-lt"/>
              </a:rPr>
              <a:t>Краснодарское УФАС, признавая жалобу на не установление при закупке для субъектов МСП требований к коллективному участнику  необоснованной, отметило:</a:t>
            </a:r>
            <a:endParaRPr lang="ru-RU" sz="1600" dirty="0">
              <a:effectLst/>
              <a:latin typeface="+mn-lt"/>
            </a:endParaRPr>
          </a:p>
          <a:p>
            <a:pPr algn="just"/>
            <a:r>
              <a:rPr lang="ru-RU" sz="1400" dirty="0">
                <a:effectLst/>
                <a:latin typeface="+mn-lt"/>
              </a:rPr>
              <a:t>▪️ закупка проводится в ЭФ, участниками которой могут быть только СМСП,</a:t>
            </a:r>
          </a:p>
          <a:p>
            <a:pPr algn="just"/>
            <a:r>
              <a:rPr lang="ru-RU" sz="1400" dirty="0">
                <a:effectLst/>
                <a:latin typeface="+mn-lt"/>
              </a:rPr>
              <a:t>▪️ часть 19.1 статьи 3.4 Закона 223-ФЗ предусматривает исчерпывающий перечень информации и документов, обязанность представления которых заказчик вправе установить в документации о конкурентной закупке с участием субъектов МСП,</a:t>
            </a:r>
          </a:p>
          <a:p>
            <a:pPr algn="just"/>
            <a:r>
              <a:rPr lang="ru-RU" sz="1400" dirty="0">
                <a:effectLst/>
                <a:latin typeface="+mn-lt"/>
              </a:rPr>
              <a:t>▪️ статья 3.4 Закона 223-ФЗ не содержит положений о возможности участия в конкурентной закупке с участием субъектов МСП несколько юридических лиц или несколько индивидуальных предпринимателей, выступающих на стороне одного участника закупки,</a:t>
            </a:r>
          </a:p>
          <a:p>
            <a:pPr algn="just"/>
            <a:r>
              <a:rPr lang="ru-RU" sz="1600" dirty="0">
                <a:effectLst/>
                <a:latin typeface="+mn-lt"/>
              </a:rPr>
              <a:t>▪️ </a:t>
            </a:r>
            <a:r>
              <a:rPr lang="ru-RU" sz="1600" b="1" dirty="0">
                <a:effectLst/>
                <a:latin typeface="+mn-lt"/>
              </a:rPr>
              <a:t>в соответствии письмом Минфина России от 16.03.2023 № 24-07-08/22356</a:t>
            </a:r>
            <a:r>
              <a:rPr lang="ru-RU" sz="1600" dirty="0">
                <a:effectLst/>
                <a:latin typeface="+mn-lt"/>
              </a:rPr>
              <a:t>, проведение конкурентной закупки с участием субъектов МСП не предполагает коллективное участие субъектов МСП в такой закупке.</a:t>
            </a:r>
          </a:p>
          <a:p>
            <a:pPr algn="just"/>
            <a:r>
              <a:rPr lang="ru-RU" sz="1600" dirty="0">
                <a:solidFill>
                  <a:schemeClr val="accent1"/>
                </a:solidFill>
                <a:effectLst/>
                <a:latin typeface="+mn-lt"/>
              </a:rPr>
              <a:t>Решение  от 15.05.2023 № 023/07/3-2331/2023</a:t>
            </a:r>
          </a:p>
          <a:p>
            <a:pPr algn="just"/>
            <a:endParaRPr lang="ru-RU" sz="1600" dirty="0">
              <a:latin typeface="+mn-lt"/>
            </a:endParaRPr>
          </a:p>
        </p:txBody>
      </p:sp>
      <p:sp>
        <p:nvSpPr>
          <p:cNvPr id="5" name="Объект 4">
            <a:extLst>
              <a:ext uri="{FF2B5EF4-FFF2-40B4-BE49-F238E27FC236}">
                <a16:creationId xmlns:a16="http://schemas.microsoft.com/office/drawing/2014/main" id="{AA31BECF-542A-7295-4A0D-E6F71B35E748}"/>
              </a:ext>
            </a:extLst>
          </p:cNvPr>
          <p:cNvSpPr>
            <a:spLocks noGrp="1"/>
          </p:cNvSpPr>
          <p:nvPr>
            <p:ph sz="half" idx="2"/>
          </p:nvPr>
        </p:nvSpPr>
        <p:spPr>
          <a:xfrm>
            <a:off x="5552662" y="901326"/>
            <a:ext cx="6264136" cy="5413750"/>
          </a:xfrm>
          <a:ln>
            <a:solidFill>
              <a:schemeClr val="accent1"/>
            </a:solidFill>
          </a:ln>
        </p:spPr>
        <p:txBody>
          <a:bodyPr>
            <a:normAutofit fontScale="47500" lnSpcReduction="20000"/>
          </a:bodyPr>
          <a:lstStyle/>
          <a:p>
            <a:pPr algn="just"/>
            <a:r>
              <a:rPr lang="ru-RU" sz="2900" dirty="0">
                <a:solidFill>
                  <a:schemeClr val="accent1"/>
                </a:solidFill>
                <a:effectLst/>
                <a:latin typeface="Helvetica Neue" panose="02000503000000020004" pitchFamily="2" charset="0"/>
              </a:rPr>
              <a:t>Московское УФАС, признавая жалобу на установление порядка коллективного участия в закупке для субъектов МСП  необоснованной, отметило:</a:t>
            </a:r>
          </a:p>
          <a:p>
            <a:pPr algn="just"/>
            <a:br>
              <a:rPr lang="ru-RU" dirty="0">
                <a:effectLst/>
                <a:latin typeface="Helvetica Neue" panose="02000503000000020004" pitchFamily="2" charset="0"/>
              </a:rPr>
            </a:br>
            <a:endParaRPr lang="ru-RU" dirty="0">
              <a:effectLst/>
              <a:latin typeface="Helvetica Neue" panose="02000503000000020004" pitchFamily="2" charset="0"/>
            </a:endParaRPr>
          </a:p>
          <a:p>
            <a:pPr algn="just"/>
            <a:r>
              <a:rPr lang="ru-RU" dirty="0">
                <a:effectLst/>
                <a:latin typeface="Helvetica Neue" panose="02000503000000020004" pitchFamily="2" charset="0"/>
              </a:rPr>
              <a:t>▪️ч. 5 ст. 3 Закона 223-ФЗ предусматривает возможность множественности лиц в обязательстве, устанавливая, что участником закупки может быть несколько юридических и (или) физических лиц, выступающих на стороне одного участника закупки, и является общей по отношению к тем положениям Закона 223-ФЗ, которые регулируют порядок осуществления отдельных видов закупок, в том числе закупок, участниками которых могут быть только субъекты малого и среднего предпринимательства (специальные нормы),</a:t>
            </a:r>
          </a:p>
          <a:p>
            <a:pPr algn="just"/>
            <a:r>
              <a:rPr lang="ru-RU" dirty="0">
                <a:effectLst/>
                <a:latin typeface="Helvetica Neue" panose="02000503000000020004" pitchFamily="2" charset="0"/>
              </a:rPr>
              <a:t>▪️статьей 3.4 Закона 223-ФЗ установлены особенности осуществления конкурентных закупок, участниками которых могут быть только СМСП,</a:t>
            </a:r>
          </a:p>
          <a:p>
            <a:pPr algn="just"/>
            <a:r>
              <a:rPr lang="ru-RU" dirty="0">
                <a:effectLst/>
                <a:latin typeface="Helvetica Neue" panose="02000503000000020004" pitchFamily="2" charset="0"/>
              </a:rPr>
              <a:t>▪️специальные нормы, подлежащие применению при проведении закупок, участниками которых могут являться только СМСП, не устанавливают запрета для участия коллективных участников в таких закупках,</a:t>
            </a:r>
          </a:p>
          <a:p>
            <a:pPr algn="just"/>
            <a:r>
              <a:rPr lang="ru-RU" dirty="0">
                <a:effectLst/>
                <a:latin typeface="Helvetica Neue" panose="02000503000000020004" pitchFamily="2" charset="0"/>
              </a:rPr>
              <a:t>▪️поскольку указанные специальные нормы применяются в той части, которая не противоречит общим положениям Закона 223-ФЗ, связанным с проведением конкурентных процедур, на что прямо указано в ч. 1 ст. 3.4 Закона 223-ФЗ, то заказчик не лишен возможности предусмотреть право коллективных участников на участие в закупках, проводимых среди СМСП,</a:t>
            </a:r>
          </a:p>
          <a:p>
            <a:pPr algn="just"/>
            <a:r>
              <a:rPr lang="ru-RU" dirty="0">
                <a:effectLst/>
                <a:latin typeface="Helvetica Neue" panose="02000503000000020004" pitchFamily="2" charset="0"/>
              </a:rPr>
              <a:t>▪️</a:t>
            </a:r>
            <a:r>
              <a:rPr lang="ru-RU" sz="3400" b="1" dirty="0">
                <a:effectLst/>
                <a:latin typeface="Helvetica Neue" panose="02000503000000020004" pitchFamily="2" charset="0"/>
              </a:rPr>
              <a:t>согласно письму ФАС России от 14.04.2023 № 28/28871/23 </a:t>
            </a:r>
            <a:r>
              <a:rPr lang="ru-RU" sz="3400" dirty="0">
                <a:effectLst/>
                <a:latin typeface="Helvetica Neue" panose="02000503000000020004" pitchFamily="2" charset="0"/>
              </a:rPr>
              <a:t>заявка на участие в закупке, участниками которой могут быть только СМСП, может быть подана группой лиц при условии, что каждый из участников такой группы соответствует требованиям, предъявляемым к СМСП статьей 4 Федерального закона от 24.07.2007 № 209-ФЗ «О развитии малого и среднего предпринимательства в Российской Федерации».</a:t>
            </a:r>
          </a:p>
          <a:p>
            <a:pPr algn="just"/>
            <a:br>
              <a:rPr lang="ru-RU" dirty="0">
                <a:effectLst/>
                <a:latin typeface="Helvetica Neue" panose="02000503000000020004" pitchFamily="2" charset="0"/>
              </a:rPr>
            </a:br>
            <a:endParaRPr lang="ru-RU" dirty="0">
              <a:effectLst/>
              <a:latin typeface="Helvetica Neue" panose="02000503000000020004" pitchFamily="2" charset="0"/>
            </a:endParaRPr>
          </a:p>
          <a:p>
            <a:pPr algn="just"/>
            <a:r>
              <a:rPr lang="ru-RU" sz="3400" dirty="0">
                <a:solidFill>
                  <a:schemeClr val="accent1"/>
                </a:solidFill>
                <a:effectLst/>
                <a:latin typeface="+mn-lt"/>
              </a:rPr>
              <a:t>Решение от 25.04.2023 № 077/07/00-5009/2023</a:t>
            </a:r>
          </a:p>
          <a:p>
            <a:pPr algn="just">
              <a:lnSpc>
                <a:spcPct val="150000"/>
              </a:lnSpc>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07295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Об участии в закупке для МСП группы лиц</a:t>
            </a:r>
            <a:endParaRPr lang="ru-RU" b="1"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8322D2EB-E077-E7B2-1777-68B305033336}"/>
              </a:ext>
            </a:extLst>
          </p:cNvPr>
          <p:cNvSpPr txBox="1"/>
          <p:nvPr/>
        </p:nvSpPr>
        <p:spPr>
          <a:xfrm>
            <a:off x="687773" y="757091"/>
            <a:ext cx="10510313" cy="5355312"/>
          </a:xfrm>
          <a:prstGeom prst="rect">
            <a:avLst/>
          </a:prstGeom>
          <a:noFill/>
        </p:spPr>
        <p:txBody>
          <a:bodyPr wrap="square">
            <a:spAutoFit/>
          </a:bodyPr>
          <a:lstStyle/>
          <a:p>
            <a:pPr algn="just"/>
            <a:r>
              <a:rPr lang="ru-RU" dirty="0">
                <a:latin typeface="Trebuchet MS" panose="020B0703020202090204" pitchFamily="34" charset="0"/>
              </a:rPr>
              <a:t>В документации указано: организации, представляющие коллективного участника, заключают между собой договор простого товарищества, соответствующий нормам ГК РФ, и отвечающий требованиям, установленным в документации.    </a:t>
            </a:r>
          </a:p>
          <a:p>
            <a:pPr algn="just"/>
            <a:r>
              <a:rPr lang="ru-RU" dirty="0">
                <a:latin typeface="Trebuchet MS" panose="020B0703020202090204" pitchFamily="34" charset="0"/>
              </a:rPr>
              <a:t>      Заявитель решил оспорить требования о предоставлении в составе заявки договора простого товарищества, поскольку по его мнению это нарушает ч. 19.3 ст. 3.4 №223-ФЗ, а также исключают возможность участия в закупке физических лиц, что не соответствует ч. 5 ст. 3 № 223-ФЗ.</a:t>
            </a:r>
          </a:p>
          <a:p>
            <a:pPr algn="just"/>
            <a:r>
              <a:rPr lang="ru-RU" dirty="0">
                <a:latin typeface="Trebuchet MS" panose="020B0703020202090204" pitchFamily="34" charset="0"/>
              </a:rPr>
              <a:t>      Комиссия УФАС указала: доводы заявителя о нарушении ч. 19.3 ст. 3.4 №223-ФЗ путем установления требования о предоставлении, оцениваются как несостоятельные, поскольку в таком случае при проведении закупок с ограниченным участием субъектного состава, участники лишаются реализовать свое право на коллективное участие.</a:t>
            </a:r>
          </a:p>
          <a:p>
            <a:pPr algn="just"/>
            <a:r>
              <a:rPr lang="ru-RU" dirty="0">
                <a:latin typeface="Trebuchet MS" panose="020B0703020202090204" pitchFamily="34" charset="0"/>
              </a:rPr>
              <a:t>       Комиссия УФАС также обратила внимание, что </a:t>
            </a:r>
            <a:r>
              <a:rPr lang="ru-RU" b="1" dirty="0">
                <a:solidFill>
                  <a:srgbClr val="E4465A"/>
                </a:solidFill>
                <a:latin typeface="Trebuchet MS" panose="020B0703020202090204" pitchFamily="34" charset="0"/>
              </a:rPr>
              <a:t>коллективное участие является правом участника, то есть, его волеизъявлением, в связи с чем </a:t>
            </a:r>
            <a:r>
              <a:rPr lang="ru-RU" b="1" u="sng" dirty="0">
                <a:solidFill>
                  <a:srgbClr val="E4465A"/>
                </a:solidFill>
                <a:latin typeface="Trebuchet MS" panose="020B0703020202090204" pitchFamily="34" charset="0"/>
              </a:rPr>
              <a:t>законодательное закрепление</a:t>
            </a:r>
            <a:r>
              <a:rPr lang="ru-RU" b="1" dirty="0">
                <a:solidFill>
                  <a:srgbClr val="E4465A"/>
                </a:solidFill>
                <a:latin typeface="Trebuchet MS" panose="020B0703020202090204" pitchFamily="34" charset="0"/>
              </a:rPr>
              <a:t> обязанности участника предоставлять в составе заявки договор простого товарищества (или иные формы соглашений ) является невозможным, так как указанное противоречит правовой природе права как меры возможного поведения в случае, если участник желает принять участие в закупке в качестве коллективного участника.</a:t>
            </a:r>
          </a:p>
          <a:p>
            <a:pPr algn="just"/>
            <a:endParaRPr lang="ru-RU" dirty="0">
              <a:latin typeface="Trebuchet MS" panose="020B0703020202090204" pitchFamily="34" charset="0"/>
            </a:endParaRPr>
          </a:p>
          <a:p>
            <a:pPr algn="just"/>
            <a:r>
              <a:rPr lang="ru-RU" dirty="0">
                <a:solidFill>
                  <a:srgbClr val="E4465A"/>
                </a:solidFill>
                <a:latin typeface="Trebuchet MS" panose="020B0703020202090204" pitchFamily="34" charset="0"/>
              </a:rPr>
              <a:t>Документ: Решение Московского УФАС от 11.02.2022 г. № 077/07/00-1713/2022</a:t>
            </a:r>
          </a:p>
        </p:txBody>
      </p:sp>
    </p:spTree>
    <p:extLst>
      <p:ext uri="{BB962C8B-B14F-4D97-AF65-F5344CB8AC3E}">
        <p14:creationId xmlns:p14="http://schemas.microsoft.com/office/powerpoint/2010/main" val="172459683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Об участии в закупке группы лиц</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702365" y="819270"/>
            <a:ext cx="11052313" cy="4826000"/>
          </a:xfrm>
        </p:spPr>
        <p:txBody>
          <a:bodyPr>
            <a:noAutofit/>
          </a:bodyPr>
          <a:lstStyle/>
          <a:p>
            <a:pPr algn="just"/>
            <a:r>
              <a:rPr lang="ru-RU" sz="1800" dirty="0"/>
              <a:t>Участник закупки обжаловал порядок оценки заявок коллективного участника по критерию "опыт". Индивидуальные </a:t>
            </a:r>
            <a:r>
              <a:rPr lang="ru-RU" sz="1800" b="1" dirty="0"/>
              <a:t>участники могли его подтвердить суммарной стоимостью </a:t>
            </a:r>
            <a:r>
              <a:rPr lang="ru-RU" sz="1800" dirty="0"/>
              <a:t>безупречно исполненных договоров по предмету закупки, </a:t>
            </a:r>
            <a:r>
              <a:rPr lang="ru-RU" sz="1800" b="1" dirty="0"/>
              <a:t>а коллективные участники нет</a:t>
            </a:r>
            <a:r>
              <a:rPr lang="ru-RU" sz="1800" dirty="0"/>
              <a:t>. </a:t>
            </a:r>
            <a:r>
              <a:rPr lang="ru-RU" sz="1800" b="1" dirty="0"/>
              <a:t>К расчету принимали наибольшее из значений показателей отдельного представителя этого участника.</a:t>
            </a:r>
          </a:p>
          <a:p>
            <a:pPr algn="just"/>
            <a:r>
              <a:rPr lang="ru-RU" sz="1800" b="1" dirty="0">
                <a:solidFill>
                  <a:srgbClr val="FF0000"/>
                </a:solidFill>
              </a:rPr>
              <a:t>Контролеры признали жалобу обоснованной:</a:t>
            </a:r>
          </a:p>
          <a:p>
            <a:pPr algn="just"/>
            <a:r>
              <a:rPr lang="ru-RU" sz="1800" dirty="0"/>
              <a:t>поскольку члены коллективного участника несут солидарную ответственность по договору, то для оценки опыта надо суммировать показатели деятельности всех лиц такого участника;</a:t>
            </a:r>
          </a:p>
          <a:p>
            <a:pPr algn="just"/>
            <a:r>
              <a:rPr lang="ru-RU" sz="1800" dirty="0"/>
              <a:t>избирательная оценка показателей нарушает баланс частных и публичных интересов. Она ограничивает возможность победы в закупке коллективных участников.</a:t>
            </a:r>
          </a:p>
          <a:p>
            <a:pPr algn="just"/>
            <a:r>
              <a:rPr lang="ru-RU" sz="1800" dirty="0"/>
              <a:t>Суды пришли к такому же мнению. Они напомнили: </a:t>
            </a:r>
            <a:r>
              <a:rPr lang="ru-RU" sz="1800" b="1" dirty="0">
                <a:solidFill>
                  <a:srgbClr val="FF0000"/>
                </a:solidFill>
              </a:rPr>
              <a:t>если участник закупки — группа лиц, то требования документации надо предъявлять ко всей группе в совокупности, а не к отдельному ее представителю. Заказчик должен оценивать коллективный опыт работ.</a:t>
            </a:r>
          </a:p>
          <a:p>
            <a:pPr algn="just"/>
            <a:r>
              <a:rPr lang="ru-RU" sz="1800" dirty="0"/>
              <a:t>Верховный Суд РФ пересматривать дело не стал.</a:t>
            </a:r>
          </a:p>
          <a:p>
            <a:pPr algn="just"/>
            <a:endParaRPr lang="ru-RU" sz="1800" dirty="0"/>
          </a:p>
          <a:p>
            <a:pPr algn="just"/>
            <a:r>
              <a:rPr lang="ru-RU" sz="1800" i="1" dirty="0">
                <a:solidFill>
                  <a:srgbClr val="FF0000"/>
                </a:solidFill>
              </a:rPr>
              <a:t>Документ: Определение ВС РФ от 22.02.2022 </a:t>
            </a:r>
            <a:r>
              <a:rPr lang="en-US" sz="1800" i="1" dirty="0">
                <a:solidFill>
                  <a:srgbClr val="FF0000"/>
                </a:solidFill>
              </a:rPr>
              <a:t>N 307-</a:t>
            </a:r>
            <a:r>
              <a:rPr lang="ru-RU" sz="1800" i="1" dirty="0">
                <a:solidFill>
                  <a:srgbClr val="FF0000"/>
                </a:solidFill>
              </a:rPr>
              <a:t>ЭС21-29019 по делу № А56-96757/2020</a:t>
            </a:r>
          </a:p>
          <a:p>
            <a:pPr algn="just"/>
            <a:br>
              <a:rPr lang="ru-RU" sz="1800" dirty="0"/>
            </a:br>
            <a:endParaRPr lang="ru-RU" sz="1800" dirty="0"/>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5964386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Об участии в закупке группы лиц</a:t>
            </a:r>
            <a:endParaRPr lang="ru-RU" b="1"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33E686BE-91A3-101F-0A0D-2088D0DB6623}"/>
              </a:ext>
            </a:extLst>
          </p:cNvPr>
          <p:cNvSpPr txBox="1"/>
          <p:nvPr/>
        </p:nvSpPr>
        <p:spPr>
          <a:xfrm>
            <a:off x="728869" y="1028343"/>
            <a:ext cx="10933044" cy="4524315"/>
          </a:xfrm>
          <a:prstGeom prst="rect">
            <a:avLst/>
          </a:prstGeom>
          <a:noFill/>
        </p:spPr>
        <p:txBody>
          <a:bodyPr wrap="square">
            <a:spAutoFit/>
          </a:bodyPr>
          <a:lstStyle/>
          <a:p>
            <a:pPr algn="just"/>
            <a:r>
              <a:rPr lang="ru-RU" dirty="0">
                <a:latin typeface="Trebuchet MS" panose="020B0703020202090204" pitchFamily="34" charset="0"/>
              </a:rPr>
              <a:t>Коллективный участник пожаловался, что при оценке заявок по критерию "квалификация" его финансовое состояние определили неверно. Сложили показатели убыточности без учета доли каждого из его членов. Итоговый показатель превысил 100% Из-за этого участник не стал победителем.</a:t>
            </a:r>
          </a:p>
          <a:p>
            <a:pPr algn="just"/>
            <a:r>
              <a:rPr lang="ru-RU" b="1" dirty="0">
                <a:solidFill>
                  <a:srgbClr val="FF0000"/>
                </a:solidFill>
                <a:latin typeface="Trebuchet MS" panose="020B0703020202090204" pitchFamily="34" charset="0"/>
              </a:rPr>
              <a:t>Контролеры напомнили: если участник закупки — группа лиц, требования документации надо предъявлять ко всей группе в совокупности.</a:t>
            </a:r>
            <a:r>
              <a:rPr lang="ru-RU" dirty="0">
                <a:latin typeface="Trebuchet MS" panose="020B0703020202090204" pitchFamily="34" charset="0"/>
              </a:rPr>
              <a:t> При этом в действиях заказчика нашли нарушение.</a:t>
            </a:r>
          </a:p>
          <a:p>
            <a:pPr algn="just"/>
            <a:r>
              <a:rPr lang="ru-RU" b="1" dirty="0">
                <a:solidFill>
                  <a:srgbClr val="FF0000"/>
                </a:solidFill>
                <a:latin typeface="Trebuchet MS" panose="020B0703020202090204" pitchFamily="34" charset="0"/>
              </a:rPr>
              <a:t>Три судебные инстанции поддержали контролеров:</a:t>
            </a:r>
          </a:p>
          <a:p>
            <a:pPr algn="just"/>
            <a:r>
              <a:rPr lang="ru-RU" dirty="0">
                <a:latin typeface="Trebuchet MS" panose="020B0703020202090204" pitchFamily="34" charset="0"/>
              </a:rPr>
              <a:t>▪️закупочная документация предусматривала сложение показателей коллективного участника. Однако в данном случае суммарная оценка исказила его реальное финансовое состояние. Результат показал проблемы, которых в действительности нет;</a:t>
            </a:r>
          </a:p>
          <a:p>
            <a:pPr algn="just"/>
            <a:r>
              <a:rPr lang="ru-RU" dirty="0">
                <a:latin typeface="Trebuchet MS" panose="020B0703020202090204" pitchFamily="34" charset="0"/>
              </a:rPr>
              <a:t>▪️при оценке заявки коллективного участника следовало учитывать долю (объем) ответственности по договору между его членами;</a:t>
            </a:r>
          </a:p>
          <a:p>
            <a:pPr algn="just"/>
            <a:r>
              <a:rPr lang="ru-RU" dirty="0">
                <a:latin typeface="Trebuchet MS" panose="020B0703020202090204" pitchFamily="34" charset="0"/>
              </a:rPr>
              <a:t>▪️организатор торгов представил контролерам расчет оценки заявок, в котором показатели не складывали. Если бы его применили, участник стал бы победителем.</a:t>
            </a:r>
          </a:p>
          <a:p>
            <a:pPr algn="just"/>
            <a:endParaRPr lang="ru-RU" dirty="0">
              <a:solidFill>
                <a:srgbClr val="FF0000"/>
              </a:solidFill>
              <a:latin typeface="Trebuchet MS" panose="020B0703020202090204" pitchFamily="34" charset="0"/>
            </a:endParaRPr>
          </a:p>
          <a:p>
            <a:pPr algn="just"/>
            <a:r>
              <a:rPr lang="ru-RU" dirty="0">
                <a:solidFill>
                  <a:srgbClr val="FF0000"/>
                </a:solidFill>
                <a:latin typeface="Trebuchet MS" panose="020B0703020202090204" pitchFamily="34" charset="0"/>
              </a:rPr>
              <a:t>Документ: Постановление АС Московского округа от 01.06.2022 по делу N А40-161335/21-149-1185</a:t>
            </a:r>
          </a:p>
        </p:txBody>
      </p:sp>
    </p:spTree>
    <p:extLst>
      <p:ext uri="{BB962C8B-B14F-4D97-AF65-F5344CB8AC3E}">
        <p14:creationId xmlns:p14="http://schemas.microsoft.com/office/powerpoint/2010/main" val="7997802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dirty="0"/>
              <a:t>Что включить в положение о закупке?</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r>
              <a:rPr lang="ru-RU" sz="1600" dirty="0"/>
              <a:t>1.  В случае подачи заявки группой лиц требованиям, указанным в документации о закупке, </a:t>
            </a:r>
            <a:r>
              <a:rPr lang="ru-RU" sz="1600" b="1" dirty="0"/>
              <a:t>должна в совокупности отвечать такая группа </a:t>
            </a:r>
            <a:r>
              <a:rPr lang="ru-RU" sz="1600" dirty="0"/>
              <a:t>лиц, а не отдельно взятое юридическое лицо, выступающее в составе группы лиц.</a:t>
            </a:r>
          </a:p>
          <a:p>
            <a:pPr algn="just"/>
            <a:r>
              <a:rPr lang="ru-RU" sz="1600" dirty="0"/>
              <a:t>2. </a:t>
            </a:r>
            <a:r>
              <a:rPr lang="ru-RU" sz="1600" b="1" dirty="0"/>
              <a:t>Заказчик должен предусмотреть это в документации о закупке </a:t>
            </a:r>
            <a:r>
              <a:rPr lang="ru-RU" sz="1600" dirty="0"/>
              <a:t>(например, путем установления определенной формы заявки для участников, в которой несколько лиц могли бы посредством проставления подписей уполномоченных лиц засвидетельствовать, что они участвуют в закупке на стороне конкретного участника, подавшего заявку; пункта о том, что среди нескольких юридических (физических) лиц должно быть названо (самими участвующими лицами) одно лицо, с которым и будет в дальнейшем заключен договор, и именно оно будет нести ответственность перед заказчиком за неисполнение, ненадлежащее исполнение его условий).</a:t>
            </a:r>
          </a:p>
          <a:p>
            <a:pPr algn="just"/>
            <a:r>
              <a:rPr lang="ru-RU" sz="1600" dirty="0"/>
              <a:t>3. </a:t>
            </a:r>
            <a:r>
              <a:rPr lang="ru-RU" sz="1600" b="1" dirty="0"/>
              <a:t>Если победителем в процедуре закупки признан участник закупки, на стороне которого выступало несколько физических или юридических лиц, заказчиком должен быть заключен один договор со всеми </a:t>
            </a:r>
            <a:r>
              <a:rPr lang="ru-RU" sz="1600" dirty="0"/>
              <a:t>юридическими или физическими лицами, выступавшими на стороне победившего участника закупки, при этом непосредственно подписание договора может осуществляться одним лицом, действующим от имени всех остальных лиц по доверенности или на основании договора простого товарищества, совершенного в письменной форме. Указанные лица солидарно отвечают перед заказчиком за исполнение обязательств, предусмотренных договором, заключенным по результатам процедуры закупки в соответствии со ст. ст. 321 - 325, 1047 ГК РФ.</a:t>
            </a:r>
          </a:p>
          <a:p>
            <a:pPr algn="just"/>
            <a:endParaRPr lang="ru-RU" sz="1600" dirty="0"/>
          </a:p>
          <a:p>
            <a:pPr algn="just">
              <a:lnSpc>
                <a:spcPct val="150000"/>
              </a:lnSpc>
              <a:buClr>
                <a:srgbClr val="E4465A"/>
              </a:buClr>
            </a:pPr>
            <a:endParaRPr lang="ru-RU" sz="16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38714698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Что включить в положение о закупке?</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r>
              <a:rPr lang="ru-RU" sz="1800" dirty="0"/>
              <a:t>4. В целях обеспечения равенства возможностей и во избежание возможных рисков в положении о закупках и документации о закупке следует указать, что лица, выступающие на стороне одного участника закупки, не вправе участвовать в этой же закупке самостоятельно или на стороне другого участника закупки. Несоблюдение данного требования является основанием для отклонения заявок как всех участников закупки, на стороне которых выступает такое лицо, так и заявки, поданной таким лицом самостоятельно.</a:t>
            </a:r>
          </a:p>
          <a:p>
            <a:pPr algn="just"/>
            <a:r>
              <a:rPr lang="ru-RU" sz="1800" dirty="0"/>
              <a:t>5. </a:t>
            </a:r>
            <a:r>
              <a:rPr lang="ru-RU" sz="1800" b="1" dirty="0"/>
              <a:t>Порядок участия группы лиц в закупках на право заключения договоров по итогам таких закупок, а также порядок заключения таких договоров заказчик должен самостоятельно определить в своем положении о закупке и документации о закупке…»</a:t>
            </a:r>
          </a:p>
          <a:p>
            <a:pPr algn="just"/>
            <a:r>
              <a:rPr lang="ru-RU" sz="1800" i="1" dirty="0">
                <a:solidFill>
                  <a:srgbClr val="FF0000"/>
                </a:solidFill>
              </a:rPr>
              <a:t>Документ: Письмо  Минэкономразвития РФ от 12 апреля 2016 г. № Д28и-933</a:t>
            </a:r>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42594986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требования к участникам закупки</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5263478"/>
          </a:xfrm>
        </p:spPr>
        <p:txBody>
          <a:bodyPr>
            <a:noAutofit/>
          </a:bodyPr>
          <a:lstStyle/>
          <a:p>
            <a:pPr algn="just">
              <a:lnSpc>
                <a:spcPct val="150000"/>
              </a:lnSpc>
            </a:pPr>
            <a:r>
              <a:rPr lang="ru-RU" b="1" dirty="0">
                <a:solidFill>
                  <a:srgbClr val="FF0000"/>
                </a:solidFill>
              </a:rPr>
              <a:t>При подготовке данного раздела следует учитывать административную практику и избегать включения в  Положение формулировок, признанных ФАС России как неправомерные, в том числе:</a:t>
            </a:r>
          </a:p>
          <a:p>
            <a:pPr algn="just">
              <a:lnSpc>
                <a:spcPct val="150000"/>
              </a:lnSpc>
            </a:pPr>
            <a:r>
              <a:rPr lang="ru-RU" dirty="0"/>
              <a:t>- право проверять достоверность сведений, информации и документов, содержащихся в заявках участников, путем выездных проверок; </a:t>
            </a:r>
          </a:p>
          <a:p>
            <a:pPr algn="just">
              <a:lnSpc>
                <a:spcPct val="150000"/>
              </a:lnSpc>
            </a:pPr>
            <a:r>
              <a:rPr lang="ru-RU" dirty="0"/>
              <a:t>- требование об отсутствии у участника недоимки по налогам, сборам, задолженности по иным обязательным платежам в бюджеты бюджетной системы Российской Федерации, т.е. задолженность 0 руб. 00 коп.;</a:t>
            </a:r>
          </a:p>
          <a:p>
            <a:pPr algn="just">
              <a:lnSpc>
                <a:spcPct val="150000"/>
              </a:lnSpc>
            </a:pPr>
            <a:r>
              <a:rPr lang="ru-RU" dirty="0"/>
              <a:t>- предоставление  сведений  своих владельцах, включая конечных бенефициаров, с приложением подтверждающих документов.</a:t>
            </a:r>
          </a:p>
          <a:p>
            <a:pPr algn="just">
              <a:lnSpc>
                <a:spcPct val="150000"/>
              </a:lnSpc>
              <a:buClr>
                <a:srgbClr val="E4465A"/>
              </a:buClr>
            </a:pPr>
            <a:endParaRPr lang="ru-RU"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1516636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a:t>ДОЗАПРОС ИНФОРМАЦИИ</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360363" y="819269"/>
            <a:ext cx="11420820" cy="5051443"/>
          </a:xfrm>
        </p:spPr>
        <p:txBody>
          <a:bodyPr>
            <a:noAutofit/>
          </a:bodyPr>
          <a:lstStyle/>
          <a:p>
            <a:pPr algn="just"/>
            <a:r>
              <a:rPr lang="ru-RU" sz="1600" dirty="0">
                <a:effectLst/>
                <a:latin typeface="Trebuchet MS" panose="020B0703020202090204" pitchFamily="34" charset="0"/>
              </a:rPr>
              <a:t>В положении о закупке  и документации закрепили право запрашивать у участников разъяснения или дополнения, которые влияли на отклонение либо оценку их заявок. Его применяли, в частности, если сведения в них были неполными или имели разночтения.</a:t>
            </a:r>
          </a:p>
          <a:p>
            <a:pPr algn="just"/>
            <a:r>
              <a:rPr lang="ru-RU" sz="1600" dirty="0">
                <a:effectLst/>
                <a:latin typeface="Trebuchet MS" panose="020B0703020202090204" pitchFamily="34" charset="0"/>
              </a:rPr>
              <a:t>Контролеры посчитали условие незаконным. Суды с ними согласились:</a:t>
            </a:r>
          </a:p>
          <a:p>
            <a:pPr algn="just"/>
            <a:r>
              <a:rPr lang="ru-RU" sz="1600" dirty="0">
                <a:effectLst/>
                <a:latin typeface="Trebuchet MS" panose="020B0703020202090204" pitchFamily="34" charset="0"/>
              </a:rPr>
              <a:t>▪️Закон </a:t>
            </a:r>
            <a:r>
              <a:rPr lang="en-US" sz="1600" dirty="0">
                <a:effectLst/>
                <a:latin typeface="Trebuchet MS" panose="020B0703020202090204" pitchFamily="34" charset="0"/>
              </a:rPr>
              <a:t>N 223-</a:t>
            </a:r>
            <a:r>
              <a:rPr lang="ru-RU" sz="1600" dirty="0">
                <a:effectLst/>
                <a:latin typeface="Trebuchet MS" panose="020B0703020202090204" pitchFamily="34" charset="0"/>
              </a:rPr>
              <a:t>ФЗ не разрешает направлять участникам </a:t>
            </a:r>
            <a:r>
              <a:rPr lang="ru-RU" sz="1600" dirty="0" err="1">
                <a:effectLst/>
                <a:latin typeface="Trebuchet MS" panose="020B0703020202090204" pitchFamily="34" charset="0"/>
              </a:rPr>
              <a:t>дозапросы</a:t>
            </a:r>
            <a:r>
              <a:rPr lang="ru-RU" sz="1600" dirty="0">
                <a:effectLst/>
                <a:latin typeface="Trebuchet MS" panose="020B0703020202090204" pitchFamily="34" charset="0"/>
              </a:rPr>
              <a:t> информации и документов до подведения итогов. Это создает риск необъективной оценки, нарушает принципы равноправия и справедливости;</a:t>
            </a:r>
          </a:p>
          <a:p>
            <a:pPr algn="just"/>
            <a:r>
              <a:rPr lang="ru-RU" sz="1600" dirty="0">
                <a:effectLst/>
                <a:latin typeface="Trebuchet MS" panose="020B0703020202090204" pitchFamily="34" charset="0"/>
              </a:rPr>
              <a:t>▪️при спорном условии участие в закупке зависит от воли заказчика. Его могут применять не в равной степени ко всем участникам. Порядок и пределы таких запросов не установили.</a:t>
            </a:r>
          </a:p>
          <a:p>
            <a:pPr algn="just"/>
            <a:r>
              <a:rPr lang="ru-RU" dirty="0">
                <a:solidFill>
                  <a:schemeClr val="accent1"/>
                </a:solidFill>
                <a:effectLst/>
                <a:latin typeface="Trebuchet MS" panose="020B0703020202090204" pitchFamily="34" charset="0"/>
              </a:rPr>
              <a:t>ВС РФ позицию контролера </a:t>
            </a:r>
            <a:r>
              <a:rPr lang="ru-RU" dirty="0">
                <a:solidFill>
                  <a:schemeClr val="accent1"/>
                </a:solidFill>
                <a:latin typeface="Trebuchet MS" panose="020B0703020202090204" pitchFamily="34" charset="0"/>
              </a:rPr>
              <a:t>поддержал. </a:t>
            </a:r>
          </a:p>
          <a:p>
            <a:pPr algn="just"/>
            <a:r>
              <a:rPr lang="ru-RU" sz="1600" dirty="0">
                <a:solidFill>
                  <a:schemeClr val="accent1"/>
                </a:solidFill>
                <a:latin typeface="Trebuchet MS" panose="020B0703020202090204" pitchFamily="34" charset="0"/>
              </a:rPr>
              <a:t>Документ: Определение ВС РФ от 20.02.2023 </a:t>
            </a:r>
            <a:r>
              <a:rPr lang="en-US" sz="1600" dirty="0">
                <a:solidFill>
                  <a:schemeClr val="accent1"/>
                </a:solidFill>
                <a:latin typeface="Trebuchet MS" panose="020B0703020202090204" pitchFamily="34" charset="0"/>
              </a:rPr>
              <a:t>N 305-</a:t>
            </a:r>
            <a:r>
              <a:rPr lang="ru-RU" sz="1600" dirty="0">
                <a:solidFill>
                  <a:schemeClr val="accent1"/>
                </a:solidFill>
                <a:latin typeface="Trebuchet MS" panose="020B0703020202090204" pitchFamily="34" charset="0"/>
              </a:rPr>
              <a:t>ЭС22-29198</a:t>
            </a:r>
          </a:p>
          <a:p>
            <a:pPr algn="just"/>
            <a:endParaRPr lang="ru-RU" sz="1600" dirty="0">
              <a:solidFill>
                <a:schemeClr val="accent1"/>
              </a:solidFill>
              <a:effectLst/>
              <a:latin typeface="Trebuchet MS" panose="020B0703020202090204" pitchFamily="34" charset="0"/>
            </a:endParaRPr>
          </a:p>
          <a:p>
            <a:pPr algn="just"/>
            <a:r>
              <a:rPr lang="ru-RU" sz="1600" b="1" dirty="0">
                <a:solidFill>
                  <a:srgbClr val="FF0000"/>
                </a:solidFill>
                <a:effectLst/>
                <a:latin typeface="Trebuchet MS" panose="020B0703020202090204" pitchFamily="34" charset="0"/>
              </a:rPr>
              <a:t>Аналогичной позиции придерживается ФАС. </a:t>
            </a:r>
          </a:p>
          <a:p>
            <a:pPr algn="just"/>
            <a:r>
              <a:rPr lang="ru-RU" sz="1600" dirty="0">
                <a:effectLst/>
                <a:latin typeface="Trebuchet MS" panose="020B0703020202090204" pitchFamily="34" charset="0"/>
              </a:rPr>
              <a:t>В а</a:t>
            </a:r>
            <a:r>
              <a:rPr lang="ru-RU" sz="1600" dirty="0">
                <a:latin typeface="Trebuchet MS" panose="020B0703020202090204" pitchFamily="34" charset="0"/>
              </a:rPr>
              <a:t>рбитражной </a:t>
            </a:r>
            <a:r>
              <a:rPr lang="ru-RU" sz="1600" dirty="0">
                <a:effectLst/>
                <a:latin typeface="Trebuchet MS" panose="020B0703020202090204" pitchFamily="34" charset="0"/>
              </a:rPr>
              <a:t>практике есть пример, когда такой </a:t>
            </a:r>
            <a:r>
              <a:rPr lang="ru-RU" sz="1600" dirty="0" err="1">
                <a:effectLst/>
                <a:latin typeface="Trebuchet MS" panose="020B0703020202090204" pitchFamily="34" charset="0"/>
              </a:rPr>
              <a:t>дозапрос</a:t>
            </a:r>
            <a:r>
              <a:rPr lang="ru-RU" sz="1600" dirty="0">
                <a:effectLst/>
                <a:latin typeface="Trebuchet MS" panose="020B0703020202090204" pitchFamily="34" charset="0"/>
              </a:rPr>
              <a:t> позволил участнику скорректировать заявку под техзадание и победить в закупке. Суды решили, что ему дали преимущество, поскольку объем запрашиваемых сведений был выше, чем у других (Определение ВС РФ от 9 июня 2022 г № 305-ЭС22-7977 по делу № 077/07/00-3255/2021).</a:t>
            </a:r>
          </a:p>
          <a:p>
            <a:pPr algn="just">
              <a:lnSpc>
                <a:spcPct val="150000"/>
              </a:lnSpc>
              <a:buClr>
                <a:srgbClr val="E4465A"/>
              </a:buClr>
            </a:pPr>
            <a:r>
              <a:rPr lang="en-US" sz="1600" dirty="0">
                <a:solidFill>
                  <a:schemeClr val="accent1"/>
                </a:solidFill>
                <a:latin typeface="Trebuchet MS" panose="020B0703020202090204" pitchFamily="34" charset="0"/>
                <a:hlinkClick r:id="rId2"/>
              </a:rPr>
              <a:t>https://gkgz.ru/sudy-zakon-n-223-fz-ne-razreshaet-dozapros-svedenij-i-dokumentov-u-uchastnikov-do-podvedeniya-itogov/</a:t>
            </a:r>
            <a:endParaRPr lang="ru-RU" sz="1600" dirty="0">
              <a:solidFill>
                <a:schemeClr val="accent1"/>
              </a:solidFill>
              <a:latin typeface="Trebuchet MS" panose="020B0703020202090204" pitchFamily="34" charset="0"/>
            </a:endParaRPr>
          </a:p>
          <a:p>
            <a:pPr algn="just">
              <a:lnSpc>
                <a:spcPct val="150000"/>
              </a:lnSpc>
              <a:buClr>
                <a:srgbClr val="E4465A"/>
              </a:buClr>
            </a:pPr>
            <a:endParaRPr lang="ru-RU" sz="1600" dirty="0">
              <a:solidFill>
                <a:schemeClr val="accent1"/>
              </a:solidFill>
              <a:latin typeface="Trebuchet MS" panose="020B0703020202090204" pitchFamily="34" charset="0"/>
            </a:endParaRP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389287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требования к участникам </a:t>
            </a:r>
            <a:r>
              <a:rPr lang="ru-RU" b="1" dirty="0" err="1"/>
              <a:t>закупкИ</a:t>
            </a:r>
            <a:endParaRPr lang="ru-RU" b="1" dirty="0"/>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lnSpc>
                <a:spcPct val="150000"/>
              </a:lnSpc>
            </a:pPr>
            <a:r>
              <a:rPr lang="ru-RU" sz="1800" dirty="0"/>
              <a:t>- различные условия по отношению к предоставлению банковской гарантии ;</a:t>
            </a:r>
          </a:p>
          <a:p>
            <a:pPr algn="just">
              <a:lnSpc>
                <a:spcPct val="150000"/>
              </a:lnSpc>
            </a:pPr>
            <a:r>
              <a:rPr lang="ru-RU" sz="1800" dirty="0"/>
              <a:t>- ограничение участия в закупочной процедуре лиц, аффилированных с иными участниками закупки;</a:t>
            </a:r>
          </a:p>
          <a:p>
            <a:pPr algn="just">
              <a:lnSpc>
                <a:spcPct val="150000"/>
              </a:lnSpc>
            </a:pPr>
            <a:r>
              <a:rPr lang="ru-RU" sz="1800" dirty="0"/>
              <a:t>- требование предоставить на стадии рассмотрения заявок  документы, подтверждающие соответствие товара, которым участник закупочной процедуры не может обладать не приобретая соответствующего товара (паспорт качества, инструкция по эксплуатации, сертификат соответствия и так далее);</a:t>
            </a:r>
          </a:p>
          <a:p>
            <a:pPr marL="342900" indent="-342900" algn="just">
              <a:lnSpc>
                <a:spcPct val="150000"/>
              </a:lnSpc>
              <a:buFontTx/>
              <a:buChar char="-"/>
            </a:pPr>
            <a:r>
              <a:rPr lang="ru-RU" sz="1800" dirty="0"/>
              <a:t>требование о представлении  в составе заявки перечня документов по субподрядчикам и порядок их привлечения;</a:t>
            </a:r>
          </a:p>
          <a:p>
            <a:pPr marL="342900" indent="-342900" algn="just">
              <a:lnSpc>
                <a:spcPct val="150000"/>
              </a:lnSpc>
              <a:buFontTx/>
              <a:buChar char="-"/>
            </a:pPr>
            <a:r>
              <a:rPr lang="ru-RU" sz="1800" dirty="0"/>
              <a:t>требования к участникам закупки о наличии у них статуса производителя, дилера или дистрибьютера </a:t>
            </a:r>
            <a:r>
              <a:rPr lang="ru-RU" sz="1800" i="1" dirty="0">
                <a:solidFill>
                  <a:schemeClr val="accent1"/>
                </a:solidFill>
              </a:rPr>
              <a:t>(см. решение Красноярского УФАС от 29.04.2021 по делу №024/07/3-1004/2021 закупка №32110188899) </a:t>
            </a:r>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0892834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Статус дилера. Судебная практика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636104" y="757090"/>
            <a:ext cx="10875721" cy="5325657"/>
          </a:xfrm>
        </p:spPr>
        <p:txBody>
          <a:bodyPr>
            <a:noAutofit/>
          </a:bodyPr>
          <a:lstStyle/>
          <a:p>
            <a:pPr algn="just"/>
            <a:r>
              <a:rPr lang="ru-RU" sz="1600" dirty="0">
                <a:latin typeface="Helvetica Neue" panose="02000503000000020004" pitchFamily="2" charset="0"/>
              </a:rPr>
              <a:t>Заказчик </a:t>
            </a:r>
            <a:r>
              <a:rPr lang="ru-RU" sz="1600" dirty="0">
                <a:effectLst/>
                <a:latin typeface="Helvetica Neue" panose="02000503000000020004" pitchFamily="2" charset="0"/>
              </a:rPr>
              <a:t> закупал  работы по ремонту и диагностике системы кондиционирования. Контролерам поступила жалоба, что в документации незаконно установили требование о наличии у участника закупки статуса производителя или дилера товара, который станут использовать при выполнении работ. Ее признали обоснованной.</a:t>
            </a:r>
          </a:p>
          <a:p>
            <a:pPr algn="just"/>
            <a:r>
              <a:rPr lang="ru-RU" sz="1800" dirty="0">
                <a:solidFill>
                  <a:srgbClr val="FF0000"/>
                </a:solidFill>
                <a:latin typeface="Helvetica Neue" panose="02000503000000020004" pitchFamily="2" charset="0"/>
              </a:rPr>
              <a:t>Заказчик обжаловал решение контролера и </a:t>
            </a:r>
            <a:r>
              <a:rPr lang="ru-RU" sz="1800" dirty="0">
                <a:solidFill>
                  <a:srgbClr val="FF0000"/>
                </a:solidFill>
                <a:effectLst/>
                <a:latin typeface="Helvetica Neue" panose="02000503000000020004" pitchFamily="2" charset="0"/>
              </a:rPr>
              <a:t>судебные инстанции его поддержали, поскольку спорное требование</a:t>
            </a:r>
            <a:r>
              <a:rPr lang="ru-RU" sz="1600" dirty="0">
                <a:effectLst/>
                <a:latin typeface="Helvetica Neue" panose="02000503000000020004" pitchFamily="2" charset="0"/>
              </a:rPr>
              <a:t>:</a:t>
            </a:r>
          </a:p>
          <a:p>
            <a:pPr algn="just"/>
            <a:r>
              <a:rPr lang="ru-RU" sz="1600" dirty="0">
                <a:effectLst/>
                <a:latin typeface="Helvetica Neue" panose="02000503000000020004" pitchFamily="2" charset="0"/>
              </a:rPr>
              <a:t>- нужно для получения гарантии того, что контрагент качественно исполнит обязательства. Обеспечить это может только производитель или дилер;</a:t>
            </a:r>
          </a:p>
          <a:p>
            <a:pPr algn="just"/>
            <a:r>
              <a:rPr lang="ru-RU" sz="1600" dirty="0">
                <a:effectLst/>
                <a:latin typeface="Helvetica Neue" panose="02000503000000020004" pitchFamily="2" charset="0"/>
              </a:rPr>
              <a:t>- позволяет исключить недобросовестных и непрофессиональных участников закупки;</a:t>
            </a:r>
          </a:p>
          <a:p>
            <a:pPr algn="just"/>
            <a:r>
              <a:rPr lang="ru-RU" sz="1600" dirty="0">
                <a:effectLst/>
                <a:latin typeface="Helvetica Neue" panose="02000503000000020004" pitchFamily="2" charset="0"/>
              </a:rPr>
              <a:t>- применяют одинаково ко всем участникам. Оно не дает преимуществ конкретному лицу. Условие предусмотрели для выбора наиболее подходящего контрагента. Обратное контролеры не доказали.</a:t>
            </a:r>
          </a:p>
          <a:p>
            <a:pPr algn="just"/>
            <a:r>
              <a:rPr lang="ru-RU" sz="1600" dirty="0">
                <a:effectLst/>
                <a:latin typeface="Helvetica Neue" panose="02000503000000020004" pitchFamily="2" charset="0"/>
              </a:rPr>
              <a:t>Суды среди прочего напомнили:</a:t>
            </a:r>
          </a:p>
          <a:p>
            <a:pPr marL="285750" indent="-285750" algn="just">
              <a:buFont typeface="Wingdings" pitchFamily="2" charset="2"/>
              <a:buChar char="Ø"/>
            </a:pPr>
            <a:r>
              <a:rPr lang="ru-RU" sz="1600" dirty="0">
                <a:effectLst/>
                <a:latin typeface="Helvetica Neue" panose="02000503000000020004" pitchFamily="2" charset="0"/>
              </a:rPr>
              <a:t>Закон </a:t>
            </a:r>
            <a:r>
              <a:rPr lang="ru-RU" sz="1600" dirty="0">
                <a:latin typeface="Helvetica Neue" panose="02000503000000020004" pitchFamily="2" charset="0"/>
              </a:rPr>
              <a:t>№</a:t>
            </a:r>
            <a:r>
              <a:rPr lang="en-US" sz="1600" dirty="0">
                <a:effectLst/>
                <a:latin typeface="Helvetica Neue" panose="02000503000000020004" pitchFamily="2" charset="0"/>
              </a:rPr>
              <a:t>223-</a:t>
            </a:r>
            <a:r>
              <a:rPr lang="ru-RU" sz="1600" dirty="0">
                <a:effectLst/>
                <a:latin typeface="Helvetica Neue" panose="02000503000000020004" pitchFamily="2" charset="0"/>
              </a:rPr>
              <a:t>ФЗ не обязывает допускать к закупке всех хозяйствующих субъектов с намерением получить прибыль. То, что некоторые из них не смогут участвовать в тендере, не означает ограничения конкуренции;</a:t>
            </a:r>
          </a:p>
          <a:p>
            <a:pPr marL="285750" indent="-285750" algn="just">
              <a:buFont typeface="Wingdings" pitchFamily="2" charset="2"/>
              <a:buChar char="Ø"/>
            </a:pPr>
            <a:r>
              <a:rPr lang="ru-RU" sz="1600" dirty="0">
                <a:effectLst/>
                <a:latin typeface="Helvetica Neue" panose="02000503000000020004" pitchFamily="2" charset="0"/>
              </a:rPr>
              <a:t>заказчики по Закону </a:t>
            </a:r>
            <a:r>
              <a:rPr lang="ru-RU" sz="1600" dirty="0">
                <a:latin typeface="Helvetica Neue" panose="02000503000000020004" pitchFamily="2" charset="0"/>
              </a:rPr>
              <a:t>№</a:t>
            </a:r>
            <a:r>
              <a:rPr lang="en-US" sz="1600" dirty="0">
                <a:effectLst/>
                <a:latin typeface="Helvetica Neue" panose="02000503000000020004" pitchFamily="2" charset="0"/>
              </a:rPr>
              <a:t>223-</a:t>
            </a:r>
            <a:r>
              <a:rPr lang="ru-RU" sz="1600" dirty="0">
                <a:effectLst/>
                <a:latin typeface="Helvetica Neue" panose="02000503000000020004" pitchFamily="2" charset="0"/>
              </a:rPr>
              <a:t>ФЗ вправе сформировать свою систему закупок в зависимости от специфики деятельности. При необходимости они могут установить </a:t>
            </a:r>
            <a:r>
              <a:rPr lang="ru-RU" sz="1600" dirty="0" err="1">
                <a:effectLst/>
                <a:latin typeface="Helvetica Neue" panose="02000503000000020004" pitchFamily="2" charset="0"/>
              </a:rPr>
              <a:t>доп</a:t>
            </a:r>
            <a:r>
              <a:rPr lang="ru-RU" sz="1600" dirty="0">
                <a:effectLst/>
                <a:latin typeface="Helvetica Neue" panose="02000503000000020004" pitchFamily="2" charset="0"/>
              </a:rPr>
              <a:t>, требования к участникам.</a:t>
            </a:r>
          </a:p>
          <a:p>
            <a:pPr algn="just"/>
            <a:r>
              <a:rPr lang="ru-RU" sz="1600" dirty="0">
                <a:solidFill>
                  <a:schemeClr val="accent1"/>
                </a:solidFill>
                <a:effectLst/>
                <a:latin typeface="Helvetica Neue" panose="02000503000000020004" pitchFamily="2" charset="0"/>
              </a:rPr>
              <a:t>Документ: Постановление АС Московского округа от 07.02.2023 по делу </a:t>
            </a:r>
            <a:r>
              <a:rPr lang="ru-RU" sz="1600" dirty="0">
                <a:solidFill>
                  <a:schemeClr val="accent1"/>
                </a:solidFill>
                <a:latin typeface="Helvetica Neue" panose="02000503000000020004" pitchFamily="2" charset="0"/>
              </a:rPr>
              <a:t>№</a:t>
            </a:r>
            <a:r>
              <a:rPr lang="ru-RU" sz="1600" dirty="0">
                <a:solidFill>
                  <a:schemeClr val="accent1"/>
                </a:solidFill>
                <a:effectLst/>
                <a:latin typeface="Helvetica Neue" panose="02000503000000020004" pitchFamily="2" charset="0"/>
              </a:rPr>
              <a:t>А40-45387/2022</a:t>
            </a:r>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496147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id="{6AEB117F-A5CB-4FBD-9C47-35AF2B0554EF}"/>
              </a:ext>
            </a:extLst>
          </p:cNvPr>
          <p:cNvSpPr>
            <a:spLocks noGrp="1"/>
          </p:cNvSpPr>
          <p:nvPr>
            <p:ph idx="1"/>
          </p:nvPr>
        </p:nvSpPr>
        <p:spPr>
          <a:xfrm>
            <a:off x="745861" y="822722"/>
            <a:ext cx="10595114" cy="4825441"/>
          </a:xfrm>
        </p:spPr>
        <p:txBody>
          <a:bodyPr>
            <a:noAutofit/>
          </a:bodyPr>
          <a:lstStyle/>
          <a:p>
            <a:pPr algn="ctr">
              <a:lnSpc>
                <a:spcPct val="150000"/>
              </a:lnSpc>
            </a:pPr>
            <a:endParaRPr lang="ru-RU" altLang="ru-RU" sz="1600" b="1" dirty="0">
              <a:solidFill>
                <a:schemeClr val="accent1"/>
              </a:solidFill>
              <a:ea typeface="Arial Unicode MS" panose="020B0604020202020204" pitchFamily="34" charset="-128"/>
            </a:endParaRPr>
          </a:p>
          <a:p>
            <a:pPr algn="ctr">
              <a:lnSpc>
                <a:spcPct val="150000"/>
              </a:lnSpc>
            </a:pPr>
            <a:r>
              <a:rPr lang="ru-RU" sz="3200" b="1" dirty="0">
                <a:solidFill>
                  <a:schemeClr val="accent1"/>
                </a:solidFill>
              </a:rPr>
              <a:t>ТИПОВЫЕ ОШИБКИ ПРИ РАЗРАБОТКЕ ПОЛОЖЕНИЯ О ЗАКУПКЕ 	И ВНЕСЕНИИ ИЗМЕНЕНИЙ. </a:t>
            </a:r>
          </a:p>
          <a:p>
            <a:pPr algn="ctr">
              <a:lnSpc>
                <a:spcPct val="150000"/>
              </a:lnSpc>
            </a:pPr>
            <a:r>
              <a:rPr lang="ru-RU" sz="3200" b="1" dirty="0">
                <a:solidFill>
                  <a:schemeClr val="accent1"/>
                </a:solidFill>
              </a:rPr>
              <a:t>АДМИНИСТРАТИВНАЯ И СУДЕБНАЯ ПРАКТИКА</a:t>
            </a: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0758809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Требование образцов. Судебная практика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622852" y="766171"/>
            <a:ext cx="11145079" cy="5325657"/>
          </a:xfrm>
        </p:spPr>
        <p:txBody>
          <a:bodyPr>
            <a:noAutofit/>
          </a:bodyPr>
          <a:lstStyle/>
          <a:p>
            <a:pPr algn="just">
              <a:lnSpc>
                <a:spcPct val="150000"/>
              </a:lnSpc>
            </a:pPr>
            <a:r>
              <a:rPr lang="ru-RU" sz="1600" dirty="0">
                <a:effectLst/>
                <a:latin typeface="Trebuchet MS" panose="020B0703020202090204" pitchFamily="34" charset="0"/>
              </a:rPr>
              <a:t>Заказчик установил </a:t>
            </a:r>
            <a:r>
              <a:rPr lang="ru-RU" sz="1600" b="1" dirty="0">
                <a:solidFill>
                  <a:schemeClr val="accent1"/>
                </a:solidFill>
                <a:effectLst/>
                <a:latin typeface="Trebuchet MS" panose="020B0703020202090204" pitchFamily="34" charset="0"/>
              </a:rPr>
              <a:t>требования о предоставлении образцов продукции на этапе подачи заявок</a:t>
            </a:r>
            <a:r>
              <a:rPr lang="ru-RU" sz="1600" dirty="0">
                <a:effectLst/>
                <a:latin typeface="Trebuchet MS" panose="020B0703020202090204" pitchFamily="34" charset="0"/>
              </a:rPr>
              <a:t>, обосновав  </a:t>
            </a:r>
            <a:br>
              <a:rPr lang="ru-RU" sz="1600" dirty="0">
                <a:effectLst/>
                <a:latin typeface="Trebuchet MS" panose="020B0703020202090204" pitchFamily="34" charset="0"/>
              </a:rPr>
            </a:br>
            <a:r>
              <a:rPr lang="ru-RU" sz="1600" dirty="0">
                <a:latin typeface="Trebuchet MS" panose="020B0703020202090204" pitchFamily="34" charset="0"/>
              </a:rPr>
              <a:t>это </a:t>
            </a:r>
            <a:r>
              <a:rPr lang="ru-RU" sz="1600" dirty="0">
                <a:effectLst/>
                <a:latin typeface="Trebuchet MS" panose="020B0703020202090204" pitchFamily="34" charset="0"/>
              </a:rPr>
              <a:t>тем, что нормы, содержащиеся в пункте 1 части 10 статьи 4 Закона о закупках, являются диспозитивными и не содержат запрета заказчику требовать предоставление образцов продукции для проверки соответствия ее необходимым потребностям. Наоборот, заказчику предоставлено право устанавливать иные требования, связанные с определением соответствия поставляемого товара, выполняемой работы, оказываемой услуги потребностям заказчика.</a:t>
            </a:r>
          </a:p>
          <a:p>
            <a:pPr algn="just">
              <a:lnSpc>
                <a:spcPct val="150000"/>
              </a:lnSpc>
            </a:pPr>
            <a:r>
              <a:rPr lang="ru-RU" sz="1600" dirty="0">
                <a:latin typeface="Trebuchet MS" panose="020B0703020202090204" pitchFamily="34" charset="0"/>
              </a:rPr>
              <a:t>	</a:t>
            </a:r>
            <a:r>
              <a:rPr lang="ru-RU" sz="1600" b="1" dirty="0">
                <a:solidFill>
                  <a:srgbClr val="FF0000"/>
                </a:solidFill>
                <a:effectLst/>
                <a:latin typeface="Trebuchet MS" panose="020B0703020202090204" pitchFamily="34" charset="0"/>
              </a:rPr>
              <a:t>Контрольный орган счел </a:t>
            </a:r>
            <a:r>
              <a:rPr lang="ru-RU" sz="1600" b="1" dirty="0">
                <a:solidFill>
                  <a:srgbClr val="FF0000"/>
                </a:solidFill>
                <a:latin typeface="Trebuchet MS" panose="020B0703020202090204" pitchFamily="34" charset="0"/>
              </a:rPr>
              <a:t>запрос образцов нарушением</a:t>
            </a:r>
            <a:r>
              <a:rPr lang="ru-RU" sz="1600" dirty="0">
                <a:latin typeface="Trebuchet MS" panose="020B0703020202090204" pitchFamily="34" charset="0"/>
              </a:rPr>
              <a:t> </a:t>
            </a:r>
            <a:r>
              <a:rPr lang="ru-RU" sz="1600" dirty="0">
                <a:effectLst/>
                <a:latin typeface="Trebuchet MS" panose="020B0703020202090204" pitchFamily="34" charset="0"/>
              </a:rPr>
              <a:t>требований части 1 статьи 17 Закона о защите конкуренции, в связи с включением в документацию о закупке требования к участникам закупки о предоставлении образцов продукции на этапе подачи заявок. </a:t>
            </a:r>
            <a:r>
              <a:rPr lang="ru-RU" sz="1600" dirty="0">
                <a:latin typeface="Trebuchet MS" panose="020B0703020202090204" pitchFamily="34" charset="0"/>
              </a:rPr>
              <a:t>Так как т</a:t>
            </a:r>
            <a:r>
              <a:rPr lang="ru-RU" sz="1600" dirty="0">
                <a:effectLst/>
                <a:latin typeface="Trebuchet MS" panose="020B0703020202090204" pitchFamily="34" charset="0"/>
              </a:rPr>
              <a:t>акие действия привели (могли привезти) к недопущению, ограничению или устранению конкуренции на соответствующем товарном рынке.</a:t>
            </a:r>
          </a:p>
          <a:p>
            <a:pPr algn="just">
              <a:lnSpc>
                <a:spcPct val="150000"/>
              </a:lnSpc>
            </a:pPr>
            <a:r>
              <a:rPr lang="ru-RU" sz="1600" b="1" dirty="0">
                <a:solidFill>
                  <a:srgbClr val="FF0000"/>
                </a:solidFill>
                <a:effectLst/>
                <a:latin typeface="Trebuchet MS" panose="020B0703020202090204" pitchFamily="34" charset="0"/>
              </a:rPr>
              <a:t>Суды трех инстанций подтвердили законность решения антимонопольного органа и согласились с тем, что данное требование ставит участников закупки в неравное положение</a:t>
            </a:r>
            <a:r>
              <a:rPr lang="ru-RU" sz="1600" b="1" dirty="0">
                <a:effectLst/>
                <a:latin typeface="Trebuchet MS" panose="020B0703020202090204" pitchFamily="34" charset="0"/>
              </a:rPr>
              <a:t>.</a:t>
            </a:r>
          </a:p>
          <a:p>
            <a:pPr algn="just">
              <a:lnSpc>
                <a:spcPct val="150000"/>
              </a:lnSpc>
            </a:pPr>
            <a:r>
              <a:rPr lang="ru-RU" sz="1600" dirty="0">
                <a:solidFill>
                  <a:schemeClr val="accent1"/>
                </a:solidFill>
                <a:effectLst/>
                <a:latin typeface="Trebuchet MS" panose="020B0703020202090204" pitchFamily="34" charset="0"/>
              </a:rPr>
              <a:t>Документ: Постановление АС Поволжского округа от 09.03.2023 г по делу № А49-2445/2022</a:t>
            </a:r>
          </a:p>
          <a:p>
            <a:pPr algn="just">
              <a:lnSpc>
                <a:spcPct val="150000"/>
              </a:lnSpc>
              <a:buClr>
                <a:srgbClr val="E4465A"/>
              </a:buClr>
            </a:pPr>
            <a:endParaRPr lang="ru-RU" sz="1800" dirty="0">
              <a:latin typeface="Trebuchet MS" panose="020B0703020202090204" pitchFamily="34" charset="0"/>
            </a:endParaRPr>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3" name="Нижний колонтитул 2">
            <a:extLst>
              <a:ext uri="{FF2B5EF4-FFF2-40B4-BE49-F238E27FC236}">
                <a16:creationId xmlns:a16="http://schemas.microsoft.com/office/drawing/2014/main" id="{5A14B62E-5FB0-C643-4B7C-54F5B6EB9C85}"/>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237542511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Договор: Установление неправомерных оснований </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874644" y="819270"/>
            <a:ext cx="10466332" cy="4826000"/>
          </a:xfrm>
        </p:spPr>
        <p:txBody>
          <a:bodyPr>
            <a:noAutofit/>
          </a:bodyPr>
          <a:lstStyle/>
          <a:p>
            <a:pPr algn="just"/>
            <a:r>
              <a:rPr lang="ru-RU" sz="1800" dirty="0"/>
              <a:t>ФАС России установила, что заказчик неправомерно отказал компании в заключении договора.</a:t>
            </a:r>
          </a:p>
          <a:p>
            <a:pPr algn="just"/>
            <a:r>
              <a:rPr lang="ru-RU" sz="1800" dirty="0"/>
              <a:t>Согласно закупочной документации, в случае поступления на конкурс только одной заявки, он признается несостоявшимся и заказчик вправе принять решение о заключении договора с единственным участником конкурса либо о не заключении такого договора.</a:t>
            </a:r>
          </a:p>
          <a:p>
            <a:pPr algn="just"/>
            <a:r>
              <a:rPr lang="ru-RU" sz="1800" dirty="0"/>
              <a:t>Вместе с тем, эти требования нарушают положения ч.15 стать 3.2 Закона №223-ФЗ.</a:t>
            </a:r>
          </a:p>
          <a:p>
            <a:pPr algn="just"/>
            <a:r>
              <a:rPr lang="ru-RU" sz="1800" dirty="0"/>
              <a:t>       Не согласившись с Решением ФАС заказчик  обратился в арбитражный суд, однако суд поддержал доводы антимонопольного органа. </a:t>
            </a:r>
            <a:r>
              <a:rPr lang="ru-RU" sz="1800" b="1" dirty="0"/>
              <a:t>Положение о закупке, разработанное заказчиком,  не может и не должно противоречить действующему законодательству</a:t>
            </a:r>
            <a:r>
              <a:rPr lang="ru-RU" sz="1800" dirty="0"/>
              <a:t>, также как и право заказчика устанавливать особенности проведения закупочных процедур не освобождает его от необходимости соблюдения действующего законодательства, прав и законных интересов участников, как более слабой стороны в рассматриваемых правоотношениях.</a:t>
            </a:r>
          </a:p>
          <a:p>
            <a:pPr algn="just"/>
            <a:r>
              <a:rPr lang="ru-RU" sz="1800" b="1" dirty="0"/>
              <a:t>«Заказчик вправе отказаться от проведения торгов до завершения их итогов, но не от заключения договора».</a:t>
            </a:r>
          </a:p>
          <a:p>
            <a:pPr algn="just"/>
            <a:r>
              <a:rPr lang="en-US" sz="1800" dirty="0">
                <a:hlinkClick r:id="rId2"/>
              </a:rPr>
              <a:t>https</a:t>
            </a:r>
            <a:r>
              <a:rPr lang="ru-RU" sz="1800" dirty="0">
                <a:hlinkClick r:id="rId2"/>
              </a:rPr>
              <a:t>://</a:t>
            </a:r>
            <a:r>
              <a:rPr lang="en-US" sz="1800" dirty="0">
                <a:hlinkClick r:id="rId2"/>
              </a:rPr>
              <a:t>fas</a:t>
            </a:r>
            <a:r>
              <a:rPr lang="ru-RU" sz="1800" dirty="0">
                <a:hlinkClick r:id="rId2"/>
              </a:rPr>
              <a:t>.</a:t>
            </a:r>
            <a:r>
              <a:rPr lang="en-US" sz="1800" dirty="0">
                <a:hlinkClick r:id="rId2"/>
              </a:rPr>
              <a:t>gov</a:t>
            </a:r>
            <a:r>
              <a:rPr lang="ru-RU" sz="1800" dirty="0">
                <a:hlinkClick r:id="rId2"/>
              </a:rPr>
              <a:t>.</a:t>
            </a:r>
            <a:r>
              <a:rPr lang="en-US" sz="1800" dirty="0">
                <a:hlinkClick r:id="rId2"/>
              </a:rPr>
              <a:t>ru</a:t>
            </a:r>
            <a:r>
              <a:rPr lang="ru-RU" sz="1800" dirty="0">
                <a:hlinkClick r:id="rId2"/>
              </a:rPr>
              <a:t>/</a:t>
            </a:r>
            <a:r>
              <a:rPr lang="en-US" sz="1800" dirty="0">
                <a:hlinkClick r:id="rId2"/>
              </a:rPr>
              <a:t>news</a:t>
            </a:r>
            <a:r>
              <a:rPr lang="ru-RU" sz="1800" dirty="0">
                <a:hlinkClick r:id="rId2"/>
              </a:rPr>
              <a:t>/</a:t>
            </a:r>
            <a:r>
              <a:rPr lang="en-US" sz="1800" dirty="0">
                <a:hlinkClick r:id="rId2"/>
              </a:rPr>
              <a:t>29366</a:t>
            </a:r>
            <a:endParaRPr lang="ru-RU" sz="1800" dirty="0"/>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Tree>
    <p:extLst>
      <p:ext uri="{BB962C8B-B14F-4D97-AF65-F5344CB8AC3E}">
        <p14:creationId xmlns:p14="http://schemas.microsoft.com/office/powerpoint/2010/main" val="18289596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a:t>Новая Судебная </a:t>
            </a:r>
            <a:r>
              <a:rPr lang="ru-RU" b="1" dirty="0"/>
              <a:t>практика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698180" y="757091"/>
            <a:ext cx="10795637" cy="4826000"/>
          </a:xfrm>
        </p:spPr>
        <p:txBody>
          <a:bodyPr>
            <a:noAutofit/>
          </a:bodyPr>
          <a:lstStyle/>
          <a:p>
            <a:pPr indent="449580" algn="just">
              <a:lnSpc>
                <a:spcPct val="150000"/>
              </a:lnSpc>
            </a:pPr>
            <a:r>
              <a:rPr lang="ru-RU" sz="1800" dirty="0">
                <a:solidFill>
                  <a:schemeClr val="accent1"/>
                </a:solidFill>
                <a:latin typeface="Trebuchet MS" panose="020B0703020202090204" pitchFamily="34" charset="0"/>
                <a:ea typeface="Calibri" panose="020F0502020204030204" pitchFamily="34" charset="0"/>
                <a:cs typeface="Times New Roman" panose="02020603050405020304" pitchFamily="18" charset="0"/>
              </a:rPr>
              <a:t>В</a:t>
            </a:r>
            <a:r>
              <a:rPr lang="ru-RU" sz="1800" dirty="0">
                <a:solidFill>
                  <a:schemeClr val="accent1"/>
                </a:solidFill>
                <a:effectLst/>
                <a:latin typeface="Trebuchet MS" panose="020B0703020202090204" pitchFamily="34" charset="0"/>
                <a:ea typeface="Calibri" panose="020F0502020204030204" pitchFamily="34" charset="0"/>
                <a:cs typeface="Times New Roman" panose="02020603050405020304" pitchFamily="18" charset="0"/>
              </a:rPr>
              <a:t> Постановлении Конституционного Суда  РФ от 23.12.2022 г № 57-П/2022 указано: </a:t>
            </a:r>
          </a:p>
          <a:p>
            <a:pPr indent="449580" algn="just">
              <a:lnSpc>
                <a:spcPct val="150000"/>
              </a:lnSpc>
            </a:pPr>
            <a:r>
              <a:rPr lang="ru-RU" sz="1800" b="1" dirty="0">
                <a:effectLst/>
                <a:latin typeface="Trebuchet MS" panose="020B0703020202090204" pitchFamily="34" charset="0"/>
                <a:ea typeface="Calibri" panose="020F0502020204030204" pitchFamily="34" charset="0"/>
                <a:cs typeface="Times New Roman" panose="02020603050405020304" pitchFamily="18" charset="0"/>
              </a:rPr>
              <a:t>заказчик не обязан заключить договор, если закупка признана несостоявшейся по причине того, что была допущена только одна заявка. Но это правило действует, только если в положении о закупке прямо предусмотрено, что в этом случае договор не заключается и торги проводятся повторно.</a:t>
            </a:r>
            <a:endParaRPr lang="ru-RU" sz="1800" b="1" dirty="0">
              <a:effectLst/>
              <a:latin typeface="Verdana" panose="020B0604030504040204" pitchFamily="34" charset="0"/>
              <a:ea typeface="Calibri" panose="020F0502020204030204" pitchFamily="34" charset="0"/>
              <a:cs typeface="Times New Roman" panose="02020603050405020304" pitchFamily="18" charset="0"/>
            </a:endParaRPr>
          </a:p>
          <a:p>
            <a:pPr indent="449580" algn="just">
              <a:lnSpc>
                <a:spcPct val="150000"/>
              </a:lnSpc>
            </a:pPr>
            <a:r>
              <a:rPr lang="ru-RU" sz="1800" dirty="0">
                <a:effectLst/>
                <a:latin typeface="Trebuchet MS" panose="020B0703020202090204" pitchFamily="34" charset="0"/>
                <a:ea typeface="Calibri" panose="020F0502020204030204" pitchFamily="34" charset="0"/>
                <a:cs typeface="Times New Roman" panose="02020603050405020304" pitchFamily="18" charset="0"/>
              </a:rPr>
              <a:t>Если же положение о закупке такую ситуацию не регламентирует, договор должен быть заключен – поскольку заказчик имеет возможность заключить договор с единственным участником, предложение которого является конкурентным, соответствует закупочной документации, а она, в свою очередь, не ограничивает условия для свободной конкуренции.</a:t>
            </a:r>
            <a:endParaRPr lang="ru-RU" sz="1800" dirty="0">
              <a:effectLst/>
              <a:latin typeface="Verdana" panose="020B0604030504040204" pitchFamily="34" charset="0"/>
              <a:ea typeface="Calibri" panose="020F0502020204030204" pitchFamily="34" charset="0"/>
              <a:cs typeface="Times New Roman" panose="02020603050405020304" pitchFamily="18" charset="0"/>
            </a:endParaRPr>
          </a:p>
          <a:p>
            <a:pPr algn="just">
              <a:lnSpc>
                <a:spcPct val="150000"/>
              </a:lnSpc>
              <a:buClr>
                <a:srgbClr val="E4465A"/>
              </a:buClr>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3" name="Выноска со стрелкой вверх 2">
            <a:extLst>
              <a:ext uri="{FF2B5EF4-FFF2-40B4-BE49-F238E27FC236}">
                <a16:creationId xmlns:a16="http://schemas.microsoft.com/office/drawing/2014/main" id="{AF30C128-9515-CD59-645A-93956D6717EB}"/>
              </a:ext>
            </a:extLst>
          </p:cNvPr>
          <p:cNvSpPr/>
          <p:nvPr/>
        </p:nvSpPr>
        <p:spPr>
          <a:xfrm>
            <a:off x="721803" y="4643385"/>
            <a:ext cx="10795638" cy="1634657"/>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dirty="0">
              <a:latin typeface="Trebuchet MS" panose="020B0703020202090204" pitchFamily="34" charset="0"/>
            </a:endParaRPr>
          </a:p>
          <a:p>
            <a:pPr algn="ctr"/>
            <a:r>
              <a:rPr lang="ru-RU" sz="2000" dirty="0">
                <a:latin typeface="Trebuchet MS" panose="020B0703020202090204" pitchFamily="34" charset="0"/>
              </a:rPr>
              <a:t>Решение УФАС по Республике Саха (Якутия) от 09.01.2023 №</a:t>
            </a:r>
            <a:r>
              <a:rPr lang="ru-RU" sz="2000" b="1" dirty="0">
                <a:effectLst/>
                <a:latin typeface="Trebuchet MS" panose="020B0703020202090204" pitchFamily="34" charset="0"/>
              </a:rPr>
              <a:t>014/07/3-1801/2022</a:t>
            </a:r>
          </a:p>
          <a:p>
            <a:pPr algn="ctr"/>
            <a:r>
              <a:rPr lang="ru-RU" sz="2000" b="1" dirty="0">
                <a:latin typeface="Trebuchet MS" panose="020B0703020202090204" pitchFamily="34" charset="0"/>
              </a:rPr>
              <a:t>( извещение № </a:t>
            </a:r>
            <a:r>
              <a:rPr lang="ru-RU" sz="2000" dirty="0">
                <a:effectLst/>
                <a:latin typeface="Trebuchet MS" panose="020B0703020202090204" pitchFamily="34" charset="0"/>
              </a:rPr>
              <a:t>32211769934) </a:t>
            </a:r>
            <a:endParaRPr lang="ru-RU" sz="2000" dirty="0">
              <a:latin typeface="Trebuchet MS" panose="020B0703020202090204" pitchFamily="34" charset="0"/>
            </a:endParaRPr>
          </a:p>
          <a:p>
            <a:pPr algn="ctr"/>
            <a:r>
              <a:rPr lang="ru-RU" sz="2000" b="1" dirty="0">
                <a:effectLst/>
                <a:latin typeface="Trebuchet MS" panose="020B0703020202090204" pitchFamily="34" charset="0"/>
              </a:rPr>
              <a:t> </a:t>
            </a:r>
            <a:endParaRPr lang="ru-RU" sz="2000" dirty="0">
              <a:latin typeface="Trebuchet MS" panose="020B0703020202090204" pitchFamily="34" charset="0"/>
            </a:endParaRPr>
          </a:p>
          <a:p>
            <a:pPr algn="ctr"/>
            <a:r>
              <a:rPr lang="ru-RU" sz="2000" dirty="0">
                <a:latin typeface="Trebuchet MS" panose="020B0703020202090204" pitchFamily="34" charset="0"/>
              </a:rPr>
              <a:t> </a:t>
            </a:r>
          </a:p>
        </p:txBody>
      </p:sp>
    </p:spTree>
    <p:extLst>
      <p:ext uri="{BB962C8B-B14F-4D97-AF65-F5344CB8AC3E}">
        <p14:creationId xmlns:p14="http://schemas.microsoft.com/office/powerpoint/2010/main" val="180283815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размещения положения в еис</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10" name="TextBox 9">
            <a:extLst>
              <a:ext uri="{FF2B5EF4-FFF2-40B4-BE49-F238E27FC236}">
                <a16:creationId xmlns:a16="http://schemas.microsoft.com/office/drawing/2014/main" id="{74AB7CD4-4D4D-F34E-881E-65CE5CBB99E3}"/>
              </a:ext>
            </a:extLst>
          </p:cNvPr>
          <p:cNvSpPr txBox="1"/>
          <p:nvPr/>
        </p:nvSpPr>
        <p:spPr>
          <a:xfrm>
            <a:off x="1020416" y="840077"/>
            <a:ext cx="10112375" cy="5027402"/>
          </a:xfrm>
          <a:prstGeom prst="rect">
            <a:avLst/>
          </a:prstGeom>
          <a:noFill/>
        </p:spPr>
        <p:txBody>
          <a:bodyPr wrap="square">
            <a:spAutoFit/>
          </a:bodyPr>
          <a:lstStyle/>
          <a:p>
            <a:pPr algn="just">
              <a:lnSpc>
                <a:spcPct val="150000"/>
              </a:lnSpc>
            </a:pPr>
            <a:r>
              <a:rPr lang="ru-RU" sz="1800" dirty="0">
                <a:latin typeface="Trebuchet MS" panose="020B0703020202090204" pitchFamily="34" charset="0"/>
              </a:rPr>
              <a:t>Утвержден </a:t>
            </a:r>
            <a:r>
              <a:rPr lang="ru-RU" sz="1800" b="1" dirty="0">
                <a:solidFill>
                  <a:srgbClr val="FF0000"/>
                </a:solidFill>
                <a:latin typeface="Trebuchet MS" panose="020B0703020202090204" pitchFamily="34" charset="0"/>
              </a:rPr>
              <a:t>постановлением Правительства РФ от 10 сентября 2012 г. № 908 "Об утверждении Положения о размещении в единой информационной системе информации о закупке" </a:t>
            </a:r>
            <a:r>
              <a:rPr lang="ru-RU" sz="1800" dirty="0">
                <a:latin typeface="Trebuchet MS" panose="020B0703020202090204" pitchFamily="34" charset="0"/>
              </a:rPr>
              <a:t>(далее - Положение).</a:t>
            </a:r>
          </a:p>
          <a:p>
            <a:pPr algn="just">
              <a:lnSpc>
                <a:spcPct val="150000"/>
              </a:lnSpc>
            </a:pPr>
            <a:r>
              <a:rPr lang="ru-RU" sz="1800" dirty="0">
                <a:latin typeface="Trebuchet MS" panose="020B0703020202090204" pitchFamily="34" charset="0"/>
              </a:rPr>
              <a:t>Пунктом 12 Положения установлено, что для размещения информации о внесении изменений в положение о закупке </a:t>
            </a:r>
            <a:r>
              <a:rPr lang="ru-RU" sz="1800" b="1" dirty="0">
                <a:solidFill>
                  <a:srgbClr val="FF0000"/>
                </a:solidFill>
                <a:latin typeface="Trebuchet MS" panose="020B0703020202090204" pitchFamily="34" charset="0"/>
              </a:rPr>
              <a:t>представитель заказчика</a:t>
            </a:r>
            <a:r>
              <a:rPr lang="ru-RU" sz="1800" dirty="0">
                <a:latin typeface="Trebuchet MS" panose="020B0703020202090204" pitchFamily="34" charset="0"/>
              </a:rPr>
              <a:t>, в соответствии с пунктом 10 Положения, размещает измененный электронный вид положения о закупке и при необходимости вносит изменения </a:t>
            </a:r>
            <a:r>
              <a:rPr lang="ru-RU" sz="1800" dirty="0">
                <a:latin typeface="Trebuchet MS" panose="020B0703020202090204" pitchFamily="34" charset="0"/>
                <a:hlinkClick r:id="rId3" action="ppaction://hlinkfile"/>
              </a:rPr>
              <a:t>в документ, содержащий основные сведения о положении о закупке,</a:t>
            </a:r>
            <a:r>
              <a:rPr lang="ru-RU" sz="1800" dirty="0">
                <a:latin typeface="Trebuchet MS" panose="020B0703020202090204" pitchFamily="34" charset="0"/>
              </a:rPr>
              <a:t> а также </a:t>
            </a:r>
            <a:r>
              <a:rPr lang="ru-RU" sz="1800" b="1" dirty="0">
                <a:solidFill>
                  <a:srgbClr val="FF0000"/>
                </a:solidFill>
                <a:latin typeface="Trebuchet MS" panose="020B0703020202090204" pitchFamily="34" charset="0"/>
              </a:rPr>
              <a:t>размещает электронный вид документа</a:t>
            </a:r>
            <a:r>
              <a:rPr lang="ru-RU" sz="1800" dirty="0">
                <a:latin typeface="Trebuchet MS" panose="020B0703020202090204" pitchFamily="34" charset="0"/>
              </a:rPr>
              <a:t>, предусмотренного пунктом 5 Положения.</a:t>
            </a:r>
          </a:p>
          <a:p>
            <a:pPr algn="just">
              <a:lnSpc>
                <a:spcPct val="150000"/>
              </a:lnSpc>
            </a:pPr>
            <a:r>
              <a:rPr lang="ru-RU" sz="1800" i="1" dirty="0">
                <a:latin typeface="Trebuchet MS" panose="020B0703020202090204" pitchFamily="34" charset="0"/>
              </a:rPr>
              <a:t>«п.5. Изменение размещенной в единой информационной системе информации о закупке осуществляется в соответствии с настоящим Положением с размещением документа, </a:t>
            </a:r>
            <a:r>
              <a:rPr lang="ru-RU" sz="1800" i="1" dirty="0">
                <a:solidFill>
                  <a:srgbClr val="FF0000"/>
                </a:solidFill>
                <a:latin typeface="Trebuchet MS" panose="020B0703020202090204" pitchFamily="34" charset="0"/>
                <a:hlinkClick r:id="rId4" action="ppaction://hlinkfile"/>
              </a:rPr>
              <a:t>содержащего перечень внесенных изменений</a:t>
            </a:r>
            <a:r>
              <a:rPr lang="ru-RU" sz="1800" i="1" dirty="0">
                <a:latin typeface="Trebuchet MS" panose="020B0703020202090204" pitchFamily="34" charset="0"/>
                <a:hlinkClick r:id="rId4" action="ppaction://hlinkfile"/>
              </a:rPr>
              <a:t>.</a:t>
            </a:r>
            <a:r>
              <a:rPr lang="ru-RU" sz="1800" i="1" dirty="0">
                <a:latin typeface="Trebuchet MS" panose="020B0703020202090204" pitchFamily="34" charset="0"/>
              </a:rPr>
              <a:t>»    </a:t>
            </a:r>
          </a:p>
        </p:txBody>
      </p:sp>
    </p:spTree>
    <p:extLst>
      <p:ext uri="{BB962C8B-B14F-4D97-AF65-F5344CB8AC3E}">
        <p14:creationId xmlns:p14="http://schemas.microsoft.com/office/powerpoint/2010/main" val="34247582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Электронный вид документа</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7A4690E2-EF91-0F45-9A60-C5B9BD736D33}"/>
              </a:ext>
            </a:extLst>
          </p:cNvPr>
          <p:cNvSpPr txBox="1"/>
          <p:nvPr/>
        </p:nvSpPr>
        <p:spPr>
          <a:xfrm>
            <a:off x="851025" y="927889"/>
            <a:ext cx="10307305" cy="4652427"/>
          </a:xfrm>
          <a:prstGeom prst="rect">
            <a:avLst/>
          </a:prstGeom>
          <a:noFill/>
        </p:spPr>
        <p:txBody>
          <a:bodyPr wrap="square">
            <a:spAutoFit/>
          </a:bodyPr>
          <a:lstStyle/>
          <a:p>
            <a:pPr algn="just">
              <a:lnSpc>
                <a:spcPct val="150000"/>
              </a:lnSpc>
            </a:pPr>
            <a:r>
              <a:rPr lang="ru-RU" sz="2000" dirty="0">
                <a:latin typeface="Trebuchet MS" panose="020B0703020202090204" pitchFamily="34" charset="0"/>
              </a:rPr>
              <a:t>Сведения, содержащиеся в документах, составленных с помощью средств, предусмотренных программно-аппаратным комплексом ЕИС </a:t>
            </a:r>
            <a:r>
              <a:rPr lang="ru-RU" sz="2000" b="1" dirty="0">
                <a:latin typeface="Trebuchet MS" panose="020B0703020202090204" pitchFamily="34" charset="0"/>
              </a:rPr>
              <a:t>и сведения, содержащиеся в файле в формате, обеспечивающем возможность его сохранения на технических средствах пользователей и допускающем после сохранения возможность поиска и копирования произвольного фрагмента текста (далее - электронный вид).</a:t>
            </a:r>
          </a:p>
          <a:p>
            <a:pPr algn="just">
              <a:lnSpc>
                <a:spcPct val="150000"/>
              </a:lnSpc>
            </a:pPr>
            <a:endParaRPr lang="ru-RU" sz="2000" dirty="0">
              <a:latin typeface="Trebuchet MS" panose="020B0703020202090204" pitchFamily="34" charset="0"/>
            </a:endParaRPr>
          </a:p>
          <a:p>
            <a:pPr algn="just">
              <a:lnSpc>
                <a:spcPct val="150000"/>
              </a:lnSpc>
            </a:pPr>
            <a:r>
              <a:rPr lang="ru-RU" sz="2000" i="1" dirty="0">
                <a:solidFill>
                  <a:srgbClr val="E4465A"/>
                </a:solidFill>
                <a:latin typeface="Trebuchet MS" panose="020B0703020202090204" pitchFamily="34" charset="0"/>
              </a:rPr>
              <a:t>Постановление Правительства РФ от 10.09.2012 № 908 «Об утверждении Положения о размещении в единой информационной системе информации о закупке»</a:t>
            </a:r>
          </a:p>
        </p:txBody>
      </p:sp>
    </p:spTree>
    <p:extLst>
      <p:ext uri="{BB962C8B-B14F-4D97-AF65-F5344CB8AC3E}">
        <p14:creationId xmlns:p14="http://schemas.microsoft.com/office/powerpoint/2010/main" val="83556946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Порядок размещения положения в еис</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sp>
        <p:nvSpPr>
          <p:cNvPr id="9" name="TextBox 8">
            <a:extLst>
              <a:ext uri="{FF2B5EF4-FFF2-40B4-BE49-F238E27FC236}">
                <a16:creationId xmlns:a16="http://schemas.microsoft.com/office/drawing/2014/main" id="{E843AF9D-6503-2A49-8865-4B497E1AC410}"/>
              </a:ext>
            </a:extLst>
          </p:cNvPr>
          <p:cNvSpPr txBox="1"/>
          <p:nvPr/>
        </p:nvSpPr>
        <p:spPr>
          <a:xfrm>
            <a:off x="1036941" y="930985"/>
            <a:ext cx="10112374" cy="4652427"/>
          </a:xfrm>
          <a:prstGeom prst="rect">
            <a:avLst/>
          </a:prstGeom>
          <a:noFill/>
        </p:spPr>
        <p:txBody>
          <a:bodyPr wrap="square">
            <a:spAutoFit/>
          </a:bodyPr>
          <a:lstStyle/>
          <a:p>
            <a:pPr algn="just">
              <a:lnSpc>
                <a:spcPct val="150000"/>
              </a:lnSpc>
            </a:pPr>
            <a:r>
              <a:rPr lang="ru-RU" sz="2000" dirty="0">
                <a:latin typeface="Trebuchet MS" panose="020B0703020202090204" pitchFamily="34" charset="0"/>
              </a:rPr>
              <a:t>Изменения в положение о закупке считаются размещенными в ЕИС надлежащим образом после размещения в соответствии с пунктом 4 Положения в ЕИС, предусмотренных пунктом 12 Положения.</a:t>
            </a:r>
          </a:p>
          <a:p>
            <a:pPr algn="just">
              <a:lnSpc>
                <a:spcPct val="150000"/>
              </a:lnSpc>
            </a:pPr>
            <a:r>
              <a:rPr lang="ru-RU" sz="2000" b="1" dirty="0">
                <a:latin typeface="Trebuchet MS" panose="020B0703020202090204" pitchFamily="34" charset="0"/>
              </a:rPr>
              <a:t>Таким образом, при внесении изменений в положение о закупке заказчик всегда размещает  в ЕИС два документа:</a:t>
            </a:r>
          </a:p>
          <a:p>
            <a:pPr algn="just">
              <a:lnSpc>
                <a:spcPct val="150000"/>
              </a:lnSpc>
              <a:buFontTx/>
              <a:buChar char="-"/>
            </a:pPr>
            <a:r>
              <a:rPr lang="ru-RU" sz="2000" b="1" dirty="0">
                <a:latin typeface="Trebuchet MS" panose="020B0703020202090204" pitchFamily="34" charset="0"/>
              </a:rPr>
              <a:t>измененный электронный вид положения о закупке;</a:t>
            </a:r>
          </a:p>
          <a:p>
            <a:pPr algn="just">
              <a:lnSpc>
                <a:spcPct val="150000"/>
              </a:lnSpc>
              <a:buFontTx/>
              <a:buChar char="-"/>
            </a:pPr>
            <a:r>
              <a:rPr lang="ru-RU" sz="2000" b="1" dirty="0">
                <a:latin typeface="Trebuchet MS" panose="020B0703020202090204" pitchFamily="34" charset="0"/>
              </a:rPr>
              <a:t> электронный вид документа, содержащего перечень внесенных изменений в положение о закупке.</a:t>
            </a:r>
          </a:p>
          <a:p>
            <a:pPr algn="just">
              <a:lnSpc>
                <a:spcPct val="150000"/>
              </a:lnSpc>
            </a:pPr>
            <a:r>
              <a:rPr lang="ru-RU" sz="2000" dirty="0">
                <a:latin typeface="Trebuchet MS" panose="020B0703020202090204" pitchFamily="34" charset="0"/>
              </a:rPr>
              <a:t>А третий при необходимости  – документ содержащий основные сведения о Положении</a:t>
            </a:r>
          </a:p>
        </p:txBody>
      </p:sp>
    </p:spTree>
    <p:extLst>
      <p:ext uri="{BB962C8B-B14F-4D97-AF65-F5344CB8AC3E}">
        <p14:creationId xmlns:p14="http://schemas.microsoft.com/office/powerpoint/2010/main" val="287200118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Неправильный  Порядок размещения положения в еис</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5" name="Рисунок 4">
            <a:extLst>
              <a:ext uri="{FF2B5EF4-FFF2-40B4-BE49-F238E27FC236}">
                <a16:creationId xmlns:a16="http://schemas.microsoft.com/office/drawing/2014/main" id="{80A7AC4B-0F63-8520-1843-56C1D0DA367D}"/>
              </a:ext>
            </a:extLst>
          </p:cNvPr>
          <p:cNvPicPr>
            <a:picLocks noChangeAspect="1"/>
          </p:cNvPicPr>
          <p:nvPr/>
        </p:nvPicPr>
        <p:blipFill>
          <a:blip r:embed="rId3"/>
          <a:stretch>
            <a:fillRect/>
          </a:stretch>
        </p:blipFill>
        <p:spPr>
          <a:xfrm>
            <a:off x="198783" y="930984"/>
            <a:ext cx="11820940" cy="5241451"/>
          </a:xfrm>
          <a:prstGeom prst="rect">
            <a:avLst/>
          </a:prstGeom>
        </p:spPr>
      </p:pic>
      <p:sp>
        <p:nvSpPr>
          <p:cNvPr id="3" name="Стрелка влево 2">
            <a:extLst>
              <a:ext uri="{FF2B5EF4-FFF2-40B4-BE49-F238E27FC236}">
                <a16:creationId xmlns:a16="http://schemas.microsoft.com/office/drawing/2014/main" id="{BA7B405A-25C7-CAC8-9813-EDE448DC9DBB}"/>
              </a:ext>
            </a:extLst>
          </p:cNvPr>
          <p:cNvSpPr/>
          <p:nvPr/>
        </p:nvSpPr>
        <p:spPr>
          <a:xfrm>
            <a:off x="9700591" y="5393635"/>
            <a:ext cx="1457739" cy="4638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3570142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Неправильный  Порядок размещения положения в еис</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3" name="Рисунок 2">
            <a:extLst>
              <a:ext uri="{FF2B5EF4-FFF2-40B4-BE49-F238E27FC236}">
                <a16:creationId xmlns:a16="http://schemas.microsoft.com/office/drawing/2014/main" id="{B60A7608-D300-584C-62CE-2A5B4FF6198C}"/>
              </a:ext>
            </a:extLst>
          </p:cNvPr>
          <p:cNvPicPr>
            <a:picLocks noChangeAspect="1"/>
          </p:cNvPicPr>
          <p:nvPr/>
        </p:nvPicPr>
        <p:blipFill>
          <a:blip r:embed="rId3"/>
          <a:stretch>
            <a:fillRect/>
          </a:stretch>
        </p:blipFill>
        <p:spPr>
          <a:xfrm>
            <a:off x="360362" y="1320057"/>
            <a:ext cx="11314803" cy="4217886"/>
          </a:xfrm>
          <a:prstGeom prst="rect">
            <a:avLst/>
          </a:prstGeom>
        </p:spPr>
      </p:pic>
      <p:sp>
        <p:nvSpPr>
          <p:cNvPr id="9" name="Стрелка влево 8">
            <a:extLst>
              <a:ext uri="{FF2B5EF4-FFF2-40B4-BE49-F238E27FC236}">
                <a16:creationId xmlns:a16="http://schemas.microsoft.com/office/drawing/2014/main" id="{E28CEA16-7803-C05C-F453-3B8D6B04B4C4}"/>
              </a:ext>
            </a:extLst>
          </p:cNvPr>
          <p:cNvSpPr/>
          <p:nvPr/>
        </p:nvSpPr>
        <p:spPr>
          <a:xfrm>
            <a:off x="10050331" y="3697356"/>
            <a:ext cx="1457739" cy="4638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56032194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Правильный Порядок размещения положения в еис</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3" name="Рисунок 2">
            <a:extLst>
              <a:ext uri="{FF2B5EF4-FFF2-40B4-BE49-F238E27FC236}">
                <a16:creationId xmlns:a16="http://schemas.microsoft.com/office/drawing/2014/main" id="{9DD72F6D-459E-E2B5-7D0E-3C44C171F857}"/>
              </a:ext>
            </a:extLst>
          </p:cNvPr>
          <p:cNvPicPr>
            <a:picLocks noChangeAspect="1"/>
          </p:cNvPicPr>
          <p:nvPr/>
        </p:nvPicPr>
        <p:blipFill>
          <a:blip r:embed="rId3"/>
          <a:stretch>
            <a:fillRect/>
          </a:stretch>
        </p:blipFill>
        <p:spPr>
          <a:xfrm>
            <a:off x="503583" y="872613"/>
            <a:ext cx="11383618" cy="5112774"/>
          </a:xfrm>
          <a:prstGeom prst="rect">
            <a:avLst/>
          </a:prstGeom>
        </p:spPr>
      </p:pic>
      <p:sp>
        <p:nvSpPr>
          <p:cNvPr id="9" name="Стрелка влево 8">
            <a:extLst>
              <a:ext uri="{FF2B5EF4-FFF2-40B4-BE49-F238E27FC236}">
                <a16:creationId xmlns:a16="http://schemas.microsoft.com/office/drawing/2014/main" id="{906389A6-E33E-0186-5DB2-2FF4686FB192}"/>
              </a:ext>
            </a:extLst>
          </p:cNvPr>
          <p:cNvSpPr/>
          <p:nvPr/>
        </p:nvSpPr>
        <p:spPr>
          <a:xfrm>
            <a:off x="8770737" y="5119590"/>
            <a:ext cx="1457739" cy="4638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56383871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t>Пример оформления перечня внесенных изменений</a:t>
            </a:r>
          </a:p>
        </p:txBody>
      </p:sp>
      <p:sp>
        <p:nvSpPr>
          <p:cNvPr id="4" name="Объект 3">
            <a:extLst>
              <a:ext uri="{FF2B5EF4-FFF2-40B4-BE49-F238E27FC236}">
                <a16:creationId xmlns:a16="http://schemas.microsoft.com/office/drawing/2014/main" id="{6AEB117F-A5CB-4FBD-9C47-35AF2B0554EF}"/>
              </a:ext>
            </a:extLst>
          </p:cNvPr>
          <p:cNvSpPr>
            <a:spLocks noGrp="1"/>
          </p:cNvSpPr>
          <p:nvPr>
            <p:ph idx="4294967295"/>
          </p:nvPr>
        </p:nvSpPr>
        <p:spPr>
          <a:xfrm>
            <a:off x="1228600" y="819270"/>
            <a:ext cx="10112375" cy="4826000"/>
          </a:xfrm>
        </p:spPr>
        <p:txBody>
          <a:bodyPr>
            <a:normAutofit/>
          </a:bodyPr>
          <a:lstStyle/>
          <a:p>
            <a:pPr algn="just">
              <a:lnSpc>
                <a:spcPct val="150000"/>
              </a:lnSpc>
            </a:pPr>
            <a:endParaRPr lang="ru-RU" altLang="ru-RU" sz="1800" b="1" dirty="0">
              <a:solidFill>
                <a:srgbClr val="FF0000"/>
              </a:solidFill>
              <a:ea typeface="Arial Unicode MS" panose="020B0604020202020204" pitchFamily="34" charset="-128"/>
            </a:endParaRPr>
          </a:p>
          <a:p>
            <a:pPr algn="just">
              <a:lnSpc>
                <a:spcPct val="150000"/>
              </a:lnSpc>
            </a:pPr>
            <a:endParaRPr lang="ru-RU" sz="1800" dirty="0"/>
          </a:p>
        </p:txBody>
      </p:sp>
      <p:pic>
        <p:nvPicPr>
          <p:cNvPr id="7" name="Рисунок 6">
            <a:extLst>
              <a:ext uri="{FF2B5EF4-FFF2-40B4-BE49-F238E27FC236}">
                <a16:creationId xmlns:a16="http://schemas.microsoft.com/office/drawing/2014/main" id="{D218D0F6-7077-48FB-89C8-874CC05F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88488" y="0"/>
            <a:ext cx="1704975" cy="645376"/>
          </a:xfrm>
          <a:prstGeom prst="rect">
            <a:avLst/>
          </a:prstGeom>
        </p:spPr>
      </p:pic>
      <p:sp>
        <p:nvSpPr>
          <p:cNvPr id="8" name="Нижний колонтитул 2">
            <a:extLst>
              <a:ext uri="{FF2B5EF4-FFF2-40B4-BE49-F238E27FC236}">
                <a16:creationId xmlns:a16="http://schemas.microsoft.com/office/drawing/2014/main" id="{B1E35CA1-2460-0B4E-8D3C-9402A6E41957}"/>
              </a:ext>
            </a:extLst>
          </p:cNvPr>
          <p:cNvSpPr txBox="1">
            <a:spLocks noChangeArrowheads="1"/>
          </p:cNvSpPr>
          <p:nvPr/>
        </p:nvSpPr>
        <p:spPr bwMode="auto">
          <a:xfrm>
            <a:off x="360363" y="6521450"/>
            <a:ext cx="7712075" cy="333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0" compatLnSpc="1">
            <a:prstTxWarp prst="textNoShape">
              <a:avLst/>
            </a:prstTxWarp>
            <a:normAutofit/>
          </a:bodyPr>
          <a:lstStyle>
            <a:lvl1pPr marL="0" indent="0" algn="just" defTabSz="914400" rtl="0" eaLnBrk="1" latinLnBrk="0" hangingPunct="1">
              <a:lnSpc>
                <a:spcPct val="100000"/>
              </a:lnSpc>
              <a:spcBef>
                <a:spcPts val="1000"/>
              </a:spcBef>
              <a:buFont typeface="Arial" panose="020B0500000000000000" pitchFamily="34" charset="0"/>
              <a:buNone/>
              <a:defRPr sz="1600" kern="1200">
                <a:solidFill>
                  <a:schemeClr val="tx1"/>
                </a:solidFill>
                <a:latin typeface="Calibri" panose="020F0502020204030204" pitchFamily="34" charset="0"/>
                <a:ea typeface="+mn-ea"/>
                <a:cs typeface="+mn-cs"/>
              </a:defRPr>
            </a:lvl1pPr>
            <a:lvl2pPr marL="742950" indent="-28575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2pPr>
            <a:lvl3pPr marL="11430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3pPr>
            <a:lvl4pPr marL="1600200" indent="-228600" algn="just" defTabSz="914400" rtl="0" eaLnBrk="1" latinLnBrk="0" hangingPunct="1">
              <a:lnSpc>
                <a:spcPct val="100000"/>
              </a:lnSpc>
              <a:spcBef>
                <a:spcPts val="500"/>
              </a:spcBef>
              <a:buClr>
                <a:schemeClr val="tx2"/>
              </a:buClr>
              <a:buFont typeface="Arial" panose="020B0500000000000000" pitchFamily="34" charset="0"/>
              <a:buChar char="•"/>
              <a:tabLst/>
              <a:defRPr sz="1600" kern="1200">
                <a:solidFill>
                  <a:schemeClr val="tx1"/>
                </a:solidFill>
                <a:latin typeface="Calibri" panose="020F0502020204030204" pitchFamily="34" charset="0"/>
                <a:ea typeface="+mn-ea"/>
                <a:cs typeface="+mn-cs"/>
              </a:defRPr>
            </a:lvl4pPr>
            <a:lvl5pPr marL="2057400" indent="-228600" algn="just" defTabSz="914400" rtl="0" eaLnBrk="1" latinLnBrk="0" hangingPunct="1">
              <a:lnSpc>
                <a:spcPct val="100000"/>
              </a:lnSpc>
              <a:spcBef>
                <a:spcPts val="500"/>
              </a:spcBef>
              <a:buClr>
                <a:schemeClr val="tx2"/>
              </a:buClr>
              <a:buFont typeface="Arial" panose="020B0500000000000000" pitchFamily="34" charset="0"/>
              <a:buChar char="•"/>
              <a:defRPr sz="16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500000000000000" pitchFamily="34" charset="0"/>
              <a:buChar char="•"/>
              <a:defRPr sz="1800" kern="1200">
                <a:solidFill>
                  <a:schemeClr val="tx1"/>
                </a:solidFill>
                <a:latin typeface="Calibri" panose="020F0502020204030204" pitchFamily="34" charset="0"/>
                <a:ea typeface="+mn-ea"/>
                <a:cs typeface="+mn-cs"/>
              </a:defRPr>
            </a:lvl9pPr>
          </a:lstStyle>
          <a:p>
            <a:pPr algn="l" fontAlgn="base">
              <a:spcBef>
                <a:spcPct val="0"/>
              </a:spcBef>
              <a:spcAft>
                <a:spcPct val="0"/>
              </a:spcAft>
            </a:pPr>
            <a:r>
              <a:rPr lang="ru-RU" altLang="ru-RU" i="1" dirty="0">
                <a:solidFill>
                  <a:srgbClr val="8F8F8F"/>
                </a:solidFill>
                <a:latin typeface="Segoe UI" panose="020B0502040204020203" pitchFamily="34" charset="0"/>
              </a:rPr>
              <a:t>Абрамова Наталья Алексеевна</a:t>
            </a:r>
          </a:p>
        </p:txBody>
      </p:sp>
      <p:pic>
        <p:nvPicPr>
          <p:cNvPr id="3" name="Рисунок 2">
            <a:extLst>
              <a:ext uri="{FF2B5EF4-FFF2-40B4-BE49-F238E27FC236}">
                <a16:creationId xmlns:a16="http://schemas.microsoft.com/office/drawing/2014/main" id="{B529BB12-F43D-DC44-A87B-39582B501804}"/>
              </a:ext>
            </a:extLst>
          </p:cNvPr>
          <p:cNvPicPr>
            <a:picLocks noChangeAspect="1"/>
          </p:cNvPicPr>
          <p:nvPr/>
        </p:nvPicPr>
        <p:blipFill>
          <a:blip r:embed="rId3"/>
          <a:stretch>
            <a:fillRect/>
          </a:stretch>
        </p:blipFill>
        <p:spPr>
          <a:xfrm>
            <a:off x="1228600" y="930985"/>
            <a:ext cx="9259888" cy="5071406"/>
          </a:xfrm>
          <a:prstGeom prst="rect">
            <a:avLst/>
          </a:prstGeom>
        </p:spPr>
      </p:pic>
    </p:spTree>
    <p:extLst>
      <p:ext uri="{BB962C8B-B14F-4D97-AF65-F5344CB8AC3E}">
        <p14:creationId xmlns:p14="http://schemas.microsoft.com/office/powerpoint/2010/main" val="2206696277"/>
      </p:ext>
    </p:extLst>
  </p:cSld>
  <p:clrMapOvr>
    <a:masterClrMapping/>
  </p:clrMapOvr>
</p:sld>
</file>

<file path=ppt/theme/theme1.xml><?xml version="1.0" encoding="utf-8"?>
<a:theme xmlns:a="http://schemas.openxmlformats.org/drawingml/2006/main" name="Тема Office">
  <a:themeElements>
    <a:clrScheme name="RTS_New-1">
      <a:dk1>
        <a:srgbClr val="444444"/>
      </a:dk1>
      <a:lt1>
        <a:sysClr val="window" lastClr="FFFFFF"/>
      </a:lt1>
      <a:dk2>
        <a:srgbClr val="444444"/>
      </a:dk2>
      <a:lt2>
        <a:srgbClr val="E7E6E6"/>
      </a:lt2>
      <a:accent1>
        <a:srgbClr val="E4465A"/>
      </a:accent1>
      <a:accent2>
        <a:srgbClr val="546670"/>
      </a:accent2>
      <a:accent3>
        <a:srgbClr val="0291A0"/>
      </a:accent3>
      <a:accent4>
        <a:srgbClr val="F1C900"/>
      </a:accent4>
      <a:accent5>
        <a:srgbClr val="0291A0"/>
      </a:accent5>
      <a:accent6>
        <a:srgbClr val="F1C900"/>
      </a:accent6>
      <a:hlink>
        <a:srgbClr val="E4465A"/>
      </a:hlink>
      <a:folHlink>
        <a:srgbClr val="0291A0"/>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31374</TotalTime>
  <Words>10879</Words>
  <Application>Microsoft Macintosh PowerPoint</Application>
  <PresentationFormat>Широкоэкранный</PresentationFormat>
  <Paragraphs>636</Paragraphs>
  <Slides>100</Slides>
  <Notes>7</Notes>
  <HiddenSlides>5</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100</vt:i4>
      </vt:variant>
    </vt:vector>
  </HeadingPairs>
  <TitlesOfParts>
    <vt:vector size="111" baseType="lpstr">
      <vt:lpstr>Arial</vt:lpstr>
      <vt:lpstr>Calibri</vt:lpstr>
      <vt:lpstr>Helvetica Neue</vt:lpstr>
      <vt:lpstr>Proxima Nova Rg Inner</vt:lpstr>
      <vt:lpstr>Segoe UI</vt:lpstr>
      <vt:lpstr>Symbol</vt:lpstr>
      <vt:lpstr>Times New Roman</vt:lpstr>
      <vt:lpstr>Trebuchet MS</vt:lpstr>
      <vt:lpstr>Verdana</vt:lpstr>
      <vt:lpstr>Wingdings</vt:lpstr>
      <vt:lpstr>Тема Office</vt:lpstr>
      <vt:lpstr>Обзор законодательства 2023. административная  и судебная практика по формулировкам положения о закупке</vt:lpstr>
      <vt:lpstr>Презентация PowerPoint</vt:lpstr>
      <vt:lpstr>изменениЯ 2023</vt:lpstr>
      <vt:lpstr>изменениЯ 2023</vt:lpstr>
      <vt:lpstr>изменениЯ 2023</vt:lpstr>
      <vt:lpstr>изменениЯ 2023</vt:lpstr>
      <vt:lpstr>изменениЯ 2023</vt:lpstr>
      <vt:lpstr>Последствия неактуалиации положения о закупке</vt:lpstr>
      <vt:lpstr>Презентация PowerPoint</vt:lpstr>
      <vt:lpstr>Установление  104-ФЗ срока оплаты</vt:lpstr>
      <vt:lpstr>Неправильные  формулировки из положений заказчиков</vt:lpstr>
      <vt:lpstr>Условие оплаты как критерий? Судебная практика. </vt:lpstr>
      <vt:lpstr>Неправильные  формулировки из положений заказчиков</vt:lpstr>
      <vt:lpstr>Неправильные  формулировки из положений заказчиков</vt:lpstr>
      <vt:lpstr>Спорная  формулировка: «привязка» к поступлению денег</vt:lpstr>
      <vt:lpstr>ПОЗИЦИЯ ВЕРХОВНОГО СУДА РОССИИ О НЕПРАВОМОЧНОСТИ УСЛОВИЯ ОПЛАТЫ «ПО МЕРЕ ПОСТУПЛЕНИЯ ФИНАНСИрования» </vt:lpstr>
      <vt:lpstr>Иной срок и  порядок. Монополисты </vt:lpstr>
      <vt:lpstr>Иной срок по  Способу закупки? </vt:lpstr>
      <vt:lpstr>ОКПД2</vt:lpstr>
      <vt:lpstr>Иной срок. оформление</vt:lpstr>
      <vt:lpstr>Иной срок. оформление</vt:lpstr>
      <vt:lpstr>Иной срок. Пример из положения</vt:lpstr>
      <vt:lpstr>Иной срок. Как оформить в условиях договора?</vt:lpstr>
      <vt:lpstr>описание предмета закупки</vt:lpstr>
      <vt:lpstr>Позиция минфина россии</vt:lpstr>
      <vt:lpstr>Позиция ФАС  россии</vt:lpstr>
      <vt:lpstr>Административная практика</vt:lpstr>
      <vt:lpstr>Антикоррупционные меры: конфликт интересов</vt:lpstr>
      <vt:lpstr>Антикоррупционные меры: конфликт интересов</vt:lpstr>
      <vt:lpstr>Антикоррупционные меры: конфликт интересов</vt:lpstr>
      <vt:lpstr>Антикоррупционные меры: конфликт интересов</vt:lpstr>
      <vt:lpstr>Антикоррупционные меры: конфликт интересов</vt:lpstr>
      <vt:lpstr>Ошибки в положении о закупке</vt:lpstr>
      <vt:lpstr>Изменения в постановление №2013</vt:lpstr>
      <vt:lpstr>Пример формулировки с учетом изменений</vt:lpstr>
      <vt:lpstr>Как  исполнить квоту?</vt:lpstr>
      <vt:lpstr>Формулировка по квотам</vt:lpstr>
      <vt:lpstr>Исключения по квотам?</vt:lpstr>
      <vt:lpstr>Общие Правила разъяснений нпа</vt:lpstr>
      <vt:lpstr>Статья 2 Закона №247-ФЗ в ред. с 16.04.2022 104-ФЗ</vt:lpstr>
      <vt:lpstr>Основные ошибки заказчиков по НМЦД</vt:lpstr>
      <vt:lpstr>Основные ошибки заказчиков по НМЦД</vt:lpstr>
      <vt:lpstr>Основные ошибки заказчиков по нмцд</vt:lpstr>
      <vt:lpstr>Разъяснения минфина россии</vt:lpstr>
      <vt:lpstr>Обоснование нмцд</vt:lpstr>
      <vt:lpstr>Что учесть  в порядкЕ определение и Обоснование нмцд?</vt:lpstr>
      <vt:lpstr>Что учесть  в порядкЕ определение и Обоснование нмцд?</vt:lpstr>
      <vt:lpstr>Формула цены</vt:lpstr>
      <vt:lpstr>Формула цены. Некорректный Вариант оформления</vt:lpstr>
      <vt:lpstr>Пример формулы цены</vt:lpstr>
      <vt:lpstr>Пример формулы цены</vt:lpstr>
      <vt:lpstr>Презентация PowerPoint</vt:lpstr>
      <vt:lpstr>Общие положения</vt:lpstr>
      <vt:lpstr>Порядок оценки заявок</vt:lpstr>
      <vt:lpstr>Порядок оценки заявок. нарушение</vt:lpstr>
      <vt:lpstr>Порядок оценки заявок.нарушение</vt:lpstr>
      <vt:lpstr>Порядок оценки заявок как в 44-ФЗ- можно?</vt:lpstr>
      <vt:lpstr>Порядок оценки заявок как в 44-ФЗ- нельзя?</vt:lpstr>
      <vt:lpstr>Что дополняем по конкурентной закупке?</vt:lpstr>
      <vt:lpstr>Не конкурентные  закупки МСП. Пример формулировки</vt:lpstr>
      <vt:lpstr>Не конкурентные  закупки МСП. Пример формулировки</vt:lpstr>
      <vt:lpstr>Не конкурентные  закупки МСП. Пример формулировки</vt:lpstr>
      <vt:lpstr>преимущества мсп</vt:lpstr>
      <vt:lpstr>ЗАКУПКИ У ЕД.ПОСТАВЩИКА</vt:lpstr>
      <vt:lpstr>Особенности описания Неконкурентной  закупки</vt:lpstr>
      <vt:lpstr>Судебная практика</vt:lpstr>
      <vt:lpstr>Судебная практика</vt:lpstr>
      <vt:lpstr>Судебная практика</vt:lpstr>
      <vt:lpstr>Судебная практика в пользу заказчика</vt:lpstr>
      <vt:lpstr>Судебная практика в пользу заказчика</vt:lpstr>
      <vt:lpstr>Особенности иных способов   закупки</vt:lpstr>
      <vt:lpstr>Позиция уфас</vt:lpstr>
      <vt:lpstr>Как описать иной способ закупки?</vt:lpstr>
      <vt:lpstr>требования к участникам закупки</vt:lpstr>
      <vt:lpstr>О ПРАВОМОЧНОСТИ ОБЪЕДИНЕНИЯ ФЛ+ ЮЛ</vt:lpstr>
      <vt:lpstr>ФЛ+ЮЛ= правомерно</vt:lpstr>
      <vt:lpstr>Об участии в закупке для МСП группы лиц</vt:lpstr>
      <vt:lpstr>Об участии в закупке  группы лиц</vt:lpstr>
      <vt:lpstr>Об участии в закупке для МСП группы лиц</vt:lpstr>
      <vt:lpstr>Административная практика </vt:lpstr>
      <vt:lpstr>Об участии в закупке для МСП группы лиц</vt:lpstr>
      <vt:lpstr>Об участии в закупке группы лиц</vt:lpstr>
      <vt:lpstr>Об участии в закупке группы лиц</vt:lpstr>
      <vt:lpstr>Что включить в положение о закупке?</vt:lpstr>
      <vt:lpstr>Что включить в положение о закупке?</vt:lpstr>
      <vt:lpstr>требования к участникам закупки</vt:lpstr>
      <vt:lpstr>ДОЗАПРОС ИНФОРМАЦИИ</vt:lpstr>
      <vt:lpstr>требования к участникам закупкИ</vt:lpstr>
      <vt:lpstr>Статус дилера. Судебная практика</vt:lpstr>
      <vt:lpstr>Требование образцов. Судебная практика</vt:lpstr>
      <vt:lpstr>Договор: Установление неправомерных оснований </vt:lpstr>
      <vt:lpstr>Новая Судебная практика</vt:lpstr>
      <vt:lpstr>Порядок размещения положения в еис</vt:lpstr>
      <vt:lpstr>Электронный вид документа</vt:lpstr>
      <vt:lpstr>Порядок размещения положения в еис</vt:lpstr>
      <vt:lpstr>Неправильный  Порядок размещения положения в еис</vt:lpstr>
      <vt:lpstr>Неправильный  Порядок размещения положения в еис</vt:lpstr>
      <vt:lpstr>Правильный Порядок размещения положения в еис</vt:lpstr>
      <vt:lpstr>Пример оформления перечня внесенных изменений</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Абрамова Н.А.</dc:creator>
  <cp:lastModifiedBy>Наталья Абрамова</cp:lastModifiedBy>
  <cp:revision>754</cp:revision>
  <cp:lastPrinted>2017-01-25T16:02:31Z</cp:lastPrinted>
  <dcterms:created xsi:type="dcterms:W3CDTF">2017-01-09T12:57:11Z</dcterms:created>
  <dcterms:modified xsi:type="dcterms:W3CDTF">2023-05-26T02:50:45Z</dcterms:modified>
</cp:coreProperties>
</file>