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1336" r:id="rId3"/>
    <p:sldId id="1343" r:id="rId4"/>
    <p:sldId id="1344" r:id="rId5"/>
    <p:sldId id="1352" r:id="rId6"/>
    <p:sldId id="1353" r:id="rId7"/>
    <p:sldId id="1347" r:id="rId8"/>
    <p:sldId id="1346" r:id="rId9"/>
    <p:sldId id="1354" r:id="rId10"/>
    <p:sldId id="1338" r:id="rId11"/>
    <p:sldId id="1356" r:id="rId12"/>
    <p:sldId id="1349" r:id="rId13"/>
    <p:sldId id="1350" r:id="rId14"/>
    <p:sldId id="1351" r:id="rId15"/>
    <p:sldId id="1342" r:id="rId1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640"/>
    <a:srgbClr val="48587A"/>
    <a:srgbClr val="F0F0F2"/>
    <a:srgbClr val="BABDBF"/>
    <a:srgbClr val="6387A6"/>
    <a:srgbClr val="E5E9F2"/>
    <a:srgbClr val="022873"/>
    <a:srgbClr val="021C49"/>
    <a:srgbClr val="252D3F"/>
    <a:srgbClr val="B8C3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rgbClr val="011640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defRPr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ПОСТАВКА МОЛОКА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453-4D62-B6AD-89EAB80B15E5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453-4D62-B6AD-89EAB80B15E5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453-4D62-B6AD-89EAB80B15E5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453-4D62-B6AD-89EAB80B15E5}"/>
              </c:ext>
            </c:extLst>
          </c:dPt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rgbClr val="F0F0F2"/>
                    </a:solidFill>
                    <a:latin typeface="Segoe UI Semibold" panose="020B0702040204020203" pitchFamily="34" charset="0"/>
                    <a:ea typeface="+mn-ea"/>
                    <a:cs typeface="Segoe UI Semibold" panose="020B07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</c:v>
                </c:pt>
                <c:pt idx="1">
                  <c:v>13</c:v>
                </c:pt>
                <c:pt idx="2">
                  <c:v>6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6B-41AF-9990-64D87319B1E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11640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rgbClr val="011640"/>
          </a:solidFill>
          <a:latin typeface="Segoe UI Semibold" panose="020B0702040204020203" pitchFamily="34" charset="0"/>
          <a:cs typeface="Segoe UI Semibold" panose="020B0702040204020203" pitchFamily="34" charset="0"/>
        </a:defRPr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2000" b="0" i="0" u="none" strike="noStrike" kern="1200" spc="0" baseline="0">
                <a:solidFill>
                  <a:srgbClr val="011640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pPr>
            <a:r>
              <a:rPr lang="ru-RU" dirty="0"/>
              <a:t>ПОСТАВКА ГОВЯДИНЫ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2000" b="0" i="0" u="none" strike="noStrike" kern="1200" spc="0" baseline="0">
              <a:solidFill>
                <a:srgbClr val="011640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defRPr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ПОСТАВКАГОВЯДИНЫ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264-4017-9FE1-F39D5320E1AD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264-4017-9FE1-F39D5320E1AD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264-4017-9FE1-F39D5320E1AD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264-4017-9FE1-F39D5320E1AD}"/>
              </c:ext>
            </c:extLst>
          </c:dPt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600" b="0" i="0" u="none" strike="noStrike" kern="1200" baseline="0">
                    <a:solidFill>
                      <a:srgbClr val="F0F0F2"/>
                    </a:solidFill>
                    <a:latin typeface="Segoe UI Semibold" panose="020B0702040204020203" pitchFamily="34" charset="0"/>
                    <a:ea typeface="+mn-ea"/>
                    <a:cs typeface="Segoe UI Semibold" panose="020B07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</c:v>
                </c:pt>
                <c:pt idx="1">
                  <c:v>17</c:v>
                </c:pt>
                <c:pt idx="2">
                  <c:v>11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264-4017-9FE1-F39D5320E1A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800" b="0" i="0" u="none" strike="noStrike" kern="1200" baseline="0">
              <a:solidFill>
                <a:srgbClr val="011640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 sz="1600">
          <a:solidFill>
            <a:srgbClr val="011640"/>
          </a:solidFill>
          <a:latin typeface="Segoe UI Semibold" panose="020B0702040204020203" pitchFamily="34" charset="0"/>
          <a:cs typeface="Segoe UI Semibold" panose="020B0702040204020203" pitchFamily="34" charset="0"/>
        </a:defRPr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rgbClr val="011640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defRPr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ПОСТАВКА МЯСА КУР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792-4053-8B01-9F8989E04103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792-4053-8B01-9F8989E04103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792-4053-8B01-9F8989E04103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792-4053-8B01-9F8989E04103}"/>
              </c:ext>
            </c:extLst>
          </c:dPt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rgbClr val="F0F0F2"/>
                    </a:solidFill>
                    <a:latin typeface="Segoe UI Semibold" panose="020B0702040204020203" pitchFamily="34" charset="0"/>
                    <a:ea typeface="+mn-ea"/>
                    <a:cs typeface="Segoe UI Semibold" panose="020B07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</c:v>
                </c:pt>
                <c:pt idx="1">
                  <c:v>2</c:v>
                </c:pt>
                <c:pt idx="2">
                  <c:v>3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792-4053-8B01-9F8989E0410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11640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rgbClr val="011640"/>
          </a:solidFill>
          <a:latin typeface="Segoe UI Semibold" panose="020B0702040204020203" pitchFamily="34" charset="0"/>
          <a:cs typeface="Segoe UI Semibold" panose="020B0702040204020203" pitchFamily="34" charset="0"/>
        </a:defRPr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rgbClr val="011640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defRPr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ПОСТАВКА РЫБЫ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892-4E90-8CDC-84014239039F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892-4E90-8CDC-84014239039F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892-4E90-8CDC-84014239039F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892-4E90-8CDC-84014239039F}"/>
              </c:ext>
            </c:extLst>
          </c:dPt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rgbClr val="F0F0F2"/>
                    </a:solidFill>
                    <a:latin typeface="Segoe UI Semibold" panose="020B0702040204020203" pitchFamily="34" charset="0"/>
                    <a:ea typeface="+mn-ea"/>
                    <a:cs typeface="Segoe UI Semibold" panose="020B07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</c:v>
                </c:pt>
                <c:pt idx="1">
                  <c:v>2</c:v>
                </c:pt>
                <c:pt idx="2">
                  <c:v>3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892-4E90-8CDC-84014239039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11640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rgbClr val="011640"/>
          </a:solidFill>
          <a:latin typeface="Segoe UI Semibold" panose="020B0702040204020203" pitchFamily="34" charset="0"/>
          <a:cs typeface="Segoe UI Semibold" panose="020B0702040204020203" pitchFamily="34" charset="0"/>
        </a:defRPr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2000" b="0" i="0" u="none" strike="noStrike" kern="1200" spc="0" baseline="0">
                <a:solidFill>
                  <a:srgbClr val="011640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pPr>
            <a:r>
              <a:rPr lang="ru-RU" dirty="0"/>
              <a:t>ПОСТАВКА ТВОРОГА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2000" b="0" i="0" u="none" strike="noStrike" kern="1200" spc="0" baseline="0">
              <a:solidFill>
                <a:srgbClr val="011640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defRPr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ПОСТАВКАГОВЯДИНЫ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EAD-4AC5-A564-18DAA827F728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EAD-4AC5-A564-18DAA827F728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EAD-4AC5-A564-18DAA827F728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EAD-4AC5-A564-18DAA827F728}"/>
              </c:ext>
            </c:extLst>
          </c:dPt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600" b="0" i="0" u="none" strike="noStrike" kern="1200" baseline="0">
                    <a:solidFill>
                      <a:srgbClr val="F0F0F2"/>
                    </a:solidFill>
                    <a:latin typeface="Segoe UI Semibold" panose="020B0702040204020203" pitchFamily="34" charset="0"/>
                    <a:ea typeface="+mn-ea"/>
                    <a:cs typeface="Segoe UI Semibold" panose="020B07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</c:v>
                </c:pt>
                <c:pt idx="1">
                  <c:v>3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EAD-4AC5-A564-18DAA827F72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800" b="0" i="0" u="none" strike="noStrike" kern="1200" baseline="0">
              <a:solidFill>
                <a:srgbClr val="011640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 sz="1600">
          <a:solidFill>
            <a:srgbClr val="011640"/>
          </a:solidFill>
          <a:latin typeface="Segoe UI Semibold" panose="020B0702040204020203" pitchFamily="34" charset="0"/>
          <a:cs typeface="Segoe UI Semibold" panose="020B0702040204020203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0.12615</cdr:x>
      <cdr:y>0.91024</cdr:y>
    </cdr:from>
    <cdr:to>
      <cdr:x>0.87061</cdr:x>
      <cdr:y>1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516682" y="3121223"/>
          <a:ext cx="3049104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>
              <a:solidFill>
                <a:srgbClr val="011640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коэффициент конкуренции – 2,34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0.13328</cdr:x>
      <cdr:y>0.91024</cdr:y>
    </cdr:from>
    <cdr:to>
      <cdr:x>0.91898</cdr:x>
      <cdr:y>1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516682" y="3121223"/>
          <a:ext cx="3045898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>
              <a:solidFill>
                <a:srgbClr val="011640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коэффициент конкуренции – 2,93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0.12615</cdr:x>
      <cdr:y>0.91024</cdr:y>
    </cdr:from>
    <cdr:to>
      <cdr:x>0.89409</cdr:x>
      <cdr:y>1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516682" y="3121223"/>
          <a:ext cx="3145285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>
              <a:solidFill>
                <a:srgbClr val="011640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коэффициент конкуренции – 2,29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0.12615</cdr:x>
      <cdr:y>0.91024</cdr:y>
    </cdr:from>
    <cdr:to>
      <cdr:x>0.86865</cdr:x>
      <cdr:y>1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516682" y="3121223"/>
          <a:ext cx="3041089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>
              <a:solidFill>
                <a:srgbClr val="011640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коэффициент конкуренции – 2,57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BFF4D-4949-4D5C-A380-7AA9FCF5B6F0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F0F9B-04EA-43BE-8F95-C34A172E3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090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580CF8-60E9-C326-AAB1-6D36155A62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4EFA32-7968-31EF-ED68-4D0B7FA2AE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EADF8C-D27D-6B29-6F64-AEB9CBF1F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36477-9367-43F9-BBD7-13751F86CBC0}" type="datetime1">
              <a:rPr lang="ru-RU" smtClean="0"/>
              <a:t>01.06.2023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F447D5-AE47-1295-247B-49E035FF8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C2EFA4-B380-D080-58D2-E036B701E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61C8-3599-43C9-B6E7-D83A8B1C4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3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2F13DB-E300-6CAA-3B3C-0996CFF1E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8E611B-83EB-FB24-74EE-54E8BBC96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9DB7DA-A391-9032-0E86-14184315E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0F6E-2E77-43CE-944B-08BC73B67D94}" type="datetime1">
              <a:rPr lang="ru-RU" smtClean="0"/>
              <a:t>01.06.2023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FAEBD4-AB0E-0547-88C3-902A95F1F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B85D09-FA23-9BDB-9A3D-CDD5C0BC1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61C8-3599-43C9-B6E7-D83A8B1C4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254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3988E0F-8E0B-3A23-6B66-A1BE55574F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4CCBF80-82DB-8EDF-111D-992857360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F03BDC-82FD-CE50-8541-771F3D249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82534-220D-4829-BA99-950F0A62FBA5}" type="datetime1">
              <a:rPr lang="ru-RU" smtClean="0"/>
              <a:t>01.06.2023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0C6672-1EAA-38F2-48E2-27A3C0E15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482A9B-729E-BC97-020B-A1BC83045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61C8-3599-43C9-B6E7-D83A8B1C4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019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43FA69-5E6B-267E-F43C-57F362D87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7ED417-5C37-66AA-2D5C-89E3B5865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B99B5-BA80-2BB6-0595-24C9B8689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3B980-6CCB-4796-BBC5-88087394D674}" type="datetime1">
              <a:rPr lang="ru-RU" smtClean="0"/>
              <a:t>01.06.2023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56412D-B2A1-1F9C-0107-271DA09C6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D6EA9C-2CF9-33FD-777A-EC3005FE5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61C8-3599-43C9-B6E7-D83A8B1C4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330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EDC635-EAEA-8252-AAB4-310C1C8B1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2817F70-8A06-9FD6-D94E-66B57316F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05DB87-F242-391B-321C-5E6504D80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F6C3-AEAE-46FD-8863-B352CA6A055F}" type="datetime1">
              <a:rPr lang="ru-RU" smtClean="0"/>
              <a:t>01.06.2023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654FA5-8A35-8E09-48D3-AA2AAC442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775E20-A018-C08A-B761-52444018B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61C8-3599-43C9-B6E7-D83A8B1C4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20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480CCF-21ED-41F1-491D-ED6D0C893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B3132C-4A23-23E2-4021-BEC0FB0FC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F15DF52-A884-8718-CA6E-57E7B1C040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0828EA-3D98-87A9-0BF8-68E1551A8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88999-CCD2-4174-98FE-D35791FA9506}" type="datetime1">
              <a:rPr lang="ru-RU" smtClean="0"/>
              <a:t>01.06.2023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6AB221-F6EC-2EB1-D508-7D9D5B79C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D3AFCE-7207-8D52-AD2C-1419CA183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61C8-3599-43C9-B6E7-D83A8B1C4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752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EA99FE-98E6-9C33-F8E6-7E1AFC6E0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26FB94-82F7-F2A4-9352-178112B10A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B56895-9E54-AC5F-0DE4-58CEB2D02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859D546-547A-21B2-AE1A-3638504CAA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218870F-1D40-1609-296D-017A4C956B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EBF9898-C334-07E1-FFA8-ECF90B184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CBADA-CDDF-487A-9ACF-6D656509C86F}" type="datetime1">
              <a:rPr lang="ru-RU" smtClean="0"/>
              <a:t>01.06.2023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CBDA83B-19F6-4662-AFD1-87F409ECB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639093-FE9E-C636-894C-CEAAA361C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61C8-3599-43C9-B6E7-D83A8B1C4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644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4EDA75-B240-DACF-2C81-22CBF9616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6B2C224-E190-8475-8A14-0DE45BA39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4C165-D046-4A0F-947E-D85F69528504}" type="datetime1">
              <a:rPr lang="ru-RU" smtClean="0"/>
              <a:t>01.06.2023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5E41242-DA60-B069-61A4-4FAC73545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093BA93-C1B9-F2C8-BFE8-5A8880522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61C8-3599-43C9-B6E7-D83A8B1C4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566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D4AC308-9065-13C2-993F-C7A96C52F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64B53-F0BD-4C1A-BF29-04593161EFCF}" type="datetime1">
              <a:rPr lang="ru-RU" smtClean="0"/>
              <a:t>01.06.2023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DE1DF1C-40A3-0C91-9A1E-F680D6DA7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A4B01CF-05D1-E164-6C75-6A6218405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61C8-3599-43C9-B6E7-D83A8B1C4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474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E28CDD-0DDE-4F94-7055-C04A894E3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8CC94F-4C08-ABF6-6330-7C5EE559D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C1F54A4-F991-5FFD-B754-B1923C2E09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449379-1BC3-FD1E-9CBE-697F35644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9D96D-FA6A-466C-8A86-1A10728FD71F}" type="datetime1">
              <a:rPr lang="ru-RU" smtClean="0"/>
              <a:t>01.06.2023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724998-C2D1-CF6D-AD28-71B06CB66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ECE7B6-D8A4-9790-1ECC-99DEDFA2F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61C8-3599-43C9-B6E7-D83A8B1C4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177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E31329-71A4-197E-3C81-94E0577EA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F3C6B98-88A2-A87E-17ED-8C737249A9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7355BB-6217-BCDA-37AE-A68718DA12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340A44-A29A-94ED-34A9-1783F2BC4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D4F8C-2ECB-42D6-B0CB-DF6DEC9CFA0D}" type="datetime1">
              <a:rPr lang="ru-RU" smtClean="0"/>
              <a:t>01.06.2023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26EE5A-12D6-A486-4B6C-9D4FD2561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9ADA11-D6E1-6C59-BC5E-85F7ACF3D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61C8-3599-43C9-B6E7-D83A8B1C4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689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F883BD-D103-CF58-FD16-59E83BCCF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A064FE-A3C1-9EB7-C9A0-7442BABFE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EF22CB-2213-82AE-DF06-6203637138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A0D3D-C133-45F8-B8F4-6D7D8BB9768F}" type="datetime1">
              <a:rPr lang="ru-RU" smtClean="0"/>
              <a:t>01.06.2023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CF475F-A222-FF98-1B21-B76C38DB5F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76B703-7D65-D2FD-0654-BA948B5D37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361C8-3599-43C9-B6E7-D83A8B1C4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037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16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343F22-33DB-E21F-0F88-9CF6C605C0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379" y="625803"/>
            <a:ext cx="9735242" cy="5606394"/>
          </a:xfrm>
        </p:spPr>
        <p:txBody>
          <a:bodyPr anchor="t">
            <a:normAutofit/>
          </a:bodyPr>
          <a:lstStyle/>
          <a:p>
            <a:r>
              <a:rPr lang="ru-RU" sz="2000" dirty="0">
                <a:solidFill>
                  <a:srgbClr val="F0F0F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УПРАВЛЕНИЕ МУНИЦИПАЛЬНЫХ ЗАКУПОК</a:t>
            </a:r>
            <a:br>
              <a:rPr lang="ru-RU" sz="2000" dirty="0">
                <a:solidFill>
                  <a:srgbClr val="F0F0F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000" dirty="0">
                <a:solidFill>
                  <a:srgbClr val="F0F0F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ОКРУЖНОЙ АДМИНИСТРАЦИИ ГОРОДА ЯКУТСКА</a:t>
            </a:r>
            <a:br>
              <a:rPr lang="ru-RU" sz="2000" spc="300" dirty="0">
                <a:solidFill>
                  <a:srgbClr val="F0F0F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br>
              <a:rPr lang="ru-RU" sz="2000" spc="300" dirty="0">
                <a:solidFill>
                  <a:srgbClr val="F0F0F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br>
              <a:rPr lang="ru-RU" sz="2000" spc="300" dirty="0">
                <a:solidFill>
                  <a:srgbClr val="F0F0F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br>
              <a:rPr lang="ru-RU" sz="2000" spc="300" dirty="0">
                <a:solidFill>
                  <a:srgbClr val="F0F0F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br>
              <a:rPr lang="ru-RU" sz="2000" spc="300" dirty="0">
                <a:solidFill>
                  <a:srgbClr val="F0F0F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5400" spc="300" dirty="0">
                <a:solidFill>
                  <a:srgbClr val="F0F0F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ГОРОД ЯКУТСК</a:t>
            </a:r>
            <a:br>
              <a:rPr lang="ru-RU" sz="5400" spc="300" dirty="0">
                <a:solidFill>
                  <a:srgbClr val="F0F0F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5400" spc="300" dirty="0">
                <a:solidFill>
                  <a:srgbClr val="F0F0F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ОФСЕТНЫЙ КОНТРАКТ</a:t>
            </a:r>
            <a:br>
              <a:rPr lang="ru-RU" sz="5400" spc="300" dirty="0">
                <a:solidFill>
                  <a:srgbClr val="F0F0F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5400" spc="300" dirty="0">
                <a:solidFill>
                  <a:srgbClr val="F0F0F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ПЕРСПЕКТИВЫ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96000" y="5147902"/>
            <a:ext cx="7200000" cy="115416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b="1" dirty="0">
                <a:solidFill>
                  <a:srgbClr val="F0F0F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АНТОНОВА СВЕТЛАНА ДЕКАБРИНОВНА</a:t>
            </a:r>
          </a:p>
          <a:p>
            <a:pPr algn="ctr"/>
            <a:r>
              <a:rPr lang="ru-RU" sz="2000" b="1" dirty="0">
                <a:solidFill>
                  <a:srgbClr val="F0F0F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Начальник Управления муниципальных закупок Окружной администрации города Якутска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496000" y="5022831"/>
            <a:ext cx="7200000" cy="0"/>
          </a:xfrm>
          <a:prstGeom prst="line">
            <a:avLst/>
          </a:prstGeom>
          <a:ln w="19050" cmpd="sng">
            <a:solidFill>
              <a:srgbClr val="B8C3D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056" y="803833"/>
            <a:ext cx="1178182" cy="117878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30" y="721607"/>
            <a:ext cx="1077826" cy="134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227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82746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11640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В итоге мы должны получить:</a:t>
            </a:r>
            <a:br>
              <a:rPr lang="ru-RU" sz="3600" b="1" dirty="0">
                <a:solidFill>
                  <a:srgbClr val="011640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</a:br>
            <a:endParaRPr lang="ru-RU" sz="3600" b="1" spc="300" dirty="0">
              <a:solidFill>
                <a:srgbClr val="01164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07525"/>
            <a:ext cx="10515600" cy="4766446"/>
          </a:xfrm>
        </p:spPr>
        <p:txBody>
          <a:bodyPr>
            <a:noAutofit/>
          </a:bodyPr>
          <a:lstStyle/>
          <a:p>
            <a:pPr marL="514350" indent="-514350" algn="just">
              <a:spcAft>
                <a:spcPts val="1000"/>
              </a:spcAft>
              <a:buClr>
                <a:srgbClr val="252D3F"/>
              </a:buClr>
              <a:buFont typeface="+mj-lt"/>
              <a:buAutoNum type="arabicPeriod"/>
            </a:pPr>
            <a:r>
              <a:rPr lang="ru-RU" sz="2600" b="1" dirty="0">
                <a:solidFill>
                  <a:srgbClr val="011640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Реализация инвестиционных проектов посредством механизма офсетных контрактов в ГО «город Якутск» на основе привлечения значительного </a:t>
            </a:r>
            <a:r>
              <a:rPr lang="ru-RU" sz="2600" b="1" dirty="0" err="1">
                <a:solidFill>
                  <a:srgbClr val="011640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софинансирования</a:t>
            </a:r>
            <a:r>
              <a:rPr lang="ru-RU" sz="2600" b="1" dirty="0">
                <a:solidFill>
                  <a:srgbClr val="011640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 из частных ресурсов обеспечит диверсификацию экономики</a:t>
            </a:r>
          </a:p>
          <a:p>
            <a:pPr marL="514350" indent="-514350" algn="just">
              <a:spcAft>
                <a:spcPts val="1000"/>
              </a:spcAft>
              <a:buClr>
                <a:srgbClr val="252D3F"/>
              </a:buClr>
              <a:buFont typeface="+mj-lt"/>
              <a:buAutoNum type="arabicPeriod"/>
            </a:pPr>
            <a:r>
              <a:rPr lang="ru-RU" sz="2600" b="1" dirty="0">
                <a:solidFill>
                  <a:srgbClr val="011640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Постоянный приток технологий и доступ к рынкам для создания жизнеспособных предприятий, работающих на внутренний экспорт</a:t>
            </a:r>
          </a:p>
          <a:p>
            <a:pPr marL="514350" indent="-514350" algn="just">
              <a:spcAft>
                <a:spcPts val="1000"/>
              </a:spcAft>
              <a:buClr>
                <a:srgbClr val="252D3F"/>
              </a:buClr>
              <a:buFont typeface="+mj-lt"/>
              <a:buAutoNum type="arabicPeriod"/>
            </a:pPr>
            <a:r>
              <a:rPr lang="ru-RU" sz="2600" b="1" dirty="0">
                <a:solidFill>
                  <a:srgbClr val="011640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Одновременно данный механизм позволит в определенной степени обеспечить импортозамещение отдельных товаров, услуг на рынке</a:t>
            </a:r>
            <a:endParaRPr lang="ru-RU" sz="2600" b="1" dirty="0">
              <a:solidFill>
                <a:srgbClr val="01164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ru-RU" dirty="0">
              <a:solidFill>
                <a:srgbClr val="01164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61C8-3599-43C9-B6E7-D83A8B1C480B}" type="slidenum">
              <a:rPr lang="ru-RU" smtClean="0"/>
              <a:t>10</a:t>
            </a:fld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38200" y="1367857"/>
            <a:ext cx="10440000" cy="0"/>
          </a:xfrm>
          <a:prstGeom prst="line">
            <a:avLst/>
          </a:prstGeom>
          <a:ln w="19050">
            <a:solidFill>
              <a:srgbClr val="6387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4247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8B2DB0-D264-4A7A-AD36-ADF324D05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Модель офсетного контракта (ст.111.4)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EAF5DE1-2245-4A4D-B718-28F20EF6F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61C8-3599-43C9-B6E7-D83A8B1C480B}" type="slidenum">
              <a:rPr lang="ru-RU" smtClean="0"/>
              <a:t>11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256495-B2E7-4A78-B72B-6A77E5956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51" y="1904301"/>
            <a:ext cx="11188161" cy="481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341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1F9F110-41E4-4D56-9663-6D5AD2547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61C8-3599-43C9-B6E7-D83A8B1C480B}" type="slidenum">
              <a:rPr lang="ru-RU" smtClean="0"/>
              <a:t>12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68D738C-7D79-4D96-8114-F2EC80F69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068" y="0"/>
            <a:ext cx="1222606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46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1998A2B-158C-4A68-8890-A0C123DED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61C8-3599-43C9-B6E7-D83A8B1C480B}" type="slidenum">
              <a:rPr lang="ru-RU" smtClean="0"/>
              <a:t>13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601678-E9CC-45BF-B0F7-A2EDE8DEB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708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A8A9EF5-AF31-499C-B09D-83BC2DB54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61C8-3599-43C9-B6E7-D83A8B1C480B}" type="slidenum">
              <a:rPr lang="ru-RU" smtClean="0"/>
              <a:t>14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8788A2-BBCA-42FB-B88E-4B1B376AD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2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427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61C8-3599-43C9-B6E7-D83A8B1C480B}" type="slidenum">
              <a:rPr lang="ru-RU" smtClean="0"/>
              <a:t>15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spc="600" dirty="0">
                <a:solidFill>
                  <a:srgbClr val="01164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36024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169" y="450845"/>
            <a:ext cx="3561824" cy="599983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252D3F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Причины, по которым необходимо  задуматься на тему офсетных контрактов</a:t>
            </a:r>
            <a:endParaRPr lang="ru-RU" b="1" dirty="0">
              <a:solidFill>
                <a:srgbClr val="252D3F"/>
              </a:solidFill>
              <a:latin typeface="Corbel" panose="020B0503020204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83026"/>
            <a:ext cx="10515600" cy="4173323"/>
          </a:xfrm>
        </p:spPr>
        <p:txBody>
          <a:bodyPr>
            <a:noAutofit/>
          </a:bodyPr>
          <a:lstStyle/>
          <a:p>
            <a:pPr marL="514350" indent="-514350" algn="just">
              <a:spcAft>
                <a:spcPts val="1000"/>
              </a:spcAft>
              <a:buClr>
                <a:srgbClr val="252D3F"/>
              </a:buClr>
              <a:buFont typeface="+mj-lt"/>
              <a:buAutoNum type="arabicPeriod"/>
            </a:pPr>
            <a:r>
              <a:rPr lang="ru-RU" sz="2000" b="1" dirty="0">
                <a:solidFill>
                  <a:srgbClr val="48587A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Необходимость создания условий для эффективной системы продуктовой безопасности для детей</a:t>
            </a:r>
          </a:p>
          <a:p>
            <a:pPr marL="514350" indent="-514350" algn="just">
              <a:spcAft>
                <a:spcPts val="1000"/>
              </a:spcAft>
              <a:buClr>
                <a:srgbClr val="252D3F"/>
              </a:buClr>
              <a:buFont typeface="+mj-lt"/>
              <a:buAutoNum type="arabicPeriod"/>
            </a:pPr>
            <a:r>
              <a:rPr lang="ru-RU" sz="2000" b="1" dirty="0">
                <a:solidFill>
                  <a:srgbClr val="48587A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Необходимость создания условий для поддержки местных товаропроизводителей</a:t>
            </a:r>
          </a:p>
          <a:p>
            <a:pPr marL="514350" indent="-514350" algn="just">
              <a:spcAft>
                <a:spcPts val="1000"/>
              </a:spcAft>
              <a:buClr>
                <a:srgbClr val="252D3F"/>
              </a:buClr>
              <a:buFont typeface="+mj-lt"/>
              <a:buAutoNum type="arabicPeriod"/>
            </a:pPr>
            <a:r>
              <a:rPr lang="ru-RU" sz="2000" b="1" dirty="0">
                <a:solidFill>
                  <a:srgbClr val="48587A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Разрыв между спросом и предложением — часть поставщиков не могут выполнять контракты по прежним ценам</a:t>
            </a:r>
          </a:p>
          <a:p>
            <a:pPr marL="514350" lvl="0" indent="-514350" algn="just">
              <a:spcAft>
                <a:spcPts val="1000"/>
              </a:spcAft>
              <a:buClr>
                <a:srgbClr val="252D3F"/>
              </a:buClr>
              <a:buFont typeface="+mj-lt"/>
              <a:buAutoNum type="arabicPeriod"/>
            </a:pPr>
            <a:r>
              <a:rPr lang="ru-RU" sz="2000" b="1" dirty="0">
                <a:solidFill>
                  <a:srgbClr val="48587A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Снижение уровня конкуренции или сохранение «мнимой конкуренции» в продолжительное время</a:t>
            </a:r>
          </a:p>
          <a:p>
            <a:pPr marL="514350" indent="-514350" algn="just">
              <a:spcAft>
                <a:spcPts val="1000"/>
              </a:spcAft>
              <a:buClr>
                <a:srgbClr val="252D3F"/>
              </a:buClr>
              <a:buFont typeface="+mj-lt"/>
              <a:buAutoNum type="arabicPeriod"/>
            </a:pPr>
            <a:r>
              <a:rPr lang="ru-RU" sz="2000" b="1" dirty="0">
                <a:solidFill>
                  <a:srgbClr val="48587A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Невостребованность некоторых товаров, услуг (пустые предпринимательские ниши)</a:t>
            </a:r>
          </a:p>
          <a:p>
            <a:pPr marL="514350" indent="-514350" algn="just">
              <a:spcAft>
                <a:spcPts val="1000"/>
              </a:spcAft>
              <a:buClr>
                <a:srgbClr val="252D3F"/>
              </a:buClr>
              <a:buFont typeface="+mj-lt"/>
              <a:buAutoNum type="arabicPeriod"/>
            </a:pPr>
            <a:endParaRPr lang="ru-RU" sz="2000" b="1" dirty="0">
              <a:solidFill>
                <a:srgbClr val="48587A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514350" indent="-514350" algn="just">
              <a:spcAft>
                <a:spcPts val="1000"/>
              </a:spcAft>
              <a:buClr>
                <a:srgbClr val="252D3F"/>
              </a:buClr>
              <a:buFont typeface="+mj-lt"/>
              <a:buAutoNum type="arabicPeriod"/>
            </a:pPr>
            <a:endParaRPr lang="ru-RU" sz="2000" b="1" dirty="0">
              <a:solidFill>
                <a:srgbClr val="48587A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61C8-3599-43C9-B6E7-D83A8B1C480B}" type="slidenum">
              <a:rPr lang="ru-RU" smtClean="0"/>
              <a:t>2</a:t>
            </a:fld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38200" y="1812699"/>
            <a:ext cx="10440000" cy="0"/>
          </a:xfrm>
          <a:prstGeom prst="line">
            <a:avLst/>
          </a:prstGeom>
          <a:ln w="19050">
            <a:solidFill>
              <a:srgbClr val="B8C3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846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61C8-3599-43C9-B6E7-D83A8B1C480B}" type="slidenum">
              <a:rPr lang="ru-RU" smtClean="0"/>
              <a:t>3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198262"/>
              </p:ext>
            </p:extLst>
          </p:nvPr>
        </p:nvGraphicFramePr>
        <p:xfrm>
          <a:off x="192000" y="163756"/>
          <a:ext cx="11808001" cy="6530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111">
                  <a:extLst>
                    <a:ext uri="{9D8B030D-6E8A-4147-A177-3AD203B41FA5}">
                      <a16:colId xmlns:a16="http://schemas.microsoft.com/office/drawing/2014/main" val="419042985"/>
                    </a:ext>
                  </a:extLst>
                </a:gridCol>
                <a:gridCol w="2244978">
                  <a:extLst>
                    <a:ext uri="{9D8B030D-6E8A-4147-A177-3AD203B41FA5}">
                      <a16:colId xmlns:a16="http://schemas.microsoft.com/office/drawing/2014/main" val="2196870623"/>
                    </a:ext>
                  </a:extLst>
                </a:gridCol>
                <a:gridCol w="2244978">
                  <a:extLst>
                    <a:ext uri="{9D8B030D-6E8A-4147-A177-3AD203B41FA5}">
                      <a16:colId xmlns:a16="http://schemas.microsoft.com/office/drawing/2014/main" val="1223025566"/>
                    </a:ext>
                  </a:extLst>
                </a:gridCol>
                <a:gridCol w="2244978">
                  <a:extLst>
                    <a:ext uri="{9D8B030D-6E8A-4147-A177-3AD203B41FA5}">
                      <a16:colId xmlns:a16="http://schemas.microsoft.com/office/drawing/2014/main" val="4178288722"/>
                    </a:ext>
                  </a:extLst>
                </a:gridCol>
                <a:gridCol w="2244978">
                  <a:extLst>
                    <a:ext uri="{9D8B030D-6E8A-4147-A177-3AD203B41FA5}">
                      <a16:colId xmlns:a16="http://schemas.microsoft.com/office/drawing/2014/main" val="4289843553"/>
                    </a:ext>
                  </a:extLst>
                </a:gridCol>
                <a:gridCol w="2244978">
                  <a:extLst>
                    <a:ext uri="{9D8B030D-6E8A-4147-A177-3AD203B41FA5}">
                      <a16:colId xmlns:a16="http://schemas.microsoft.com/office/drawing/2014/main" val="3624414025"/>
                    </a:ext>
                  </a:extLst>
                </a:gridCol>
              </a:tblGrid>
              <a:tr h="1130489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F0F0F2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0F0F2"/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Наименование контракта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0F0F2"/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(объект закупки)</a:t>
                      </a:r>
                      <a:endParaRPr lang="ru-RU" sz="1800" b="1" dirty="0">
                        <a:solidFill>
                          <a:srgbClr val="F0F0F2"/>
                        </a:solidFill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solidFill>
                      <a:srgbClr val="0116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F0F0F2"/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Количество закупок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0F0F2"/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201</a:t>
                      </a:r>
                      <a:r>
                        <a:rPr lang="ru-RU" sz="2000" b="1" dirty="0">
                          <a:solidFill>
                            <a:srgbClr val="F0F0F2"/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9</a:t>
                      </a:r>
                      <a:r>
                        <a:rPr lang="en-US" sz="2000" b="1" dirty="0">
                          <a:solidFill>
                            <a:srgbClr val="F0F0F2"/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-202</a:t>
                      </a:r>
                      <a:r>
                        <a:rPr lang="ru-RU" sz="2000" b="1" dirty="0">
                          <a:solidFill>
                            <a:srgbClr val="F0F0F2"/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2</a:t>
                      </a:r>
                      <a:endParaRPr lang="ru-RU" sz="2000" b="1" dirty="0">
                        <a:solidFill>
                          <a:srgbClr val="F0F0F2"/>
                        </a:solidFill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solidFill>
                      <a:srgbClr val="0116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baseline="0" dirty="0">
                          <a:solidFill>
                            <a:srgbClr val="F0F0F2"/>
                          </a:solidFill>
                          <a:effectLst/>
                          <a:latin typeface="Segoe UI Semibold" panose="020B0702040204020203" pitchFamily="34" charset="0"/>
                          <a:ea typeface="Calibri" panose="020F0502020204030204" pitchFamily="34" charset="0"/>
                          <a:cs typeface="Segoe UI Semibold" panose="020B0702040204020203" pitchFamily="34" charset="0"/>
                        </a:rPr>
                        <a:t>Количество заявок</a:t>
                      </a:r>
                      <a:endParaRPr lang="ru-RU" sz="1800" b="1" dirty="0">
                        <a:solidFill>
                          <a:srgbClr val="F0F0F2"/>
                        </a:solidFill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solidFill>
                      <a:srgbClr val="0116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F0F0F2"/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Коэффициент конкуренции</a:t>
                      </a:r>
                      <a:endParaRPr lang="ru-RU" sz="1800" b="1" dirty="0">
                        <a:solidFill>
                          <a:srgbClr val="F0F0F2"/>
                        </a:solidFill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solidFill>
                      <a:srgbClr val="0116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F0F0F2"/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Общая сумма НМЦК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rgbClr val="F0F0F2"/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2019-2022</a:t>
                      </a:r>
                      <a:endParaRPr lang="ru-RU" sz="2000" b="1" dirty="0">
                        <a:solidFill>
                          <a:srgbClr val="F0F0F2"/>
                        </a:solidFill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solidFill>
                      <a:srgbClr val="0116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188766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F0F0F2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01164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011640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Поставка</a:t>
                      </a:r>
                      <a:r>
                        <a:rPr lang="ru-RU" sz="1800" baseline="0" dirty="0">
                          <a:solidFill>
                            <a:srgbClr val="011640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творога</a:t>
                      </a:r>
                      <a:endParaRPr lang="ru-RU" sz="1800" dirty="0">
                        <a:solidFill>
                          <a:srgbClr val="011640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solidFill>
                      <a:srgbClr val="F0F0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11640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23</a:t>
                      </a:r>
                    </a:p>
                  </a:txBody>
                  <a:tcPr anchor="ctr">
                    <a:solidFill>
                      <a:srgbClr val="F0F0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11640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53</a:t>
                      </a:r>
                    </a:p>
                  </a:txBody>
                  <a:tcPr anchor="ctr">
                    <a:solidFill>
                      <a:srgbClr val="F0F0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11640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2,3</a:t>
                      </a:r>
                    </a:p>
                  </a:txBody>
                  <a:tcPr anchor="ctr">
                    <a:solidFill>
                      <a:srgbClr val="F0F0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11640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96 763 388,52</a:t>
                      </a:r>
                    </a:p>
                  </a:txBody>
                  <a:tcPr anchor="ctr">
                    <a:solidFill>
                      <a:srgbClr val="F0F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364443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F0F0F2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01164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011640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Поставка молока</a:t>
                      </a:r>
                    </a:p>
                  </a:txBody>
                  <a:tcPr anchor="ctr">
                    <a:solidFill>
                      <a:srgbClr val="BABD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11640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44</a:t>
                      </a:r>
                    </a:p>
                  </a:txBody>
                  <a:tcPr anchor="ctr">
                    <a:solidFill>
                      <a:srgbClr val="BABD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11640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103</a:t>
                      </a:r>
                    </a:p>
                  </a:txBody>
                  <a:tcPr anchor="ctr">
                    <a:solidFill>
                      <a:srgbClr val="BABD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11640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2,34</a:t>
                      </a:r>
                    </a:p>
                  </a:txBody>
                  <a:tcPr anchor="ctr">
                    <a:solidFill>
                      <a:srgbClr val="BABD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11640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159 475 980,91</a:t>
                      </a:r>
                    </a:p>
                  </a:txBody>
                  <a:tcPr anchor="ctr">
                    <a:solidFill>
                      <a:srgbClr val="BABD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678994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F0F0F2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01164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011640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Поставка</a:t>
                      </a:r>
                      <a:r>
                        <a:rPr lang="ru-RU" sz="1800" baseline="0" dirty="0">
                          <a:solidFill>
                            <a:srgbClr val="011640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говядины</a:t>
                      </a:r>
                      <a:endParaRPr lang="ru-RU" sz="1800" dirty="0">
                        <a:solidFill>
                          <a:srgbClr val="011640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solidFill>
                      <a:srgbClr val="F0F0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11640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54</a:t>
                      </a:r>
                    </a:p>
                  </a:txBody>
                  <a:tcPr anchor="ctr">
                    <a:solidFill>
                      <a:srgbClr val="F0F0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11640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158</a:t>
                      </a:r>
                    </a:p>
                  </a:txBody>
                  <a:tcPr anchor="ctr">
                    <a:solidFill>
                      <a:srgbClr val="F0F0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11640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2,93</a:t>
                      </a:r>
                    </a:p>
                  </a:txBody>
                  <a:tcPr anchor="ctr">
                    <a:solidFill>
                      <a:srgbClr val="F0F0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11640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194 698 365,75</a:t>
                      </a:r>
                    </a:p>
                  </a:txBody>
                  <a:tcPr anchor="ctr">
                    <a:solidFill>
                      <a:srgbClr val="F0F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070857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F0F0F2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01164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011640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Поставка мяса кур</a:t>
                      </a:r>
                    </a:p>
                  </a:txBody>
                  <a:tcPr anchor="ctr">
                    <a:solidFill>
                      <a:srgbClr val="BABD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11640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24</a:t>
                      </a:r>
                    </a:p>
                  </a:txBody>
                  <a:tcPr anchor="ctr">
                    <a:solidFill>
                      <a:srgbClr val="BABD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11640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55</a:t>
                      </a:r>
                    </a:p>
                  </a:txBody>
                  <a:tcPr anchor="ctr">
                    <a:solidFill>
                      <a:srgbClr val="BABD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11640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2,29</a:t>
                      </a:r>
                    </a:p>
                  </a:txBody>
                  <a:tcPr anchor="ctr">
                    <a:solidFill>
                      <a:srgbClr val="BABD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11640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6 251 882,42</a:t>
                      </a:r>
                    </a:p>
                  </a:txBody>
                  <a:tcPr anchor="ctr">
                    <a:solidFill>
                      <a:srgbClr val="BABD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786137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F0F0F2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rgbClr val="01164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011640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Поставка рыбы</a:t>
                      </a:r>
                    </a:p>
                  </a:txBody>
                  <a:tcPr anchor="ctr">
                    <a:solidFill>
                      <a:srgbClr val="F0F0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11640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30</a:t>
                      </a:r>
                    </a:p>
                  </a:txBody>
                  <a:tcPr anchor="ctr">
                    <a:solidFill>
                      <a:srgbClr val="F0F0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11640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77</a:t>
                      </a:r>
                    </a:p>
                  </a:txBody>
                  <a:tcPr anchor="ctr">
                    <a:solidFill>
                      <a:srgbClr val="F0F0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11640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2,57</a:t>
                      </a:r>
                    </a:p>
                  </a:txBody>
                  <a:tcPr anchor="ctr">
                    <a:solidFill>
                      <a:srgbClr val="F0F0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11640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56 830 007,77</a:t>
                      </a:r>
                    </a:p>
                  </a:txBody>
                  <a:tcPr anchor="ctr">
                    <a:solidFill>
                      <a:srgbClr val="F0F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598465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F0F0F2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solidFill>
                            <a:srgbClr val="011640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ИТОГО:</a:t>
                      </a:r>
                    </a:p>
                  </a:txBody>
                  <a:tcPr anchor="ctr">
                    <a:solidFill>
                      <a:srgbClr val="BABD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11640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175</a:t>
                      </a:r>
                    </a:p>
                  </a:txBody>
                  <a:tcPr anchor="ctr">
                    <a:solidFill>
                      <a:srgbClr val="BABD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11640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446</a:t>
                      </a:r>
                    </a:p>
                  </a:txBody>
                  <a:tcPr anchor="ctr">
                    <a:solidFill>
                      <a:srgbClr val="BABD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11640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2,55</a:t>
                      </a:r>
                    </a:p>
                  </a:txBody>
                  <a:tcPr anchor="ctr">
                    <a:solidFill>
                      <a:srgbClr val="BABD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11640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514 019 625,37</a:t>
                      </a:r>
                    </a:p>
                  </a:txBody>
                  <a:tcPr anchor="ctr">
                    <a:solidFill>
                      <a:srgbClr val="BABD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920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7559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61C8-3599-43C9-B6E7-D83A8B1C480B}" type="slidenum">
              <a:rPr lang="ru-RU" smtClean="0"/>
              <a:t>4</a:t>
            </a:fld>
            <a:endParaRPr lang="ru-RU"/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162958717"/>
              </p:ext>
            </p:extLst>
          </p:nvPr>
        </p:nvGraphicFramePr>
        <p:xfrm>
          <a:off x="4048125" y="1"/>
          <a:ext cx="409575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559591651"/>
              </p:ext>
            </p:extLst>
          </p:nvPr>
        </p:nvGraphicFramePr>
        <p:xfrm>
          <a:off x="8315326" y="0"/>
          <a:ext cx="3876674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982714778"/>
              </p:ext>
            </p:extLst>
          </p:nvPr>
        </p:nvGraphicFramePr>
        <p:xfrm>
          <a:off x="1590675" y="3429000"/>
          <a:ext cx="409575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2757824637"/>
              </p:ext>
            </p:extLst>
          </p:nvPr>
        </p:nvGraphicFramePr>
        <p:xfrm>
          <a:off x="6477000" y="3429000"/>
          <a:ext cx="409575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1859037763"/>
              </p:ext>
            </p:extLst>
          </p:nvPr>
        </p:nvGraphicFramePr>
        <p:xfrm>
          <a:off x="0" y="0"/>
          <a:ext cx="3876674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5882" y="3121223"/>
            <a:ext cx="29449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01164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коэффициент конкуренции – 2,3</a:t>
            </a:r>
          </a:p>
        </p:txBody>
      </p:sp>
    </p:spTree>
    <p:extLst>
      <p:ext uri="{BB962C8B-B14F-4D97-AF65-F5344CB8AC3E}">
        <p14:creationId xmlns:p14="http://schemas.microsoft.com/office/powerpoint/2010/main" val="1098556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635731D-EE88-487C-94A2-3910D2D4A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61C8-3599-43C9-B6E7-D83A8B1C480B}" type="slidenum">
              <a:rPr lang="ru-RU" smtClean="0"/>
              <a:t>5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57878C-F2B4-4315-928D-6881A438D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377505"/>
            <a:ext cx="11620500" cy="628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00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BB09AEA-4EEE-4170-98BF-D8B248671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61C8-3599-43C9-B6E7-D83A8B1C480B}" type="slidenum">
              <a:rPr lang="ru-RU" smtClean="0"/>
              <a:t>6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C73EC8-46D6-4A19-B0D0-8F4B30358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218113"/>
            <a:ext cx="11811000" cy="644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515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4C487E4-F8D8-4099-AF58-4A884FA25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61C8-3599-43C9-B6E7-D83A8B1C480B}" type="slidenum">
              <a:rPr lang="ru-RU" smtClean="0"/>
              <a:t>7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D8E08E-3DB9-4B05-A566-2C34FE5A8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195262"/>
            <a:ext cx="11830050" cy="6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211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4C487E4-F8D8-4099-AF58-4A884FA25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61C8-3599-43C9-B6E7-D83A8B1C480B}" type="slidenum">
              <a:rPr lang="ru-RU" smtClean="0"/>
              <a:t>8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90113" y="440550"/>
            <a:ext cx="896284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spc="300" dirty="0">
                <a:solidFill>
                  <a:srgbClr val="01164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ПРЕДМЕТ КОНТРАКТА:</a:t>
            </a:r>
          </a:p>
          <a:p>
            <a:endParaRPr lang="ru-RU" sz="2400" dirty="0">
              <a:solidFill>
                <a:srgbClr val="01164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ru-RU" sz="3200" dirty="0">
                <a:solidFill>
                  <a:srgbClr val="01164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«Молочная продукция для образовательных учреждений города Якутска»</a:t>
            </a:r>
            <a:endParaRPr lang="ru-RU" sz="2000" dirty="0">
              <a:solidFill>
                <a:srgbClr val="01164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0113" y="2781934"/>
            <a:ext cx="39580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1164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около</a:t>
            </a:r>
          </a:p>
          <a:p>
            <a:r>
              <a:rPr lang="ru-RU" sz="8000" dirty="0">
                <a:solidFill>
                  <a:srgbClr val="01164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20</a:t>
            </a:r>
          </a:p>
          <a:p>
            <a:r>
              <a:rPr lang="ru-RU" sz="2000" dirty="0">
                <a:solidFill>
                  <a:srgbClr val="01164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наименований продукции (молоко, творог, масло, сыр)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5999" y="2781934"/>
            <a:ext cx="51959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1164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свыше </a:t>
            </a:r>
          </a:p>
          <a:p>
            <a:r>
              <a:rPr lang="ru-RU" sz="8000" dirty="0">
                <a:solidFill>
                  <a:srgbClr val="01164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₱408 </a:t>
            </a:r>
            <a:r>
              <a:rPr lang="ru-RU" sz="3200" dirty="0">
                <a:solidFill>
                  <a:srgbClr val="01164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млн</a:t>
            </a:r>
          </a:p>
          <a:p>
            <a:r>
              <a:rPr lang="ru-RU" sz="2000" dirty="0">
                <a:solidFill>
                  <a:srgbClr val="01164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итоговая цена контракта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0113" y="5215473"/>
            <a:ext cx="39580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rgbClr val="01164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10</a:t>
            </a:r>
            <a:r>
              <a:rPr lang="ru-RU" dirty="0">
                <a:solidFill>
                  <a:srgbClr val="01164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2000" dirty="0">
                <a:solidFill>
                  <a:srgbClr val="01164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лет срок контракта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0" y="5214976"/>
            <a:ext cx="5195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1164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создание и модернизация </a:t>
            </a:r>
          </a:p>
          <a:p>
            <a:r>
              <a:rPr lang="ru-RU" sz="2000" dirty="0">
                <a:solidFill>
                  <a:srgbClr val="01164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производства – 2 года</a:t>
            </a:r>
          </a:p>
          <a:p>
            <a:endParaRPr lang="ru-RU" sz="2000" dirty="0">
              <a:solidFill>
                <a:srgbClr val="01164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ru-RU" sz="2000" dirty="0">
                <a:solidFill>
                  <a:srgbClr val="01164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поставка продукции – 8 лет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297" y="536098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097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1311B85-0A14-4967-BC81-9683E0B10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61C8-3599-43C9-B6E7-D83A8B1C480B}" type="slidenum">
              <a:rPr lang="ru-RU" smtClean="0"/>
              <a:t>9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63BF74E-3EAD-4801-8C16-95EB2CC25C59}"/>
              </a:ext>
            </a:extLst>
          </p:cNvPr>
          <p:cNvSpPr/>
          <p:nvPr/>
        </p:nvSpPr>
        <p:spPr>
          <a:xfrm>
            <a:off x="604007" y="136525"/>
            <a:ext cx="11417417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Письмо Минфина России от 22 ноября 2022 г. N 24-01-07/114061 "О заключении контрактов со встречными инвестиционными обязательствами«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Об определении заказчика закупки, предусматривающей заключение контракта со встречными инвестиционными обязательствами. Статьей 111 4 Закона N 44-ФЗ предусмотрены требования к организации и осуществлению закупки, предусмотренной указанной статьей, в частности, установлено, что заказчик определяется актом высшего исполнительного органа субъекта Российской Федерации. Закон N 44-ФЗ не содержит ограничений в отношении вида заказчика, который в установленном порядке может осуществлять закупку, предусматривающую заключение контракта со встречными инвестиционными обязательствами, в том числе не ограничивает возможность определения актом высшего исполнительного органа субъекта Российской Федерации муниципального заказчика в качестве заказчика, осуществляющего такую закупку.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Механизм осуществления централизованных закупок согласно части 3 статьи 26 Закона N 44-ФЗ позволяют высшему исполнительному органу субъекта Российской Федерации возложить полномочия на планирование закупок, определение поставщиков (подрядчиков, исполнителей), заключение контрактов, их исполнение, в том числе на приемку поставленных товаров, выполненных работ (их результатов), оказанных услуг, обеспечение их оплаты, возложить на один орган исполнительной власти.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Согласно пункту 3 части 1 статьи 95 Закона N 44-ФЗ изменение существенных условий контракта при его исполнении допускается в случае, если цена заключенного для обеспечения нужд субъекта Российской Федерации на срок не менее чем три года контракта составляет или превышает размер цены, установленный Правительством Российской Федерации, и исполнение указанного контракта по независящим от сторон контракта обстоятельствам без изменения его условий невозможно, данные условия могут быть изменены на основании решения высшего исполнительного органа государственной власти субъекта Российской Федерации. В этой связи условия долгосрочного контракта со встречными инвестиционными обязательствами могут быть при необходимости изменены в соответствии с положениями указанного пункта</a:t>
            </a:r>
          </a:p>
        </p:txBody>
      </p:sp>
    </p:spTree>
    <p:extLst>
      <p:ext uri="{BB962C8B-B14F-4D97-AF65-F5344CB8AC3E}">
        <p14:creationId xmlns:p14="http://schemas.microsoft.com/office/powerpoint/2010/main" val="18821001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1218</TotalTime>
  <Words>623</Words>
  <Application>Microsoft Office PowerPoint</Application>
  <PresentationFormat>Широкоэкранный</PresentationFormat>
  <Paragraphs>100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Corbel</vt:lpstr>
      <vt:lpstr>Segoe UI Semibold</vt:lpstr>
      <vt:lpstr>Segoe UI Semilight</vt:lpstr>
      <vt:lpstr>Times New Roman</vt:lpstr>
      <vt:lpstr>Тема Office</vt:lpstr>
      <vt:lpstr>УПРАВЛЕНИЕ МУНИЦИПАЛЬНЫХ ЗАКУПОК ОКРУЖНОЙ АДМИНИСТРАЦИИ ГОРОДА ЯКУТСКА     ГОРОД ЯКУТСК ОФСЕТНЫЙ КОНТРАКТ ПЕРСПЕКТИВЫ</vt:lpstr>
      <vt:lpstr>Причины, по которым необходимо  задуматься на тему офсетных контрактов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итоге мы должны получить: </vt:lpstr>
      <vt:lpstr>Модель офсетного контракта (ст.111.4)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Офсетные контракты</dc:title>
  <dc:creator>Дружинина Александра Павловна</dc:creator>
  <cp:lastModifiedBy>Светлана Д. Антонова</cp:lastModifiedBy>
  <cp:revision>124</cp:revision>
  <cp:lastPrinted>2023-06-01T10:10:27Z</cp:lastPrinted>
  <dcterms:created xsi:type="dcterms:W3CDTF">2022-05-29T06:44:47Z</dcterms:created>
  <dcterms:modified xsi:type="dcterms:W3CDTF">2023-06-01T10:13:49Z</dcterms:modified>
</cp:coreProperties>
</file>