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0" r:id="rId5"/>
    <p:sldId id="284" r:id="rId6"/>
    <p:sldId id="259" r:id="rId7"/>
    <p:sldId id="28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8165" y="1879038"/>
            <a:ext cx="11181805" cy="274711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/>
            <a:r>
              <a:rPr lang="ru-RU" sz="4400" b="1" spc="-100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и о</a:t>
            </a:r>
            <a:r>
              <a:rPr lang="ru" sz="4400" b="1" spc="-100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боснование цены контракта при осуществлении закупок у единственного поставщика </a:t>
            </a:r>
            <a:r>
              <a:rPr lang="ru" sz="4400" b="1" spc="-100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" sz="4400" b="1" spc="-100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подрядчика, исполнителя)</a:t>
            </a:r>
            <a:endParaRPr lang="ru" sz="4400" b="1" spc="-100" dirty="0">
              <a:solidFill>
                <a:srgbClr val="182B5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7013" y="367284"/>
            <a:ext cx="8585781" cy="8625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ctr">
              <a:spcAft>
                <a:spcPts val="2940"/>
              </a:spcAft>
            </a:pPr>
            <a:r>
              <a:rPr lang="ru-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закупок у единственного поставщика (подрядчика, исполнителя)</a:t>
            </a:r>
            <a:endParaRPr lang="ru" sz="2750" b="1" dirty="0">
              <a:solidFill>
                <a:srgbClr val="182B5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3984" y="1847088"/>
            <a:ext cx="10914888" cy="948363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just">
              <a:lnSpc>
                <a:spcPts val="2376"/>
              </a:lnSpc>
            </a:pP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существление закупок у единственного поставщика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подрядчика, исполнителя) регулируется статьей 93 </a:t>
            </a: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05.04.2013 г. № </a:t>
            </a:r>
            <a:r>
              <a:rPr lang="ru-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44-ФЗ </a:t>
            </a: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контрактной системе в сфере закупок товаров, работ, услуг для обеспечения государственных и муниципальных </a:t>
            </a: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нужд».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33984" y="2945675"/>
            <a:ext cx="10924032" cy="72934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2376"/>
              </a:lnSpc>
              <a:spcBef>
                <a:spcPts val="840"/>
              </a:spcBef>
            </a:pP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части 1 настоящей статьи предусмотрено шестьдесят случаев для осуществления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у единственного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исполнителя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.</a:t>
            </a:r>
            <a:endParaRPr lang="ru" sz="1750" dirty="0">
              <a:solidFill>
                <a:srgbClr val="4140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33984" y="3970673"/>
            <a:ext cx="11292840" cy="1892808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2136"/>
              </a:lnSpc>
            </a:pPr>
            <a:r>
              <a:rPr lang="ru" sz="175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" sz="175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января 2022 года</a:t>
            </a:r>
          </a:p>
          <a:p>
            <a:pPr marL="12700" indent="0" algn="just">
              <a:lnSpc>
                <a:spcPts val="2136"/>
              </a:lnSpc>
            </a:pPr>
            <a:endParaRPr lang="ru" sz="175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indent="0" algn="just">
              <a:lnSpc>
                <a:spcPts val="2136"/>
              </a:lnSpc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 ст. 93 </a:t>
            </a:r>
          </a:p>
          <a:p>
            <a:pPr marL="12700" indent="0" algn="just">
              <a:lnSpc>
                <a:spcPts val="2136"/>
              </a:lnSpc>
            </a:pP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закупки у единственного 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поставщика (подрядчика, исполнителя)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цену 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заключаемого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единственным поставщиком (подрядчиком, исполнителем), 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</a:t>
            </a:r>
            <a:r>
              <a:rPr lang="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№ 44-ФЗ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 случаях, предусмотренных п. 3, 6, 11, 12, 16, 18, 19, 22, 23, 30 - 35, 37 - 41, 46 и 49 части 1 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93,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обосновывает такую цену в соответствии с настоящим Федеральным законом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включает в контракт обоснование цены контракта.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57656" y="432816"/>
            <a:ext cx="9674352" cy="74066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2520"/>
              </a:spcAft>
            </a:pPr>
            <a:r>
              <a:rPr lang="ru-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орядок определения и обоснования 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 контракта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sz="2750" b="1" dirty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единственным 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 (подрядчиком, исполнителем)</a:t>
            </a:r>
            <a:endParaRPr lang="ru" sz="2750" b="1" dirty="0">
              <a:solidFill>
                <a:srgbClr val="182B5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4360" y="1693643"/>
            <a:ext cx="11292840" cy="126727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algn="just">
              <a:lnSpc>
                <a:spcPts val="2136"/>
              </a:lnSpc>
              <a:spcBef>
                <a:spcPts val="2520"/>
              </a:spcBef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пределение и обоснование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начальной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максимальной) цены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 цена контракта, заключаемого с единственным поставщиком (подрядчиком, исполнителем), начальная сумма цен единиц товара, работы, услуги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регулируется статьей 22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от 05.04.2013 г. № 44-ФЗ «О контрактной системе в сфере закупок товаров, работ, услуг для обеспечения государственных и муниципальных нужд».</a:t>
            </a:r>
          </a:p>
          <a:p>
            <a:pPr marL="12700" indent="0" algn="just">
              <a:lnSpc>
                <a:spcPts val="2136"/>
              </a:lnSpc>
              <a:spcBef>
                <a:spcPts val="2520"/>
              </a:spcBef>
            </a:pPr>
            <a:endParaRPr lang="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360" y="3424095"/>
            <a:ext cx="11292840" cy="2280019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2136"/>
              </a:lnSpc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цены контракта с единственным поставщиком (подрядчиком,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исполнителем) осуществляется в соответствии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Методическими рекомендациями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применению методов определения начальной (максимальной) цены контракта, цены контракта, заключаемого с единственным поставщиком (подрядчиком, исполнителем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утвержденными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приказом  Минэкономразвития России от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02.10.2013 г. № 567.</a:t>
            </a:r>
          </a:p>
          <a:p>
            <a:pPr marL="12700" indent="0" algn="just">
              <a:lnSpc>
                <a:spcPts val="2136"/>
              </a:lnSpc>
            </a:pPr>
            <a:endParaRPr lang="ru-RU" sz="17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indent="0" algn="just">
              <a:lnSpc>
                <a:spcPts val="2136"/>
              </a:lnSpc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 при расчете может применить методы: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сопоставимых рыночных цен (анализ рынка), тарифный, проектно-сметный, нормативный и затратный.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Либо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использовать </a:t>
            </a: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иной метод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только в том случае, если указанные методы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применимы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расчета цены контракта.</a:t>
            </a:r>
            <a:endParaRPr lang="ru-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9016" y="682752"/>
            <a:ext cx="10927080" cy="216495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25400" indent="0" algn="just">
              <a:lnSpc>
                <a:spcPts val="2376"/>
              </a:lnSpc>
            </a:pPr>
            <a:r>
              <a:rPr lang="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22 ст. 22</a:t>
            </a:r>
          </a:p>
          <a:p>
            <a:pPr marL="25400" marR="12700" indent="0" algn="just">
              <a:lnSpc>
                <a:spcPts val="2376"/>
              </a:lnSpc>
              <a:spcAft>
                <a:spcPts val="1470"/>
              </a:spcAft>
            </a:pPr>
            <a:r>
              <a:rPr lang="ru-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Правительство РФ может определить сферы деятельности, в которых при осуществлении закупок устанавливается специальный порядок определения цены контракта с единственным поставщиком, и федеральные органы исполнительной власти, </a:t>
            </a: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устанавливающие 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такой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с учетом положений 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44-ФЗ.</a:t>
            </a:r>
            <a:endParaRPr lang="ru" sz="1750" dirty="0">
              <a:solidFill>
                <a:srgbClr val="4140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5400" indent="0" algn="just">
              <a:lnSpc>
                <a:spcPts val="2352"/>
              </a:lnSpc>
            </a:pP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Минфина России от </a:t>
            </a:r>
            <a:r>
              <a:rPr lang="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06.08.2020 г. 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24-01-06/68958</a:t>
            </a:r>
            <a:endParaRPr lang="ru" sz="175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9016" y="2847703"/>
            <a:ext cx="10834769" cy="334409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marR="19812" indent="0">
              <a:lnSpc>
                <a:spcPts val="3096"/>
              </a:lnSpc>
            </a:pPr>
            <a:r>
              <a:rPr lang="ru" sz="1750" i="1" dirty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Росгвардии от 15.02.2021 № 45 - охранные </a:t>
            </a:r>
            <a:r>
              <a:rPr lang="ru" sz="1750" i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услуги</a:t>
            </a:r>
            <a:endParaRPr lang="ru-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9812" indent="0">
              <a:lnSpc>
                <a:spcPts val="3096"/>
              </a:lnSpc>
            </a:pP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применяется для закупок охранных услуг по п. 2 ч. 1 ст. 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93 </a:t>
            </a:r>
            <a:r>
              <a:rPr lang="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№ </a:t>
            </a: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44-ФЗ</a:t>
            </a:r>
          </a:p>
          <a:p>
            <a:pPr marL="12700" marR="19812" indent="0">
              <a:lnSpc>
                <a:spcPts val="3096"/>
              </a:lnSpc>
            </a:pPr>
            <a:endParaRPr lang="ru" sz="17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9812" indent="0">
              <a:lnSpc>
                <a:spcPts val="3096"/>
              </a:lnSpc>
            </a:pPr>
            <a:endParaRPr lang="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9812" indent="0">
              <a:lnSpc>
                <a:spcPts val="3096"/>
              </a:lnSpc>
            </a:pPr>
            <a:endParaRPr lang="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marR="19812" indent="0">
              <a:lnSpc>
                <a:spcPts val="3096"/>
              </a:lnSpc>
            </a:pP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итогам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цены контракта с единственным поставщиком методом анализа рынка лучше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заключать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 по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наименьшей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из полученных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цен.</a:t>
            </a:r>
          </a:p>
          <a:p>
            <a:pPr marL="12700" marR="19812" indent="0">
              <a:lnSpc>
                <a:spcPts val="3096"/>
              </a:lnSpc>
            </a:pP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Минэкономразвития России </a:t>
            </a: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26.10.2015 </a:t>
            </a:r>
            <a:r>
              <a:rPr lang="ru-RU" sz="175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№ </a:t>
            </a:r>
            <a:r>
              <a:rPr lang="ru-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ОГ-Д28-13651.</a:t>
            </a:r>
          </a:p>
          <a:p>
            <a:pPr marL="12700" marR="19812" indent="0">
              <a:lnSpc>
                <a:spcPts val="3096"/>
              </a:lnSpc>
            </a:pPr>
            <a:endParaRPr lang="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57656" y="432816"/>
            <a:ext cx="9674352" cy="102108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indent="0" algn="ctr">
              <a:spcAft>
                <a:spcPts val="2520"/>
              </a:spcAft>
            </a:pPr>
            <a:r>
              <a:rPr lang="ru-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формление обоснования 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цены контракта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" sz="2750" b="1" dirty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единственным </a:t>
            </a: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поставщиком (подрядчиком, исполнителем)</a:t>
            </a:r>
            <a:endParaRPr lang="ru" sz="2750" b="1" dirty="0">
              <a:solidFill>
                <a:srgbClr val="182B5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4360" y="1453896"/>
            <a:ext cx="11292840" cy="888251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2136"/>
              </a:lnSpc>
            </a:pP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 ст. 18 Закона № 44-ФЗ</a:t>
            </a:r>
          </a:p>
          <a:p>
            <a:pPr marL="12700" indent="0" algn="just">
              <a:lnSpc>
                <a:spcPts val="2136"/>
              </a:lnSpc>
            </a:pPr>
            <a:endParaRPr lang="ru-RU" sz="17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indent="0" algn="just">
              <a:lnSpc>
                <a:spcPts val="2136"/>
              </a:lnSpc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планировании закупок обосновывать цену не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требуется: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закупка признается обоснованной, если соответствует правилам нормирования закупок и формирования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цены.</a:t>
            </a:r>
            <a:endParaRPr lang="ru-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94360" y="3063081"/>
            <a:ext cx="11292840" cy="1781635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12700" indent="0" algn="just">
              <a:lnSpc>
                <a:spcPts val="2136"/>
              </a:lnSpc>
            </a:pP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4 ст. 93 Закона № 44-ФЗ</a:t>
            </a:r>
          </a:p>
          <a:p>
            <a:pPr marL="12700" indent="0" algn="just">
              <a:lnSpc>
                <a:spcPts val="2136"/>
              </a:lnSpc>
            </a:pP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контракт с единственным поставщиком обоснование цены включается только в определенных случаях.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контрактов,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заключенных согласно п. п. 4 и 5 (при закупке товара по ч. 12 ст. 93 Закона N 44-ФЗ), п. п. 3, 6, 9, 11, 12, 18, 22, 23, 30 - 32, 34, 35, 37 - 41, 46, 49 ч. 1 ст. 93 Закона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44-ФЗ.</a:t>
            </a:r>
          </a:p>
          <a:p>
            <a:pPr marL="12700" indent="0" algn="just">
              <a:lnSpc>
                <a:spcPts val="2136"/>
              </a:lnSpc>
            </a:pP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оформлении проекта контракта 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укажите цену контракта, метод, которым вы обосновали цену, документы, на основании которых произвели </a:t>
            </a:r>
            <a:r>
              <a:rPr lang="ru-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расчет цены, расчет цены контракты.</a:t>
            </a:r>
            <a:endParaRPr lang="ru-RU" sz="17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95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35687" y="497258"/>
            <a:ext cx="3732929" cy="460684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76200" indent="0">
              <a:spcAft>
                <a:spcPts val="2520"/>
              </a:spcAft>
            </a:pPr>
            <a:r>
              <a:rPr lang="ru" sz="2750" b="1" dirty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Хранение документов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2647" y="1450848"/>
            <a:ext cx="10979011" cy="4568952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304800" indent="-228600" algn="just">
              <a:lnSpc>
                <a:spcPts val="2376"/>
              </a:lnSpc>
              <a:spcBef>
                <a:spcPts val="2520"/>
              </a:spcBef>
            </a:pPr>
            <a:r>
              <a:rPr lang="ru-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15 ст. 4 Закона № 44-ФЗ</a:t>
            </a:r>
          </a:p>
          <a:p>
            <a:pPr marL="304800" indent="-228600" algn="just">
              <a:lnSpc>
                <a:spcPts val="2376"/>
              </a:lnSpc>
              <a:spcBef>
                <a:spcPts val="2520"/>
              </a:spcBef>
            </a:pP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документы, предусмотренные 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Федеральным законом № 44-ФЗ,</a:t>
            </a:r>
            <a:endParaRPr lang="ru" sz="1750" dirty="0">
              <a:solidFill>
                <a:srgbClr val="4140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marR="12700" indent="-285750" algn="just">
              <a:lnSpc>
                <a:spcPts val="2376"/>
              </a:lnSpc>
              <a:buFont typeface="Wingdings" panose="05000000000000000000" pitchFamily="2" charset="2"/>
              <a:buChar char="v"/>
            </a:pPr>
            <a:r>
              <a:rPr lang="ru" sz="175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формируемые </a:t>
            </a:r>
            <a:r>
              <a:rPr lang="ru" sz="17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составляемые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 (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формируемых и размещаемых в ЕИС и (или) на электронной площадке, специализированной электронной площадке),</a:t>
            </a:r>
          </a:p>
          <a:p>
            <a:pPr marL="361950" marR="12700" indent="-285750" algn="just">
              <a:lnSpc>
                <a:spcPts val="2376"/>
              </a:lnSpc>
              <a:buFont typeface="Wingdings" panose="05000000000000000000" pitchFamily="2" charset="2"/>
              <a:buChar char="v"/>
            </a:pP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также </a:t>
            </a:r>
            <a:r>
              <a:rPr lang="ru" sz="175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заказчиком при определении в соответствии с настоящим Федеральным законом НМЦК, ЦК, заключаемого с единственным поставщиком, НЦЕ, начальной суммы 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ЦЕ,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максимального значения цены 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контракта,</a:t>
            </a:r>
            <a:endParaRPr lang="ru" sz="1750" dirty="0">
              <a:solidFill>
                <a:srgbClr val="41404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61950" marR="12700" indent="-285750" algn="just">
              <a:lnSpc>
                <a:spcPts val="2376"/>
              </a:lnSpc>
              <a:buFont typeface="Wingdings" panose="05000000000000000000" pitchFamily="2" charset="2"/>
              <a:buChar char="v"/>
            </a:pP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обосновании (</a:t>
            </a:r>
            <a:r>
              <a:rPr lang="ru" sz="175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исключением включаемых в контракт в качестве обоснования цены контракта, заключаемого с единственным поставщиком (подрядчиком, исполнителем), в соответствии с ч. 4 ст. 93 настоящего Федерального закона</a:t>
            </a:r>
            <a:r>
              <a:rPr lang="ru" sz="1750" dirty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таких НМЦК, ЦК, заключаемого с единственным поставщиком (подрядчиком, исполнителем), начальных ЦЕ, хранятся заказчиком не менее 6 лет с момента начала закупки</a:t>
            </a:r>
            <a:r>
              <a:rPr lang="ru" sz="1750" dirty="0" smtClean="0">
                <a:solidFill>
                  <a:srgbClr val="41404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04800" indent="-228600" algn="just">
              <a:lnSpc>
                <a:spcPts val="2160"/>
              </a:lnSpc>
            </a:pPr>
            <a:endParaRPr lang="ru" sz="17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04800" indent="-228600" algn="just">
              <a:lnSpc>
                <a:spcPts val="2160"/>
              </a:lnSpc>
            </a:pP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ЦК = расчет + справочные документы и источники</a:t>
            </a:r>
          </a:p>
          <a:p>
            <a:pPr marL="304800" indent="-228600" algn="just">
              <a:lnSpc>
                <a:spcPts val="2160"/>
              </a:lnSpc>
            </a:pPr>
            <a:r>
              <a:rPr lang="ru" sz="17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ЦК = установление цены контракта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17081" y="2587315"/>
            <a:ext cx="5726919" cy="704526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marL="76200" indent="0">
              <a:spcAft>
                <a:spcPts val="2520"/>
              </a:spcAft>
            </a:pPr>
            <a:r>
              <a:rPr lang="ru" sz="2750" b="1" dirty="0" smtClean="0">
                <a:solidFill>
                  <a:srgbClr val="182B5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" sz="2750" b="1" dirty="0">
              <a:solidFill>
                <a:srgbClr val="182B5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0527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804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Сергей И. Нахов</cp:lastModifiedBy>
  <cp:revision>24</cp:revision>
  <dcterms:modified xsi:type="dcterms:W3CDTF">2022-01-19T07:00:48Z</dcterms:modified>
</cp:coreProperties>
</file>