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03C579-09DF-48F1-98DF-52CC449E1B3A}" type="doc">
      <dgm:prSet loTypeId="urn:microsoft.com/office/officeart/2005/8/layout/process5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689B9E-58FE-447F-A525-E3DC3FED139C}">
      <dgm:prSet phldrT="[Текст]" custT="1"/>
      <dgm:spPr/>
      <dgm:t>
        <a:bodyPr/>
        <a:lstStyle/>
        <a:p>
          <a:r>
            <a:rPr lang="ru-RU" sz="1400" b="1" dirty="0" smtClean="0"/>
            <a:t>1день </a:t>
          </a:r>
        </a:p>
        <a:p>
          <a:r>
            <a:rPr lang="ru-RU" sz="1400" dirty="0" smtClean="0"/>
            <a:t>Публикация извещения в ЕИС</a:t>
          </a:r>
        </a:p>
        <a:p>
          <a:r>
            <a:rPr lang="ru-RU" sz="1200" dirty="0" smtClean="0"/>
            <a:t>01.02.2022 г.</a:t>
          </a:r>
          <a:endParaRPr lang="ru-RU" sz="1200" dirty="0"/>
        </a:p>
      </dgm:t>
    </dgm:pt>
    <dgm:pt modelId="{B6EFCD66-1767-4607-B527-8029D1F6786F}" type="parTrans" cxnId="{010D5F9F-3A7E-4438-9C37-9C674C3E4103}">
      <dgm:prSet/>
      <dgm:spPr/>
      <dgm:t>
        <a:bodyPr/>
        <a:lstStyle/>
        <a:p>
          <a:endParaRPr lang="ru-RU"/>
        </a:p>
      </dgm:t>
    </dgm:pt>
    <dgm:pt modelId="{E3116529-E72A-4C13-9E75-88AA16F35406}" type="sibTrans" cxnId="{010D5F9F-3A7E-4438-9C37-9C674C3E4103}">
      <dgm:prSet/>
      <dgm:spPr/>
      <dgm:t>
        <a:bodyPr/>
        <a:lstStyle/>
        <a:p>
          <a:endParaRPr lang="ru-RU"/>
        </a:p>
      </dgm:t>
    </dgm:pt>
    <dgm:pt modelId="{323D6896-75A3-45B6-861D-1A28F75C6D85}">
      <dgm:prSet phldrT="[Текст]" custT="1"/>
      <dgm:spPr/>
      <dgm:t>
        <a:bodyPr/>
        <a:lstStyle/>
        <a:p>
          <a:pPr rtl="0"/>
          <a:r>
            <a:rPr lang="ru-RU" sz="1400" dirty="0" smtClean="0"/>
            <a:t>Срок приема заявок минимум </a:t>
          </a:r>
          <a:r>
            <a:rPr lang="ru-RU" sz="1400" b="1" dirty="0" smtClean="0"/>
            <a:t>15 календарных дней</a:t>
          </a:r>
        </a:p>
        <a:p>
          <a:pPr rtl="0"/>
          <a:r>
            <a:rPr lang="ru-RU" sz="1200" dirty="0" smtClean="0"/>
            <a:t>С 01.02.2022 г. по 17.02.2022 г.</a:t>
          </a:r>
        </a:p>
        <a:p>
          <a:pPr rtl="0"/>
          <a:r>
            <a:rPr lang="ru-RU" sz="1400" dirty="0" smtClean="0"/>
            <a:t>В 15 календарных дней не входит день публикации извещения и дата окончания подачи заявок</a:t>
          </a:r>
          <a:endParaRPr lang="ru-RU" sz="1400" dirty="0"/>
        </a:p>
      </dgm:t>
    </dgm:pt>
    <dgm:pt modelId="{C639AC99-3F89-45FF-80F0-4A5CB963BCF9}" type="parTrans" cxnId="{2E0C376E-10D3-473B-95BD-602C74280A46}">
      <dgm:prSet/>
      <dgm:spPr/>
      <dgm:t>
        <a:bodyPr/>
        <a:lstStyle/>
        <a:p>
          <a:endParaRPr lang="ru-RU"/>
        </a:p>
      </dgm:t>
    </dgm:pt>
    <dgm:pt modelId="{1D6335FB-D1DA-49DB-95FC-1E840FEB8CFB}" type="sibTrans" cxnId="{2E0C376E-10D3-473B-95BD-602C74280A46}">
      <dgm:prSet/>
      <dgm:spPr/>
      <dgm:t>
        <a:bodyPr/>
        <a:lstStyle/>
        <a:p>
          <a:endParaRPr lang="ru-RU"/>
        </a:p>
      </dgm:t>
    </dgm:pt>
    <dgm:pt modelId="{69F05533-9FC4-47F8-BC6E-D60C06922E9E}">
      <dgm:prSet phldrT="[Текст]" custT="1"/>
      <dgm:spPr/>
      <dgm:t>
        <a:bodyPr/>
        <a:lstStyle/>
        <a:p>
          <a:r>
            <a:rPr lang="ru-RU" sz="1400" b="1" dirty="0" smtClean="0"/>
            <a:t>2 рабочих дня</a:t>
          </a:r>
        </a:p>
        <a:p>
          <a:r>
            <a:rPr lang="ru-RU" sz="1400" dirty="0" smtClean="0"/>
            <a:t>Рассмотрение</a:t>
          </a:r>
          <a:r>
            <a:rPr lang="ru-RU" sz="1400" baseline="0" dirty="0" smtClean="0"/>
            <a:t> </a:t>
          </a:r>
          <a:r>
            <a:rPr lang="en-US" sz="1400" baseline="0" dirty="0" smtClean="0"/>
            <a:t>I</a:t>
          </a:r>
          <a:r>
            <a:rPr lang="ru-RU" sz="1400" baseline="0" dirty="0" smtClean="0"/>
            <a:t> частей заявок</a:t>
          </a:r>
        </a:p>
        <a:p>
          <a:r>
            <a:rPr lang="ru-RU" sz="1200" baseline="0" dirty="0" smtClean="0"/>
            <a:t>До</a:t>
          </a:r>
          <a:r>
            <a:rPr lang="ru-RU" sz="1400" baseline="0" dirty="0" smtClean="0"/>
            <a:t> </a:t>
          </a:r>
          <a:r>
            <a:rPr lang="ru-RU" sz="1200" baseline="0" dirty="0" smtClean="0"/>
            <a:t>21.02.2022 г.</a:t>
          </a:r>
          <a:endParaRPr lang="ru-RU" sz="1200" dirty="0"/>
        </a:p>
      </dgm:t>
    </dgm:pt>
    <dgm:pt modelId="{56DEBB07-A98A-4075-9DC8-C678C7C1A8BF}" type="parTrans" cxnId="{D7B3F3A2-091E-4233-BFBF-E5865029A595}">
      <dgm:prSet/>
      <dgm:spPr/>
      <dgm:t>
        <a:bodyPr/>
        <a:lstStyle/>
        <a:p>
          <a:endParaRPr lang="ru-RU"/>
        </a:p>
      </dgm:t>
    </dgm:pt>
    <dgm:pt modelId="{DD1A08AC-52B3-4CD0-8824-66E550CC4EA5}" type="sibTrans" cxnId="{D7B3F3A2-091E-4233-BFBF-E5865029A595}">
      <dgm:prSet/>
      <dgm:spPr/>
      <dgm:t>
        <a:bodyPr/>
        <a:lstStyle/>
        <a:p>
          <a:endParaRPr lang="ru-RU"/>
        </a:p>
      </dgm:t>
    </dgm:pt>
    <dgm:pt modelId="{A40D4B71-F94E-4FBE-88E6-F61752E8ABA2}">
      <dgm:prSet phldrT="[Текст]" custT="1"/>
      <dgm:spPr/>
      <dgm:t>
        <a:bodyPr/>
        <a:lstStyle/>
        <a:p>
          <a:r>
            <a:rPr lang="ru-RU" sz="1400" b="1" dirty="0" smtClean="0"/>
            <a:t>1 рабочий день</a:t>
          </a:r>
        </a:p>
        <a:p>
          <a:r>
            <a:rPr lang="ru-RU" sz="1400" dirty="0" smtClean="0"/>
            <a:t>Подача ценовых предложений</a:t>
          </a:r>
          <a:endParaRPr lang="ru-RU" sz="1400" baseline="0" dirty="0" smtClean="0"/>
        </a:p>
        <a:p>
          <a:r>
            <a:rPr lang="ru-RU" sz="1200" baseline="0" dirty="0" smtClean="0"/>
            <a:t>22.02.2022 г.</a:t>
          </a:r>
          <a:endParaRPr lang="ru-RU" sz="1200" dirty="0"/>
        </a:p>
      </dgm:t>
    </dgm:pt>
    <dgm:pt modelId="{9EB9E465-60A4-448E-B27F-3784C3689AE8}" type="parTrans" cxnId="{92D3C138-B005-4724-ACEE-8FBA6BC38DB9}">
      <dgm:prSet/>
      <dgm:spPr/>
      <dgm:t>
        <a:bodyPr/>
        <a:lstStyle/>
        <a:p>
          <a:endParaRPr lang="ru-RU"/>
        </a:p>
      </dgm:t>
    </dgm:pt>
    <dgm:pt modelId="{3E411109-CEC4-4904-B0F9-61C463E0C869}" type="sibTrans" cxnId="{92D3C138-B005-4724-ACEE-8FBA6BC38DB9}">
      <dgm:prSet/>
      <dgm:spPr/>
      <dgm:t>
        <a:bodyPr/>
        <a:lstStyle/>
        <a:p>
          <a:endParaRPr lang="ru-RU"/>
        </a:p>
      </dgm:t>
    </dgm:pt>
    <dgm:pt modelId="{C0FE5569-9C45-4897-B87C-64BBE5AC1F0D}">
      <dgm:prSet phldrT="[Текст]" custT="1"/>
      <dgm:spPr/>
      <dgm:t>
        <a:bodyPr/>
        <a:lstStyle/>
        <a:p>
          <a:r>
            <a:rPr lang="ru-RU" sz="1400" b="1" dirty="0" smtClean="0"/>
            <a:t>2 рабочих дня</a:t>
          </a:r>
        </a:p>
        <a:p>
          <a:r>
            <a:rPr lang="ru-RU" sz="1400" dirty="0" smtClean="0"/>
            <a:t>Рассмотрение</a:t>
          </a:r>
          <a:r>
            <a:rPr lang="ru-RU" sz="1400" baseline="0" dirty="0" smtClean="0"/>
            <a:t> </a:t>
          </a:r>
          <a:r>
            <a:rPr lang="en-US" sz="1400" baseline="0" dirty="0" smtClean="0"/>
            <a:t>II</a:t>
          </a:r>
          <a:r>
            <a:rPr lang="ru-RU" sz="1400" baseline="0" dirty="0" smtClean="0"/>
            <a:t> частей заявок</a:t>
          </a:r>
        </a:p>
        <a:p>
          <a:r>
            <a:rPr lang="ru-RU" sz="1200" baseline="0" dirty="0" smtClean="0"/>
            <a:t>До</a:t>
          </a:r>
          <a:r>
            <a:rPr lang="en-US" sz="1200" baseline="0" dirty="0" smtClean="0"/>
            <a:t> 2</a:t>
          </a:r>
          <a:r>
            <a:rPr lang="ru-RU" sz="1200" baseline="0" dirty="0" smtClean="0"/>
            <a:t>5.02.2022 г.</a:t>
          </a:r>
          <a:endParaRPr lang="ru-RU" sz="1200" dirty="0"/>
        </a:p>
      </dgm:t>
    </dgm:pt>
    <dgm:pt modelId="{BABC8199-83B6-4DC3-AF31-C2B3EED04937}" type="parTrans" cxnId="{75567B44-B639-41A2-9DBA-4654AE1ACAC7}">
      <dgm:prSet/>
      <dgm:spPr/>
      <dgm:t>
        <a:bodyPr/>
        <a:lstStyle/>
        <a:p>
          <a:endParaRPr lang="ru-RU"/>
        </a:p>
      </dgm:t>
    </dgm:pt>
    <dgm:pt modelId="{3B07E228-1DB7-4284-A340-D25E7B467CD1}" type="sibTrans" cxnId="{75567B44-B639-41A2-9DBA-4654AE1ACAC7}">
      <dgm:prSet/>
      <dgm:spPr/>
      <dgm:t>
        <a:bodyPr/>
        <a:lstStyle/>
        <a:p>
          <a:endParaRPr lang="ru-RU"/>
        </a:p>
      </dgm:t>
    </dgm:pt>
    <dgm:pt modelId="{E0F43E08-5D1A-450E-A843-CCB642221CCF}">
      <dgm:prSet phldrT="[Текст]" custT="1"/>
      <dgm:spPr/>
      <dgm:t>
        <a:bodyPr/>
        <a:lstStyle/>
        <a:p>
          <a:r>
            <a:rPr lang="ru-RU" sz="1400" b="1" dirty="0" smtClean="0"/>
            <a:t>1 рабочий день</a:t>
          </a:r>
        </a:p>
        <a:p>
          <a:r>
            <a:rPr lang="ru-RU" sz="1400" dirty="0" smtClean="0"/>
            <a:t>Дата подведения итогов</a:t>
          </a:r>
          <a:endParaRPr lang="ru-RU" sz="1400" baseline="0" dirty="0" smtClean="0"/>
        </a:p>
        <a:p>
          <a:r>
            <a:rPr lang="ru-RU" sz="1200" baseline="0" dirty="0" smtClean="0"/>
            <a:t>28.02.2022 г.</a:t>
          </a:r>
          <a:endParaRPr lang="ru-RU" sz="1200" dirty="0"/>
        </a:p>
      </dgm:t>
    </dgm:pt>
    <dgm:pt modelId="{7BE67C4B-CAA1-4780-8A29-0FE0473E69BF}" type="parTrans" cxnId="{7F730696-7E48-4631-80CD-AA13A0527476}">
      <dgm:prSet/>
      <dgm:spPr/>
      <dgm:t>
        <a:bodyPr/>
        <a:lstStyle/>
        <a:p>
          <a:endParaRPr lang="ru-RU"/>
        </a:p>
      </dgm:t>
    </dgm:pt>
    <dgm:pt modelId="{D4278D05-9B94-4ED0-A8E5-814D040A49E3}" type="sibTrans" cxnId="{7F730696-7E48-4631-80CD-AA13A0527476}">
      <dgm:prSet/>
      <dgm:spPr/>
      <dgm:t>
        <a:bodyPr/>
        <a:lstStyle/>
        <a:p>
          <a:endParaRPr lang="ru-RU"/>
        </a:p>
      </dgm:t>
    </dgm:pt>
    <dgm:pt modelId="{A01EC5EB-0995-4C50-A753-38D9C7058C7C}">
      <dgm:prSet/>
      <dgm:spPr/>
      <dgm:t>
        <a:bodyPr/>
        <a:lstStyle/>
        <a:p>
          <a:r>
            <a:rPr lang="ru-RU" dirty="0" smtClean="0"/>
            <a:t>Заключение контракта не ранее </a:t>
          </a:r>
          <a:r>
            <a:rPr lang="ru-RU" b="1" dirty="0" smtClean="0"/>
            <a:t>10 календарных дней </a:t>
          </a:r>
        </a:p>
        <a:p>
          <a:r>
            <a:rPr lang="ru-RU" dirty="0" smtClean="0"/>
            <a:t>Не ранее 11.03.2022 г.</a:t>
          </a:r>
          <a:endParaRPr lang="ru-RU" dirty="0"/>
        </a:p>
      </dgm:t>
    </dgm:pt>
    <dgm:pt modelId="{D988CAA7-5467-490F-8BB0-C78EB2C781C8}" type="parTrans" cxnId="{5EA335B8-51E1-4456-9FB9-A878755E06E4}">
      <dgm:prSet/>
      <dgm:spPr/>
      <dgm:t>
        <a:bodyPr/>
        <a:lstStyle/>
        <a:p>
          <a:endParaRPr lang="ru-RU"/>
        </a:p>
      </dgm:t>
    </dgm:pt>
    <dgm:pt modelId="{C2DC1422-81DF-4FDB-AE5D-256DF9B6978F}" type="sibTrans" cxnId="{5EA335B8-51E1-4456-9FB9-A878755E06E4}">
      <dgm:prSet/>
      <dgm:spPr/>
      <dgm:t>
        <a:bodyPr/>
        <a:lstStyle/>
        <a:p>
          <a:endParaRPr lang="ru-RU"/>
        </a:p>
      </dgm:t>
    </dgm:pt>
    <dgm:pt modelId="{B3ACCE09-2915-499B-B9D4-CF10C8C12A6E}">
      <dgm:prSet custT="1"/>
      <dgm:spPr/>
      <dgm:t>
        <a:bodyPr/>
        <a:lstStyle/>
        <a:p>
          <a:r>
            <a:rPr lang="ru-RU" sz="1400" b="1" smtClean="0"/>
            <a:t>1день</a:t>
          </a:r>
        </a:p>
        <a:p>
          <a:r>
            <a:rPr lang="ru-RU" sz="1400" b="0" smtClean="0"/>
            <a:t>Дата окончания подачи заявок</a:t>
          </a:r>
        </a:p>
        <a:p>
          <a:r>
            <a:rPr lang="ru-RU" sz="1400" b="0" smtClean="0"/>
            <a:t>17.02.2022 г.</a:t>
          </a:r>
          <a:endParaRPr lang="ru-RU" sz="1400" dirty="0"/>
        </a:p>
      </dgm:t>
    </dgm:pt>
    <dgm:pt modelId="{B2200CC0-C868-48D2-8C3F-E2CE8DE52FC7}" type="parTrans" cxnId="{F022DC18-7149-480A-B108-E22BF5D00356}">
      <dgm:prSet/>
      <dgm:spPr/>
      <dgm:t>
        <a:bodyPr/>
        <a:lstStyle/>
        <a:p>
          <a:endParaRPr lang="ru-RU"/>
        </a:p>
      </dgm:t>
    </dgm:pt>
    <dgm:pt modelId="{BCAD821B-450D-4486-99A1-3937AD6F03DB}" type="sibTrans" cxnId="{F022DC18-7149-480A-B108-E22BF5D00356}">
      <dgm:prSet/>
      <dgm:spPr/>
      <dgm:t>
        <a:bodyPr/>
        <a:lstStyle/>
        <a:p>
          <a:endParaRPr lang="ru-RU"/>
        </a:p>
      </dgm:t>
    </dgm:pt>
    <dgm:pt modelId="{7D703C6A-1397-4A08-94FF-F9DBDA9B027D}" type="pres">
      <dgm:prSet presAssocID="{E003C579-09DF-48F1-98DF-52CC449E1B3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1F5F9E-6F86-4563-8FDD-2CDE17277F33}" type="pres">
      <dgm:prSet presAssocID="{89689B9E-58FE-447F-A525-E3DC3FED139C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F487B-DDBD-492F-A592-22BB718114CD}" type="pres">
      <dgm:prSet presAssocID="{E3116529-E72A-4C13-9E75-88AA16F35406}" presName="sibTrans" presStyleLbl="sibTrans2D1" presStyleIdx="0" presStyleCnt="7"/>
      <dgm:spPr/>
      <dgm:t>
        <a:bodyPr/>
        <a:lstStyle/>
        <a:p>
          <a:endParaRPr lang="ru-RU"/>
        </a:p>
      </dgm:t>
    </dgm:pt>
    <dgm:pt modelId="{B3BE41CB-034F-44D9-AA9D-1D2AB40C5F09}" type="pres">
      <dgm:prSet presAssocID="{E3116529-E72A-4C13-9E75-88AA16F35406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3F9DF691-789A-44B5-84E0-CC2B737F318D}" type="pres">
      <dgm:prSet presAssocID="{323D6896-75A3-45B6-861D-1A28F75C6D85}" presName="node" presStyleLbl="node1" presStyleIdx="1" presStyleCnt="8" custScaleX="204204" custScaleY="108228" custLinFactNeighborX="1847" custLinFactNeighborY="-38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1C2FB-41CE-4151-B8CD-AEBA80D20F3C}" type="pres">
      <dgm:prSet presAssocID="{1D6335FB-D1DA-49DB-95FC-1E840FEB8CFB}" presName="sibTrans" presStyleLbl="sibTrans2D1" presStyleIdx="1" presStyleCnt="7"/>
      <dgm:spPr/>
      <dgm:t>
        <a:bodyPr/>
        <a:lstStyle/>
        <a:p>
          <a:endParaRPr lang="ru-RU"/>
        </a:p>
      </dgm:t>
    </dgm:pt>
    <dgm:pt modelId="{E64B2837-791A-45FB-8CDE-69307EF0CEE3}" type="pres">
      <dgm:prSet presAssocID="{1D6335FB-D1DA-49DB-95FC-1E840FEB8CFB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CFFA8C27-D9BF-4AF6-9F0B-9863A5F791F1}" type="pres">
      <dgm:prSet presAssocID="{B3ACCE09-2915-499B-B9D4-CF10C8C12A6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8D55F8-1B75-4913-B28F-219F5C3770E5}" type="pres">
      <dgm:prSet presAssocID="{BCAD821B-450D-4486-99A1-3937AD6F03DB}" presName="sibTrans" presStyleLbl="sibTrans2D1" presStyleIdx="2" presStyleCnt="7"/>
      <dgm:spPr/>
      <dgm:t>
        <a:bodyPr/>
        <a:lstStyle/>
        <a:p>
          <a:endParaRPr lang="ru-RU"/>
        </a:p>
      </dgm:t>
    </dgm:pt>
    <dgm:pt modelId="{7A5BA7B8-8029-4FE0-B877-6D7B2450D151}" type="pres">
      <dgm:prSet presAssocID="{BCAD821B-450D-4486-99A1-3937AD6F03DB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76A07B2D-4339-4217-9D97-B5266CA6DD15}" type="pres">
      <dgm:prSet presAssocID="{69F05533-9FC4-47F8-BC6E-D60C06922E9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D3AF2-1149-48FE-BE55-55120A265A7F}" type="pres">
      <dgm:prSet presAssocID="{DD1A08AC-52B3-4CD0-8824-66E550CC4EA5}" presName="sibTrans" presStyleLbl="sibTrans2D1" presStyleIdx="3" presStyleCnt="7"/>
      <dgm:spPr/>
      <dgm:t>
        <a:bodyPr/>
        <a:lstStyle/>
        <a:p>
          <a:endParaRPr lang="ru-RU"/>
        </a:p>
      </dgm:t>
    </dgm:pt>
    <dgm:pt modelId="{42102644-AF5C-4BF8-906C-E6396B7B087E}" type="pres">
      <dgm:prSet presAssocID="{DD1A08AC-52B3-4CD0-8824-66E550CC4EA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F0F10EA7-5F07-4688-A661-99EC439FF516}" type="pres">
      <dgm:prSet presAssocID="{A40D4B71-F94E-4FBE-88E6-F61752E8ABA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1CB23-29E1-49FF-A292-5CF87C495136}" type="pres">
      <dgm:prSet presAssocID="{3E411109-CEC4-4904-B0F9-61C463E0C869}" presName="sibTrans" presStyleLbl="sibTrans2D1" presStyleIdx="4" presStyleCnt="7"/>
      <dgm:spPr/>
      <dgm:t>
        <a:bodyPr/>
        <a:lstStyle/>
        <a:p>
          <a:endParaRPr lang="ru-RU"/>
        </a:p>
      </dgm:t>
    </dgm:pt>
    <dgm:pt modelId="{3C657116-7EF2-41E7-BAD8-0239367E32D0}" type="pres">
      <dgm:prSet presAssocID="{3E411109-CEC4-4904-B0F9-61C463E0C869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5A47A43E-9633-447A-A8EA-4647F8116FE6}" type="pres">
      <dgm:prSet presAssocID="{C0FE5569-9C45-4897-B87C-64BBE5AC1F0D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2793CE-5E86-4A5A-89E0-447D91C3B62F}" type="pres">
      <dgm:prSet presAssocID="{3B07E228-1DB7-4284-A340-D25E7B467CD1}" presName="sibTrans" presStyleLbl="sibTrans2D1" presStyleIdx="5" presStyleCnt="7"/>
      <dgm:spPr/>
      <dgm:t>
        <a:bodyPr/>
        <a:lstStyle/>
        <a:p>
          <a:endParaRPr lang="ru-RU"/>
        </a:p>
      </dgm:t>
    </dgm:pt>
    <dgm:pt modelId="{AF4E759B-CCC9-4E52-89BC-9A396E45B96F}" type="pres">
      <dgm:prSet presAssocID="{3B07E228-1DB7-4284-A340-D25E7B467CD1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7C2AD070-9837-45B1-93B0-8F1866C2EDCB}" type="pres">
      <dgm:prSet presAssocID="{E0F43E08-5D1A-450E-A843-CCB642221CCF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415F7-78FF-40B5-84F7-DB2524FC1AB8}" type="pres">
      <dgm:prSet presAssocID="{D4278D05-9B94-4ED0-A8E5-814D040A49E3}" presName="sibTrans" presStyleLbl="sibTrans2D1" presStyleIdx="6" presStyleCnt="7"/>
      <dgm:spPr/>
      <dgm:t>
        <a:bodyPr/>
        <a:lstStyle/>
        <a:p>
          <a:endParaRPr lang="ru-RU"/>
        </a:p>
      </dgm:t>
    </dgm:pt>
    <dgm:pt modelId="{6D2C3FEA-ADC5-4E96-AE7E-868C606421EC}" type="pres">
      <dgm:prSet presAssocID="{D4278D05-9B94-4ED0-A8E5-814D040A49E3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82438150-AA31-4AE0-9FFA-E8AF83617B18}" type="pres">
      <dgm:prSet presAssocID="{A01EC5EB-0995-4C50-A753-38D9C7058C7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1DFA47-9F4A-417B-8444-DC8234102BE6}" type="presOf" srcId="{3B07E228-1DB7-4284-A340-D25E7B467CD1}" destId="{382793CE-5E86-4A5A-89E0-447D91C3B62F}" srcOrd="0" destOrd="0" presId="urn:microsoft.com/office/officeart/2005/8/layout/process5"/>
    <dgm:cxn modelId="{3A285B3D-90F3-48F6-BBE7-3ABFAD6AFE67}" type="presOf" srcId="{69F05533-9FC4-47F8-BC6E-D60C06922E9E}" destId="{76A07B2D-4339-4217-9D97-B5266CA6DD15}" srcOrd="0" destOrd="0" presId="urn:microsoft.com/office/officeart/2005/8/layout/process5"/>
    <dgm:cxn modelId="{F407BC2A-FEB4-4EF9-B6BF-512C2ABA24B6}" type="presOf" srcId="{1D6335FB-D1DA-49DB-95FC-1E840FEB8CFB}" destId="{D221C2FB-41CE-4151-B8CD-AEBA80D20F3C}" srcOrd="0" destOrd="0" presId="urn:microsoft.com/office/officeart/2005/8/layout/process5"/>
    <dgm:cxn modelId="{F022DC18-7149-480A-B108-E22BF5D00356}" srcId="{E003C579-09DF-48F1-98DF-52CC449E1B3A}" destId="{B3ACCE09-2915-499B-B9D4-CF10C8C12A6E}" srcOrd="2" destOrd="0" parTransId="{B2200CC0-C868-48D2-8C3F-E2CE8DE52FC7}" sibTransId="{BCAD821B-450D-4486-99A1-3937AD6F03DB}"/>
    <dgm:cxn modelId="{3B7EAAFF-4059-4289-82D4-CF8969F70DBE}" type="presOf" srcId="{3E411109-CEC4-4904-B0F9-61C463E0C869}" destId="{3C657116-7EF2-41E7-BAD8-0239367E32D0}" srcOrd="1" destOrd="0" presId="urn:microsoft.com/office/officeart/2005/8/layout/process5"/>
    <dgm:cxn modelId="{010D5F9F-3A7E-4438-9C37-9C674C3E4103}" srcId="{E003C579-09DF-48F1-98DF-52CC449E1B3A}" destId="{89689B9E-58FE-447F-A525-E3DC3FED139C}" srcOrd="0" destOrd="0" parTransId="{B6EFCD66-1767-4607-B527-8029D1F6786F}" sibTransId="{E3116529-E72A-4C13-9E75-88AA16F35406}"/>
    <dgm:cxn modelId="{2167BB70-2F6E-4783-8E37-46BBD0A76DAD}" type="presOf" srcId="{D4278D05-9B94-4ED0-A8E5-814D040A49E3}" destId="{19B415F7-78FF-40B5-84F7-DB2524FC1AB8}" srcOrd="0" destOrd="0" presId="urn:microsoft.com/office/officeart/2005/8/layout/process5"/>
    <dgm:cxn modelId="{43924E8F-7B78-45F6-8A98-846019899966}" type="presOf" srcId="{D4278D05-9B94-4ED0-A8E5-814D040A49E3}" destId="{6D2C3FEA-ADC5-4E96-AE7E-868C606421EC}" srcOrd="1" destOrd="0" presId="urn:microsoft.com/office/officeart/2005/8/layout/process5"/>
    <dgm:cxn modelId="{60D37544-2BA2-42E7-85EF-BAC84888F9D1}" type="presOf" srcId="{E3116529-E72A-4C13-9E75-88AA16F35406}" destId="{B3BE41CB-034F-44D9-AA9D-1D2AB40C5F09}" srcOrd="1" destOrd="0" presId="urn:microsoft.com/office/officeart/2005/8/layout/process5"/>
    <dgm:cxn modelId="{63A7713B-7A5D-4278-A89B-D6D1CE75BC87}" type="presOf" srcId="{E0F43E08-5D1A-450E-A843-CCB642221CCF}" destId="{7C2AD070-9837-45B1-93B0-8F1866C2EDCB}" srcOrd="0" destOrd="0" presId="urn:microsoft.com/office/officeart/2005/8/layout/process5"/>
    <dgm:cxn modelId="{53C3EF66-0B09-4485-B16A-48C079322922}" type="presOf" srcId="{BCAD821B-450D-4486-99A1-3937AD6F03DB}" destId="{7A5BA7B8-8029-4FE0-B877-6D7B2450D151}" srcOrd="1" destOrd="0" presId="urn:microsoft.com/office/officeart/2005/8/layout/process5"/>
    <dgm:cxn modelId="{C98E0D53-3A71-4921-AD77-3FE53B903378}" type="presOf" srcId="{DD1A08AC-52B3-4CD0-8824-66E550CC4EA5}" destId="{03DD3AF2-1149-48FE-BE55-55120A265A7F}" srcOrd="0" destOrd="0" presId="urn:microsoft.com/office/officeart/2005/8/layout/process5"/>
    <dgm:cxn modelId="{3D5EDA68-4717-427B-9267-B6921D88B369}" type="presOf" srcId="{BCAD821B-450D-4486-99A1-3937AD6F03DB}" destId="{B38D55F8-1B75-4913-B28F-219F5C3770E5}" srcOrd="0" destOrd="0" presId="urn:microsoft.com/office/officeart/2005/8/layout/process5"/>
    <dgm:cxn modelId="{6949292E-D898-491A-B0CF-889B6C23B338}" type="presOf" srcId="{89689B9E-58FE-447F-A525-E3DC3FED139C}" destId="{821F5F9E-6F86-4563-8FDD-2CDE17277F33}" srcOrd="0" destOrd="0" presId="urn:microsoft.com/office/officeart/2005/8/layout/process5"/>
    <dgm:cxn modelId="{7F730696-7E48-4631-80CD-AA13A0527476}" srcId="{E003C579-09DF-48F1-98DF-52CC449E1B3A}" destId="{E0F43E08-5D1A-450E-A843-CCB642221CCF}" srcOrd="6" destOrd="0" parTransId="{7BE67C4B-CAA1-4780-8A29-0FE0473E69BF}" sibTransId="{D4278D05-9B94-4ED0-A8E5-814D040A49E3}"/>
    <dgm:cxn modelId="{5EA335B8-51E1-4456-9FB9-A878755E06E4}" srcId="{E003C579-09DF-48F1-98DF-52CC449E1B3A}" destId="{A01EC5EB-0995-4C50-A753-38D9C7058C7C}" srcOrd="7" destOrd="0" parTransId="{D988CAA7-5467-490F-8BB0-C78EB2C781C8}" sibTransId="{C2DC1422-81DF-4FDB-AE5D-256DF9B6978F}"/>
    <dgm:cxn modelId="{18E183D4-6DB6-481E-8BFF-CF8E0DF99F79}" type="presOf" srcId="{3B07E228-1DB7-4284-A340-D25E7B467CD1}" destId="{AF4E759B-CCC9-4E52-89BC-9A396E45B96F}" srcOrd="1" destOrd="0" presId="urn:microsoft.com/office/officeart/2005/8/layout/process5"/>
    <dgm:cxn modelId="{5631A2D5-3DBC-4A6B-8674-394E7AA980D5}" type="presOf" srcId="{DD1A08AC-52B3-4CD0-8824-66E550CC4EA5}" destId="{42102644-AF5C-4BF8-906C-E6396B7B087E}" srcOrd="1" destOrd="0" presId="urn:microsoft.com/office/officeart/2005/8/layout/process5"/>
    <dgm:cxn modelId="{A4C82E9C-DCC4-4539-808A-EBA913BA5637}" type="presOf" srcId="{E003C579-09DF-48F1-98DF-52CC449E1B3A}" destId="{7D703C6A-1397-4A08-94FF-F9DBDA9B027D}" srcOrd="0" destOrd="0" presId="urn:microsoft.com/office/officeart/2005/8/layout/process5"/>
    <dgm:cxn modelId="{237132CA-E030-4EEF-BF8A-FAED26D942EC}" type="presOf" srcId="{A01EC5EB-0995-4C50-A753-38D9C7058C7C}" destId="{82438150-AA31-4AE0-9FFA-E8AF83617B18}" srcOrd="0" destOrd="0" presId="urn:microsoft.com/office/officeart/2005/8/layout/process5"/>
    <dgm:cxn modelId="{129FA054-2332-4AD0-93AF-8274B189A2F6}" type="presOf" srcId="{3E411109-CEC4-4904-B0F9-61C463E0C869}" destId="{8211CB23-29E1-49FF-A292-5CF87C495136}" srcOrd="0" destOrd="0" presId="urn:microsoft.com/office/officeart/2005/8/layout/process5"/>
    <dgm:cxn modelId="{E034AAF9-7D01-409C-A481-F43CC0D144E1}" type="presOf" srcId="{B3ACCE09-2915-499B-B9D4-CF10C8C12A6E}" destId="{CFFA8C27-D9BF-4AF6-9F0B-9863A5F791F1}" srcOrd="0" destOrd="0" presId="urn:microsoft.com/office/officeart/2005/8/layout/process5"/>
    <dgm:cxn modelId="{D7B3F3A2-091E-4233-BFBF-E5865029A595}" srcId="{E003C579-09DF-48F1-98DF-52CC449E1B3A}" destId="{69F05533-9FC4-47F8-BC6E-D60C06922E9E}" srcOrd="3" destOrd="0" parTransId="{56DEBB07-A98A-4075-9DC8-C678C7C1A8BF}" sibTransId="{DD1A08AC-52B3-4CD0-8824-66E550CC4EA5}"/>
    <dgm:cxn modelId="{75567B44-B639-41A2-9DBA-4654AE1ACAC7}" srcId="{E003C579-09DF-48F1-98DF-52CC449E1B3A}" destId="{C0FE5569-9C45-4897-B87C-64BBE5AC1F0D}" srcOrd="5" destOrd="0" parTransId="{BABC8199-83B6-4DC3-AF31-C2B3EED04937}" sibTransId="{3B07E228-1DB7-4284-A340-D25E7B467CD1}"/>
    <dgm:cxn modelId="{C111A67E-39A9-4372-B6FA-F4BE4B373369}" type="presOf" srcId="{C0FE5569-9C45-4897-B87C-64BBE5AC1F0D}" destId="{5A47A43E-9633-447A-A8EA-4647F8116FE6}" srcOrd="0" destOrd="0" presId="urn:microsoft.com/office/officeart/2005/8/layout/process5"/>
    <dgm:cxn modelId="{A61FB937-CAA6-413E-ACC6-9312DE5151C7}" type="presOf" srcId="{E3116529-E72A-4C13-9E75-88AA16F35406}" destId="{549F487B-DDBD-492F-A592-22BB718114CD}" srcOrd="0" destOrd="0" presId="urn:microsoft.com/office/officeart/2005/8/layout/process5"/>
    <dgm:cxn modelId="{B990F09C-4B00-4E75-9443-285B9605C70E}" type="presOf" srcId="{A40D4B71-F94E-4FBE-88E6-F61752E8ABA2}" destId="{F0F10EA7-5F07-4688-A661-99EC439FF516}" srcOrd="0" destOrd="0" presId="urn:microsoft.com/office/officeart/2005/8/layout/process5"/>
    <dgm:cxn modelId="{6621FC6A-FD01-4901-997D-1AD5068BA540}" type="presOf" srcId="{323D6896-75A3-45B6-861D-1A28F75C6D85}" destId="{3F9DF691-789A-44B5-84E0-CC2B737F318D}" srcOrd="0" destOrd="0" presId="urn:microsoft.com/office/officeart/2005/8/layout/process5"/>
    <dgm:cxn modelId="{92D3C138-B005-4724-ACEE-8FBA6BC38DB9}" srcId="{E003C579-09DF-48F1-98DF-52CC449E1B3A}" destId="{A40D4B71-F94E-4FBE-88E6-F61752E8ABA2}" srcOrd="4" destOrd="0" parTransId="{9EB9E465-60A4-448E-B27F-3784C3689AE8}" sibTransId="{3E411109-CEC4-4904-B0F9-61C463E0C869}"/>
    <dgm:cxn modelId="{2E0C376E-10D3-473B-95BD-602C74280A46}" srcId="{E003C579-09DF-48F1-98DF-52CC449E1B3A}" destId="{323D6896-75A3-45B6-861D-1A28F75C6D85}" srcOrd="1" destOrd="0" parTransId="{C639AC99-3F89-45FF-80F0-4A5CB963BCF9}" sibTransId="{1D6335FB-D1DA-49DB-95FC-1E840FEB8CFB}"/>
    <dgm:cxn modelId="{203E99B4-8DF3-4E28-9437-E10AAFCAD73E}" type="presOf" srcId="{1D6335FB-D1DA-49DB-95FC-1E840FEB8CFB}" destId="{E64B2837-791A-45FB-8CDE-69307EF0CEE3}" srcOrd="1" destOrd="0" presId="urn:microsoft.com/office/officeart/2005/8/layout/process5"/>
    <dgm:cxn modelId="{EECEE5C4-AB8D-43AE-89C2-F69B79BC0400}" type="presParOf" srcId="{7D703C6A-1397-4A08-94FF-F9DBDA9B027D}" destId="{821F5F9E-6F86-4563-8FDD-2CDE17277F33}" srcOrd="0" destOrd="0" presId="urn:microsoft.com/office/officeart/2005/8/layout/process5"/>
    <dgm:cxn modelId="{388F9886-4590-4B53-AAE2-CE03FA3B97E9}" type="presParOf" srcId="{7D703C6A-1397-4A08-94FF-F9DBDA9B027D}" destId="{549F487B-DDBD-492F-A592-22BB718114CD}" srcOrd="1" destOrd="0" presId="urn:microsoft.com/office/officeart/2005/8/layout/process5"/>
    <dgm:cxn modelId="{58D2A0BE-1B7C-4D02-A85B-A674E97C750D}" type="presParOf" srcId="{549F487B-DDBD-492F-A592-22BB718114CD}" destId="{B3BE41CB-034F-44D9-AA9D-1D2AB40C5F09}" srcOrd="0" destOrd="0" presId="urn:microsoft.com/office/officeart/2005/8/layout/process5"/>
    <dgm:cxn modelId="{628208AF-7F3B-4985-AACF-B66415C1A738}" type="presParOf" srcId="{7D703C6A-1397-4A08-94FF-F9DBDA9B027D}" destId="{3F9DF691-789A-44B5-84E0-CC2B737F318D}" srcOrd="2" destOrd="0" presId="urn:microsoft.com/office/officeart/2005/8/layout/process5"/>
    <dgm:cxn modelId="{82200B9D-6E13-4204-9BCA-6156A24FCE34}" type="presParOf" srcId="{7D703C6A-1397-4A08-94FF-F9DBDA9B027D}" destId="{D221C2FB-41CE-4151-B8CD-AEBA80D20F3C}" srcOrd="3" destOrd="0" presId="urn:microsoft.com/office/officeart/2005/8/layout/process5"/>
    <dgm:cxn modelId="{22E23AAF-B628-4E9B-AC9E-B9960AACEB2E}" type="presParOf" srcId="{D221C2FB-41CE-4151-B8CD-AEBA80D20F3C}" destId="{E64B2837-791A-45FB-8CDE-69307EF0CEE3}" srcOrd="0" destOrd="0" presId="urn:microsoft.com/office/officeart/2005/8/layout/process5"/>
    <dgm:cxn modelId="{7D2E3C9F-BBF4-4DF7-8E0F-0D521A2AA50D}" type="presParOf" srcId="{7D703C6A-1397-4A08-94FF-F9DBDA9B027D}" destId="{CFFA8C27-D9BF-4AF6-9F0B-9863A5F791F1}" srcOrd="4" destOrd="0" presId="urn:microsoft.com/office/officeart/2005/8/layout/process5"/>
    <dgm:cxn modelId="{63ECD909-914C-4F28-B32E-195089116DFD}" type="presParOf" srcId="{7D703C6A-1397-4A08-94FF-F9DBDA9B027D}" destId="{B38D55F8-1B75-4913-B28F-219F5C3770E5}" srcOrd="5" destOrd="0" presId="urn:microsoft.com/office/officeart/2005/8/layout/process5"/>
    <dgm:cxn modelId="{3F0B8DF1-D186-46A9-9069-45ECE3FA5DEC}" type="presParOf" srcId="{B38D55F8-1B75-4913-B28F-219F5C3770E5}" destId="{7A5BA7B8-8029-4FE0-B877-6D7B2450D151}" srcOrd="0" destOrd="0" presId="urn:microsoft.com/office/officeart/2005/8/layout/process5"/>
    <dgm:cxn modelId="{2325DECF-6240-4928-B83A-03A835FA4A90}" type="presParOf" srcId="{7D703C6A-1397-4A08-94FF-F9DBDA9B027D}" destId="{76A07B2D-4339-4217-9D97-B5266CA6DD15}" srcOrd="6" destOrd="0" presId="urn:microsoft.com/office/officeart/2005/8/layout/process5"/>
    <dgm:cxn modelId="{583F8DF1-D749-45B9-B836-52D3613BB9DF}" type="presParOf" srcId="{7D703C6A-1397-4A08-94FF-F9DBDA9B027D}" destId="{03DD3AF2-1149-48FE-BE55-55120A265A7F}" srcOrd="7" destOrd="0" presId="urn:microsoft.com/office/officeart/2005/8/layout/process5"/>
    <dgm:cxn modelId="{C859DA32-F175-454B-9032-46DF643839F1}" type="presParOf" srcId="{03DD3AF2-1149-48FE-BE55-55120A265A7F}" destId="{42102644-AF5C-4BF8-906C-E6396B7B087E}" srcOrd="0" destOrd="0" presId="urn:microsoft.com/office/officeart/2005/8/layout/process5"/>
    <dgm:cxn modelId="{1EE5D4EB-168E-4118-A125-C4DC7AB777CB}" type="presParOf" srcId="{7D703C6A-1397-4A08-94FF-F9DBDA9B027D}" destId="{F0F10EA7-5F07-4688-A661-99EC439FF516}" srcOrd="8" destOrd="0" presId="urn:microsoft.com/office/officeart/2005/8/layout/process5"/>
    <dgm:cxn modelId="{0DF2014B-2D85-4F2C-978D-5294CE8DFA67}" type="presParOf" srcId="{7D703C6A-1397-4A08-94FF-F9DBDA9B027D}" destId="{8211CB23-29E1-49FF-A292-5CF87C495136}" srcOrd="9" destOrd="0" presId="urn:microsoft.com/office/officeart/2005/8/layout/process5"/>
    <dgm:cxn modelId="{5107A7BF-A6F3-4C80-8BC8-80CDEA21A9D0}" type="presParOf" srcId="{8211CB23-29E1-49FF-A292-5CF87C495136}" destId="{3C657116-7EF2-41E7-BAD8-0239367E32D0}" srcOrd="0" destOrd="0" presId="urn:microsoft.com/office/officeart/2005/8/layout/process5"/>
    <dgm:cxn modelId="{A45D1E2A-1ADF-4FEA-859F-85B473955BDA}" type="presParOf" srcId="{7D703C6A-1397-4A08-94FF-F9DBDA9B027D}" destId="{5A47A43E-9633-447A-A8EA-4647F8116FE6}" srcOrd="10" destOrd="0" presId="urn:microsoft.com/office/officeart/2005/8/layout/process5"/>
    <dgm:cxn modelId="{03D28C65-86A4-476C-93BB-031CF968FF7D}" type="presParOf" srcId="{7D703C6A-1397-4A08-94FF-F9DBDA9B027D}" destId="{382793CE-5E86-4A5A-89E0-447D91C3B62F}" srcOrd="11" destOrd="0" presId="urn:microsoft.com/office/officeart/2005/8/layout/process5"/>
    <dgm:cxn modelId="{429C39C5-2D1E-4DC1-8D0D-9463CC0F66C3}" type="presParOf" srcId="{382793CE-5E86-4A5A-89E0-447D91C3B62F}" destId="{AF4E759B-CCC9-4E52-89BC-9A396E45B96F}" srcOrd="0" destOrd="0" presId="urn:microsoft.com/office/officeart/2005/8/layout/process5"/>
    <dgm:cxn modelId="{522FED30-45C5-4BB3-9342-357A84E89A2C}" type="presParOf" srcId="{7D703C6A-1397-4A08-94FF-F9DBDA9B027D}" destId="{7C2AD070-9837-45B1-93B0-8F1866C2EDCB}" srcOrd="12" destOrd="0" presId="urn:microsoft.com/office/officeart/2005/8/layout/process5"/>
    <dgm:cxn modelId="{94662ADF-E2FF-4A59-8945-74F6E4628D33}" type="presParOf" srcId="{7D703C6A-1397-4A08-94FF-F9DBDA9B027D}" destId="{19B415F7-78FF-40B5-84F7-DB2524FC1AB8}" srcOrd="13" destOrd="0" presId="urn:microsoft.com/office/officeart/2005/8/layout/process5"/>
    <dgm:cxn modelId="{0B03F99D-66E8-48D1-AA04-1B95AE6A3AC9}" type="presParOf" srcId="{19B415F7-78FF-40B5-84F7-DB2524FC1AB8}" destId="{6D2C3FEA-ADC5-4E96-AE7E-868C606421EC}" srcOrd="0" destOrd="0" presId="urn:microsoft.com/office/officeart/2005/8/layout/process5"/>
    <dgm:cxn modelId="{4925050C-1618-4D72-AFF1-A0849B3C5BC1}" type="presParOf" srcId="{7D703C6A-1397-4A08-94FF-F9DBDA9B027D}" destId="{82438150-AA31-4AE0-9FFA-E8AF83617B18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03C579-09DF-48F1-98DF-52CC449E1B3A}" type="doc">
      <dgm:prSet loTypeId="urn:microsoft.com/office/officeart/2005/8/layout/process5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689B9E-58FE-447F-A525-E3DC3FED139C}">
      <dgm:prSet phldrT="[Текст]" custT="1"/>
      <dgm:spPr/>
      <dgm:t>
        <a:bodyPr/>
        <a:lstStyle/>
        <a:p>
          <a:r>
            <a:rPr lang="ru-RU" sz="1600" b="1" dirty="0" smtClean="0"/>
            <a:t>1день </a:t>
          </a:r>
        </a:p>
        <a:p>
          <a:r>
            <a:rPr lang="ru-RU" sz="1600" dirty="0" smtClean="0"/>
            <a:t>Публикация извещения в ЕИС</a:t>
          </a:r>
        </a:p>
        <a:p>
          <a:r>
            <a:rPr lang="ru-RU" sz="1400" dirty="0" smtClean="0"/>
            <a:t>01.02.2022 г.</a:t>
          </a:r>
          <a:endParaRPr lang="ru-RU" sz="1400" dirty="0"/>
        </a:p>
      </dgm:t>
    </dgm:pt>
    <dgm:pt modelId="{B6EFCD66-1767-4607-B527-8029D1F6786F}" type="parTrans" cxnId="{010D5F9F-3A7E-4438-9C37-9C674C3E4103}">
      <dgm:prSet/>
      <dgm:spPr/>
      <dgm:t>
        <a:bodyPr/>
        <a:lstStyle/>
        <a:p>
          <a:endParaRPr lang="ru-RU"/>
        </a:p>
      </dgm:t>
    </dgm:pt>
    <dgm:pt modelId="{E3116529-E72A-4C13-9E75-88AA16F35406}" type="sibTrans" cxnId="{010D5F9F-3A7E-4438-9C37-9C674C3E4103}">
      <dgm:prSet/>
      <dgm:spPr/>
      <dgm:t>
        <a:bodyPr/>
        <a:lstStyle/>
        <a:p>
          <a:endParaRPr lang="ru-RU"/>
        </a:p>
      </dgm:t>
    </dgm:pt>
    <dgm:pt modelId="{323D6896-75A3-45B6-861D-1A28F75C6D85}">
      <dgm:prSet phldrT="[Текст]" custT="1"/>
      <dgm:spPr/>
      <dgm:t>
        <a:bodyPr/>
        <a:lstStyle/>
        <a:p>
          <a:pPr rtl="0"/>
          <a:r>
            <a:rPr lang="ru-RU" sz="1600" dirty="0" smtClean="0"/>
            <a:t>Срок приема заявок минимум 7</a:t>
          </a:r>
          <a:r>
            <a:rPr lang="ru-RU" sz="1600" b="1" dirty="0" smtClean="0"/>
            <a:t> календарных дней*</a:t>
          </a:r>
        </a:p>
        <a:p>
          <a:pPr rtl="0"/>
          <a:r>
            <a:rPr lang="ru-RU" sz="1400" dirty="0" smtClean="0"/>
            <a:t>С 01.02.2022 г. по </a:t>
          </a:r>
          <a:r>
            <a:rPr lang="en-US" sz="1400" dirty="0" smtClean="0"/>
            <a:t>09</a:t>
          </a:r>
          <a:r>
            <a:rPr lang="ru-RU" sz="1400" dirty="0" smtClean="0"/>
            <a:t>.02.2022 г.</a:t>
          </a:r>
        </a:p>
        <a:p>
          <a:pPr rtl="0"/>
          <a:r>
            <a:rPr lang="ru-RU" sz="1600" dirty="0" smtClean="0">
              <a:solidFill>
                <a:schemeClr val="tx1"/>
              </a:solidFill>
            </a:rPr>
            <a:t>*Н(М)ЦК </a:t>
          </a:r>
          <a:r>
            <a:rPr lang="en-US" sz="1600" dirty="0" smtClean="0">
              <a:solidFill>
                <a:schemeClr val="tx1"/>
              </a:solidFill>
            </a:rPr>
            <a:t>&lt;</a:t>
          </a:r>
          <a:r>
            <a:rPr lang="ru-RU" sz="1600" dirty="0" smtClean="0">
              <a:solidFill>
                <a:schemeClr val="tx1"/>
              </a:solidFill>
            </a:rPr>
            <a:t> </a:t>
          </a:r>
          <a:r>
            <a:rPr lang="en-US" sz="1600" dirty="0" smtClean="0">
              <a:solidFill>
                <a:schemeClr val="tx1"/>
              </a:solidFill>
            </a:rPr>
            <a:t>300</a:t>
          </a:r>
          <a:r>
            <a:rPr lang="en-US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мнл.руб</a:t>
          </a:r>
          <a:r>
            <a:rPr lang="ru-RU" sz="1600" baseline="0" dirty="0" smtClean="0">
              <a:solidFill>
                <a:schemeClr val="tx1"/>
              </a:solidFill>
            </a:rPr>
            <a:t>. или 2 </a:t>
          </a:r>
          <a:r>
            <a:rPr lang="ru-RU" sz="1600" baseline="0" dirty="0" err="1" smtClean="0">
              <a:solidFill>
                <a:schemeClr val="tx1"/>
              </a:solidFill>
            </a:rPr>
            <a:t>млрд.руб</a:t>
          </a:r>
          <a:r>
            <a:rPr lang="ru-RU" sz="16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. для закупки на выполнение работ по строительству, реконструкции, капитальному ремонту, сносу</a:t>
          </a:r>
          <a:endParaRPr lang="ru-RU" sz="1600" dirty="0">
            <a:solidFill>
              <a:schemeClr val="tx1"/>
            </a:solidFill>
          </a:endParaRPr>
        </a:p>
      </dgm:t>
    </dgm:pt>
    <dgm:pt modelId="{C639AC99-3F89-45FF-80F0-4A5CB963BCF9}" type="parTrans" cxnId="{2E0C376E-10D3-473B-95BD-602C74280A46}">
      <dgm:prSet/>
      <dgm:spPr/>
      <dgm:t>
        <a:bodyPr/>
        <a:lstStyle/>
        <a:p>
          <a:endParaRPr lang="ru-RU"/>
        </a:p>
      </dgm:t>
    </dgm:pt>
    <dgm:pt modelId="{1D6335FB-D1DA-49DB-95FC-1E840FEB8CFB}" type="sibTrans" cxnId="{2E0C376E-10D3-473B-95BD-602C74280A46}">
      <dgm:prSet/>
      <dgm:spPr/>
      <dgm:t>
        <a:bodyPr/>
        <a:lstStyle/>
        <a:p>
          <a:endParaRPr lang="ru-RU"/>
        </a:p>
      </dgm:t>
    </dgm:pt>
    <dgm:pt modelId="{69F05533-9FC4-47F8-BC6E-D60C06922E9E}">
      <dgm:prSet phldrT="[Текст]" custT="1"/>
      <dgm:spPr/>
      <dgm:t>
        <a:bodyPr/>
        <a:lstStyle/>
        <a:p>
          <a:r>
            <a:rPr lang="ru-RU" sz="1600" b="1" dirty="0" smtClean="0"/>
            <a:t>Через 2 часа</a:t>
          </a:r>
        </a:p>
        <a:p>
          <a:r>
            <a:rPr lang="ru-RU" sz="1600" b="0" dirty="0" smtClean="0"/>
            <a:t>Электронный аукцион (процедура подачи ценового предложения)</a:t>
          </a:r>
          <a:endParaRPr lang="ru-RU" sz="1600" b="0" baseline="0" dirty="0" smtClean="0"/>
        </a:p>
        <a:p>
          <a:r>
            <a:rPr lang="en-US" sz="1400" b="0" dirty="0" smtClean="0"/>
            <a:t>09</a:t>
          </a:r>
          <a:r>
            <a:rPr lang="ru-RU" sz="1400" b="0" dirty="0" smtClean="0"/>
            <a:t>.02.2022 г.</a:t>
          </a:r>
          <a:r>
            <a:rPr lang="en-US" sz="1400" b="0" dirty="0" smtClean="0"/>
            <a:t> </a:t>
          </a:r>
          <a:r>
            <a:rPr lang="ru-RU" sz="1400" b="0" dirty="0" smtClean="0"/>
            <a:t>11:00</a:t>
          </a:r>
          <a:endParaRPr lang="ru-RU" sz="1400" dirty="0"/>
        </a:p>
      </dgm:t>
    </dgm:pt>
    <dgm:pt modelId="{56DEBB07-A98A-4075-9DC8-C678C7C1A8BF}" type="parTrans" cxnId="{D7B3F3A2-091E-4233-BFBF-E5865029A595}">
      <dgm:prSet/>
      <dgm:spPr/>
      <dgm:t>
        <a:bodyPr/>
        <a:lstStyle/>
        <a:p>
          <a:endParaRPr lang="ru-RU"/>
        </a:p>
      </dgm:t>
    </dgm:pt>
    <dgm:pt modelId="{DD1A08AC-52B3-4CD0-8824-66E550CC4EA5}" type="sibTrans" cxnId="{D7B3F3A2-091E-4233-BFBF-E5865029A595}">
      <dgm:prSet/>
      <dgm:spPr/>
      <dgm:t>
        <a:bodyPr/>
        <a:lstStyle/>
        <a:p>
          <a:endParaRPr lang="ru-RU"/>
        </a:p>
      </dgm:t>
    </dgm:pt>
    <dgm:pt modelId="{E0F43E08-5D1A-450E-A843-CCB642221CCF}">
      <dgm:prSet phldrT="[Текст]" custT="1"/>
      <dgm:spPr/>
      <dgm:t>
        <a:bodyPr/>
        <a:lstStyle/>
        <a:p>
          <a:r>
            <a:rPr lang="ru-RU" sz="1600" b="1" dirty="0" smtClean="0"/>
            <a:t>2 рабочих дня</a:t>
          </a:r>
        </a:p>
        <a:p>
          <a:r>
            <a:rPr lang="ru-RU" sz="1600" dirty="0" smtClean="0"/>
            <a:t>Дата подведения итогов</a:t>
          </a:r>
          <a:endParaRPr lang="ru-RU" sz="1600" baseline="0" dirty="0" smtClean="0"/>
        </a:p>
        <a:p>
          <a:r>
            <a:rPr lang="ru-RU" sz="1400" baseline="0" dirty="0" smtClean="0"/>
            <a:t>11.02.2022 г.</a:t>
          </a:r>
          <a:endParaRPr lang="ru-RU" sz="1400" dirty="0"/>
        </a:p>
      </dgm:t>
    </dgm:pt>
    <dgm:pt modelId="{7BE67C4B-CAA1-4780-8A29-0FE0473E69BF}" type="parTrans" cxnId="{7F730696-7E48-4631-80CD-AA13A0527476}">
      <dgm:prSet/>
      <dgm:spPr/>
      <dgm:t>
        <a:bodyPr/>
        <a:lstStyle/>
        <a:p>
          <a:endParaRPr lang="ru-RU"/>
        </a:p>
      </dgm:t>
    </dgm:pt>
    <dgm:pt modelId="{D4278D05-9B94-4ED0-A8E5-814D040A49E3}" type="sibTrans" cxnId="{7F730696-7E48-4631-80CD-AA13A0527476}">
      <dgm:prSet/>
      <dgm:spPr/>
      <dgm:t>
        <a:bodyPr/>
        <a:lstStyle/>
        <a:p>
          <a:endParaRPr lang="ru-RU"/>
        </a:p>
      </dgm:t>
    </dgm:pt>
    <dgm:pt modelId="{A01EC5EB-0995-4C50-A753-38D9C7058C7C}">
      <dgm:prSet custT="1"/>
      <dgm:spPr/>
      <dgm:t>
        <a:bodyPr/>
        <a:lstStyle/>
        <a:p>
          <a:r>
            <a:rPr lang="ru-RU" sz="1700" dirty="0" smtClean="0"/>
            <a:t>Заключение контракта не ранее </a:t>
          </a:r>
          <a:r>
            <a:rPr lang="ru-RU" sz="1700" b="1" dirty="0" smtClean="0"/>
            <a:t>10 календарных дней </a:t>
          </a:r>
        </a:p>
        <a:p>
          <a:r>
            <a:rPr lang="ru-RU" sz="1400" dirty="0" smtClean="0"/>
            <a:t>Не ранее 22.02.2022 г.</a:t>
          </a:r>
          <a:endParaRPr lang="ru-RU" sz="1400" dirty="0"/>
        </a:p>
      </dgm:t>
    </dgm:pt>
    <dgm:pt modelId="{D988CAA7-5467-490F-8BB0-C78EB2C781C8}" type="parTrans" cxnId="{5EA335B8-51E1-4456-9FB9-A878755E06E4}">
      <dgm:prSet/>
      <dgm:spPr/>
      <dgm:t>
        <a:bodyPr/>
        <a:lstStyle/>
        <a:p>
          <a:endParaRPr lang="ru-RU"/>
        </a:p>
      </dgm:t>
    </dgm:pt>
    <dgm:pt modelId="{C2DC1422-81DF-4FDB-AE5D-256DF9B6978F}" type="sibTrans" cxnId="{5EA335B8-51E1-4456-9FB9-A878755E06E4}">
      <dgm:prSet/>
      <dgm:spPr/>
      <dgm:t>
        <a:bodyPr/>
        <a:lstStyle/>
        <a:p>
          <a:endParaRPr lang="ru-RU"/>
        </a:p>
      </dgm:t>
    </dgm:pt>
    <dgm:pt modelId="{B3ACCE09-2915-499B-B9D4-CF10C8C12A6E}">
      <dgm:prSet custT="1"/>
      <dgm:spPr/>
      <dgm:t>
        <a:bodyPr/>
        <a:lstStyle/>
        <a:p>
          <a:r>
            <a:rPr lang="ru-RU" sz="1600" b="1" dirty="0" smtClean="0"/>
            <a:t>1день</a:t>
          </a:r>
        </a:p>
        <a:p>
          <a:r>
            <a:rPr lang="ru-RU" sz="1600" b="0" dirty="0" smtClean="0"/>
            <a:t>Дата окончания подачи заявок</a:t>
          </a:r>
        </a:p>
        <a:p>
          <a:r>
            <a:rPr lang="en-US" sz="1400" b="0" dirty="0" smtClean="0"/>
            <a:t>09</a:t>
          </a:r>
          <a:r>
            <a:rPr lang="ru-RU" sz="1400" b="0" dirty="0" smtClean="0"/>
            <a:t>.02.2022 г.</a:t>
          </a:r>
          <a:r>
            <a:rPr lang="en-US" sz="1400" b="0" dirty="0" smtClean="0"/>
            <a:t> 09</a:t>
          </a:r>
          <a:r>
            <a:rPr lang="ru-RU" sz="1400" b="0" dirty="0" smtClean="0"/>
            <a:t>:00</a:t>
          </a:r>
          <a:endParaRPr lang="ru-RU" sz="1400" dirty="0"/>
        </a:p>
      </dgm:t>
    </dgm:pt>
    <dgm:pt modelId="{B2200CC0-C868-48D2-8C3F-E2CE8DE52FC7}" type="parTrans" cxnId="{F022DC18-7149-480A-B108-E22BF5D00356}">
      <dgm:prSet/>
      <dgm:spPr/>
      <dgm:t>
        <a:bodyPr/>
        <a:lstStyle/>
        <a:p>
          <a:endParaRPr lang="ru-RU"/>
        </a:p>
      </dgm:t>
    </dgm:pt>
    <dgm:pt modelId="{BCAD821B-450D-4486-99A1-3937AD6F03DB}" type="sibTrans" cxnId="{F022DC18-7149-480A-B108-E22BF5D00356}">
      <dgm:prSet/>
      <dgm:spPr/>
      <dgm:t>
        <a:bodyPr/>
        <a:lstStyle/>
        <a:p>
          <a:endParaRPr lang="ru-RU"/>
        </a:p>
      </dgm:t>
    </dgm:pt>
    <dgm:pt modelId="{7D703C6A-1397-4A08-94FF-F9DBDA9B027D}" type="pres">
      <dgm:prSet presAssocID="{E003C579-09DF-48F1-98DF-52CC449E1B3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1F5F9E-6F86-4563-8FDD-2CDE17277F33}" type="pres">
      <dgm:prSet presAssocID="{89689B9E-58FE-447F-A525-E3DC3FED139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F487B-DDBD-492F-A592-22BB718114CD}" type="pres">
      <dgm:prSet presAssocID="{E3116529-E72A-4C13-9E75-88AA16F35406}" presName="sibTrans" presStyleLbl="sibTrans2D1" presStyleIdx="0" presStyleCnt="5"/>
      <dgm:spPr/>
      <dgm:t>
        <a:bodyPr/>
        <a:lstStyle/>
        <a:p>
          <a:endParaRPr lang="ru-RU"/>
        </a:p>
      </dgm:t>
    </dgm:pt>
    <dgm:pt modelId="{B3BE41CB-034F-44D9-AA9D-1D2AB40C5F09}" type="pres">
      <dgm:prSet presAssocID="{E3116529-E72A-4C13-9E75-88AA16F35406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3F9DF691-789A-44B5-84E0-CC2B737F318D}" type="pres">
      <dgm:prSet presAssocID="{323D6896-75A3-45B6-861D-1A28F75C6D85}" presName="node" presStyleLbl="node1" presStyleIdx="1" presStyleCnt="6" custScaleX="204204" custScaleY="108228" custLinFactNeighborX="1847" custLinFactNeighborY="-38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1C2FB-41CE-4151-B8CD-AEBA80D20F3C}" type="pres">
      <dgm:prSet presAssocID="{1D6335FB-D1DA-49DB-95FC-1E840FEB8CFB}" presName="sibTrans" presStyleLbl="sibTrans2D1" presStyleIdx="1" presStyleCnt="5"/>
      <dgm:spPr/>
      <dgm:t>
        <a:bodyPr/>
        <a:lstStyle/>
        <a:p>
          <a:endParaRPr lang="ru-RU"/>
        </a:p>
      </dgm:t>
    </dgm:pt>
    <dgm:pt modelId="{E64B2837-791A-45FB-8CDE-69307EF0CEE3}" type="pres">
      <dgm:prSet presAssocID="{1D6335FB-D1DA-49DB-95FC-1E840FEB8CF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CFFA8C27-D9BF-4AF6-9F0B-9863A5F791F1}" type="pres">
      <dgm:prSet presAssocID="{B3ACCE09-2915-499B-B9D4-CF10C8C12A6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8D55F8-1B75-4913-B28F-219F5C3770E5}" type="pres">
      <dgm:prSet presAssocID="{BCAD821B-450D-4486-99A1-3937AD6F03DB}" presName="sibTrans" presStyleLbl="sibTrans2D1" presStyleIdx="2" presStyleCnt="5"/>
      <dgm:spPr/>
      <dgm:t>
        <a:bodyPr/>
        <a:lstStyle/>
        <a:p>
          <a:endParaRPr lang="ru-RU"/>
        </a:p>
      </dgm:t>
    </dgm:pt>
    <dgm:pt modelId="{7A5BA7B8-8029-4FE0-B877-6D7B2450D151}" type="pres">
      <dgm:prSet presAssocID="{BCAD821B-450D-4486-99A1-3937AD6F03DB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76A07B2D-4339-4217-9D97-B5266CA6DD15}" type="pres">
      <dgm:prSet presAssocID="{69F05533-9FC4-47F8-BC6E-D60C06922E9E}" presName="node" presStyleLbl="node1" presStyleIdx="3" presStyleCnt="6" custLinFactNeighborX="3988" custLinFactNeighborY="33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DD3AF2-1149-48FE-BE55-55120A265A7F}" type="pres">
      <dgm:prSet presAssocID="{DD1A08AC-52B3-4CD0-8824-66E550CC4EA5}" presName="sibTrans" presStyleLbl="sibTrans2D1" presStyleIdx="3" presStyleCnt="5"/>
      <dgm:spPr/>
      <dgm:t>
        <a:bodyPr/>
        <a:lstStyle/>
        <a:p>
          <a:endParaRPr lang="ru-RU"/>
        </a:p>
      </dgm:t>
    </dgm:pt>
    <dgm:pt modelId="{42102644-AF5C-4BF8-906C-E6396B7B087E}" type="pres">
      <dgm:prSet presAssocID="{DD1A08AC-52B3-4CD0-8824-66E550CC4EA5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7C2AD070-9837-45B1-93B0-8F1866C2EDCB}" type="pres">
      <dgm:prSet presAssocID="{E0F43E08-5D1A-450E-A843-CCB642221CC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415F7-78FF-40B5-84F7-DB2524FC1AB8}" type="pres">
      <dgm:prSet presAssocID="{D4278D05-9B94-4ED0-A8E5-814D040A49E3}" presName="sibTrans" presStyleLbl="sibTrans2D1" presStyleIdx="4" presStyleCnt="5"/>
      <dgm:spPr/>
      <dgm:t>
        <a:bodyPr/>
        <a:lstStyle/>
        <a:p>
          <a:endParaRPr lang="ru-RU"/>
        </a:p>
      </dgm:t>
    </dgm:pt>
    <dgm:pt modelId="{6D2C3FEA-ADC5-4E96-AE7E-868C606421EC}" type="pres">
      <dgm:prSet presAssocID="{D4278D05-9B94-4ED0-A8E5-814D040A49E3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82438150-AA31-4AE0-9FFA-E8AF83617B18}" type="pres">
      <dgm:prSet presAssocID="{A01EC5EB-0995-4C50-A753-38D9C7058C7C}" presName="node" presStyleLbl="node1" presStyleIdx="5" presStyleCnt="6" custLinFactNeighborX="-1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926C0C-75FD-4092-882A-F8BE4C97973D}" type="presOf" srcId="{E3116529-E72A-4C13-9E75-88AA16F35406}" destId="{549F487B-DDBD-492F-A592-22BB718114CD}" srcOrd="0" destOrd="0" presId="urn:microsoft.com/office/officeart/2005/8/layout/process5"/>
    <dgm:cxn modelId="{A7B87B77-A06D-4854-B85D-3B49A630E355}" type="presOf" srcId="{E003C579-09DF-48F1-98DF-52CC449E1B3A}" destId="{7D703C6A-1397-4A08-94FF-F9DBDA9B027D}" srcOrd="0" destOrd="0" presId="urn:microsoft.com/office/officeart/2005/8/layout/process5"/>
    <dgm:cxn modelId="{04C91357-9793-4791-8CD9-7FD035F534A4}" type="presOf" srcId="{E0F43E08-5D1A-450E-A843-CCB642221CCF}" destId="{7C2AD070-9837-45B1-93B0-8F1866C2EDCB}" srcOrd="0" destOrd="0" presId="urn:microsoft.com/office/officeart/2005/8/layout/process5"/>
    <dgm:cxn modelId="{D7B3F3A2-091E-4233-BFBF-E5865029A595}" srcId="{E003C579-09DF-48F1-98DF-52CC449E1B3A}" destId="{69F05533-9FC4-47F8-BC6E-D60C06922E9E}" srcOrd="3" destOrd="0" parTransId="{56DEBB07-A98A-4075-9DC8-C678C7C1A8BF}" sibTransId="{DD1A08AC-52B3-4CD0-8824-66E550CC4EA5}"/>
    <dgm:cxn modelId="{D75BFFC2-B055-4304-AE81-AF061F09B246}" type="presOf" srcId="{89689B9E-58FE-447F-A525-E3DC3FED139C}" destId="{821F5F9E-6F86-4563-8FDD-2CDE17277F33}" srcOrd="0" destOrd="0" presId="urn:microsoft.com/office/officeart/2005/8/layout/process5"/>
    <dgm:cxn modelId="{50468C30-193B-479A-A971-6B721D8DAA98}" type="presOf" srcId="{E3116529-E72A-4C13-9E75-88AA16F35406}" destId="{B3BE41CB-034F-44D9-AA9D-1D2AB40C5F09}" srcOrd="1" destOrd="0" presId="urn:microsoft.com/office/officeart/2005/8/layout/process5"/>
    <dgm:cxn modelId="{250DF96B-84B1-402A-A5D2-E93237BB95D8}" type="presOf" srcId="{A01EC5EB-0995-4C50-A753-38D9C7058C7C}" destId="{82438150-AA31-4AE0-9FFA-E8AF83617B18}" srcOrd="0" destOrd="0" presId="urn:microsoft.com/office/officeart/2005/8/layout/process5"/>
    <dgm:cxn modelId="{B6B510D7-75A1-4CE7-8F09-08225562110D}" type="presOf" srcId="{D4278D05-9B94-4ED0-A8E5-814D040A49E3}" destId="{19B415F7-78FF-40B5-84F7-DB2524FC1AB8}" srcOrd="0" destOrd="0" presId="urn:microsoft.com/office/officeart/2005/8/layout/process5"/>
    <dgm:cxn modelId="{7F730696-7E48-4631-80CD-AA13A0527476}" srcId="{E003C579-09DF-48F1-98DF-52CC449E1B3A}" destId="{E0F43E08-5D1A-450E-A843-CCB642221CCF}" srcOrd="4" destOrd="0" parTransId="{7BE67C4B-CAA1-4780-8A29-0FE0473E69BF}" sibTransId="{D4278D05-9B94-4ED0-A8E5-814D040A49E3}"/>
    <dgm:cxn modelId="{010D5F9F-3A7E-4438-9C37-9C674C3E4103}" srcId="{E003C579-09DF-48F1-98DF-52CC449E1B3A}" destId="{89689B9E-58FE-447F-A525-E3DC3FED139C}" srcOrd="0" destOrd="0" parTransId="{B6EFCD66-1767-4607-B527-8029D1F6786F}" sibTransId="{E3116529-E72A-4C13-9E75-88AA16F35406}"/>
    <dgm:cxn modelId="{7A799199-C0F7-4E6C-9C27-30A1A90C28EC}" type="presOf" srcId="{DD1A08AC-52B3-4CD0-8824-66E550CC4EA5}" destId="{03DD3AF2-1149-48FE-BE55-55120A265A7F}" srcOrd="0" destOrd="0" presId="urn:microsoft.com/office/officeart/2005/8/layout/process5"/>
    <dgm:cxn modelId="{15078B06-F516-46B5-BB46-969EF03F5FAF}" type="presOf" srcId="{1D6335FB-D1DA-49DB-95FC-1E840FEB8CFB}" destId="{D221C2FB-41CE-4151-B8CD-AEBA80D20F3C}" srcOrd="0" destOrd="0" presId="urn:microsoft.com/office/officeart/2005/8/layout/process5"/>
    <dgm:cxn modelId="{E86703DE-E5F2-431F-A50D-E732DBEDAE51}" type="presOf" srcId="{DD1A08AC-52B3-4CD0-8824-66E550CC4EA5}" destId="{42102644-AF5C-4BF8-906C-E6396B7B087E}" srcOrd="1" destOrd="0" presId="urn:microsoft.com/office/officeart/2005/8/layout/process5"/>
    <dgm:cxn modelId="{69E3D625-D506-443A-B789-B8A9BC0234F4}" type="presOf" srcId="{1D6335FB-D1DA-49DB-95FC-1E840FEB8CFB}" destId="{E64B2837-791A-45FB-8CDE-69307EF0CEE3}" srcOrd="1" destOrd="0" presId="urn:microsoft.com/office/officeart/2005/8/layout/process5"/>
    <dgm:cxn modelId="{5EA335B8-51E1-4456-9FB9-A878755E06E4}" srcId="{E003C579-09DF-48F1-98DF-52CC449E1B3A}" destId="{A01EC5EB-0995-4C50-A753-38D9C7058C7C}" srcOrd="5" destOrd="0" parTransId="{D988CAA7-5467-490F-8BB0-C78EB2C781C8}" sibTransId="{C2DC1422-81DF-4FDB-AE5D-256DF9B6978F}"/>
    <dgm:cxn modelId="{B447BAD9-CD86-49F3-88DD-3D97A563A7DD}" type="presOf" srcId="{BCAD821B-450D-4486-99A1-3937AD6F03DB}" destId="{7A5BA7B8-8029-4FE0-B877-6D7B2450D151}" srcOrd="1" destOrd="0" presId="urn:microsoft.com/office/officeart/2005/8/layout/process5"/>
    <dgm:cxn modelId="{5FBB360E-A568-46C0-B199-4298B55803AD}" type="presOf" srcId="{69F05533-9FC4-47F8-BC6E-D60C06922E9E}" destId="{76A07B2D-4339-4217-9D97-B5266CA6DD15}" srcOrd="0" destOrd="0" presId="urn:microsoft.com/office/officeart/2005/8/layout/process5"/>
    <dgm:cxn modelId="{2E0C376E-10D3-473B-95BD-602C74280A46}" srcId="{E003C579-09DF-48F1-98DF-52CC449E1B3A}" destId="{323D6896-75A3-45B6-861D-1A28F75C6D85}" srcOrd="1" destOrd="0" parTransId="{C639AC99-3F89-45FF-80F0-4A5CB963BCF9}" sibTransId="{1D6335FB-D1DA-49DB-95FC-1E840FEB8CFB}"/>
    <dgm:cxn modelId="{436EBB42-6F01-4E60-953B-42437F6E82EF}" type="presOf" srcId="{D4278D05-9B94-4ED0-A8E5-814D040A49E3}" destId="{6D2C3FEA-ADC5-4E96-AE7E-868C606421EC}" srcOrd="1" destOrd="0" presId="urn:microsoft.com/office/officeart/2005/8/layout/process5"/>
    <dgm:cxn modelId="{6C1467C9-5E22-4DFE-8749-70265777A519}" type="presOf" srcId="{B3ACCE09-2915-499B-B9D4-CF10C8C12A6E}" destId="{CFFA8C27-D9BF-4AF6-9F0B-9863A5F791F1}" srcOrd="0" destOrd="0" presId="urn:microsoft.com/office/officeart/2005/8/layout/process5"/>
    <dgm:cxn modelId="{6A003DE7-176B-4467-9FFA-4D470E2E4A7B}" type="presOf" srcId="{323D6896-75A3-45B6-861D-1A28F75C6D85}" destId="{3F9DF691-789A-44B5-84E0-CC2B737F318D}" srcOrd="0" destOrd="0" presId="urn:microsoft.com/office/officeart/2005/8/layout/process5"/>
    <dgm:cxn modelId="{F022DC18-7149-480A-B108-E22BF5D00356}" srcId="{E003C579-09DF-48F1-98DF-52CC449E1B3A}" destId="{B3ACCE09-2915-499B-B9D4-CF10C8C12A6E}" srcOrd="2" destOrd="0" parTransId="{B2200CC0-C868-48D2-8C3F-E2CE8DE52FC7}" sibTransId="{BCAD821B-450D-4486-99A1-3937AD6F03DB}"/>
    <dgm:cxn modelId="{29E6611B-F6A2-4ACE-BCF1-57565D4216C7}" type="presOf" srcId="{BCAD821B-450D-4486-99A1-3937AD6F03DB}" destId="{B38D55F8-1B75-4913-B28F-219F5C3770E5}" srcOrd="0" destOrd="0" presId="urn:microsoft.com/office/officeart/2005/8/layout/process5"/>
    <dgm:cxn modelId="{8A7660A1-C335-4891-B12F-47BD6FFA5695}" type="presParOf" srcId="{7D703C6A-1397-4A08-94FF-F9DBDA9B027D}" destId="{821F5F9E-6F86-4563-8FDD-2CDE17277F33}" srcOrd="0" destOrd="0" presId="urn:microsoft.com/office/officeart/2005/8/layout/process5"/>
    <dgm:cxn modelId="{95FCCB41-0E82-4F04-91C4-7643A8CC9B9C}" type="presParOf" srcId="{7D703C6A-1397-4A08-94FF-F9DBDA9B027D}" destId="{549F487B-DDBD-492F-A592-22BB718114CD}" srcOrd="1" destOrd="0" presId="urn:microsoft.com/office/officeart/2005/8/layout/process5"/>
    <dgm:cxn modelId="{3E63FB57-3995-4F45-B184-4710D745DE94}" type="presParOf" srcId="{549F487B-DDBD-492F-A592-22BB718114CD}" destId="{B3BE41CB-034F-44D9-AA9D-1D2AB40C5F09}" srcOrd="0" destOrd="0" presId="urn:microsoft.com/office/officeart/2005/8/layout/process5"/>
    <dgm:cxn modelId="{AEC86F3F-6589-44E9-9525-1FB1ECDD25ED}" type="presParOf" srcId="{7D703C6A-1397-4A08-94FF-F9DBDA9B027D}" destId="{3F9DF691-789A-44B5-84E0-CC2B737F318D}" srcOrd="2" destOrd="0" presId="urn:microsoft.com/office/officeart/2005/8/layout/process5"/>
    <dgm:cxn modelId="{69A9DC34-0859-4D85-9506-9B3CC192DE47}" type="presParOf" srcId="{7D703C6A-1397-4A08-94FF-F9DBDA9B027D}" destId="{D221C2FB-41CE-4151-B8CD-AEBA80D20F3C}" srcOrd="3" destOrd="0" presId="urn:microsoft.com/office/officeart/2005/8/layout/process5"/>
    <dgm:cxn modelId="{E9821BD0-38AB-48A0-B5C1-BFCBA010B66D}" type="presParOf" srcId="{D221C2FB-41CE-4151-B8CD-AEBA80D20F3C}" destId="{E64B2837-791A-45FB-8CDE-69307EF0CEE3}" srcOrd="0" destOrd="0" presId="urn:microsoft.com/office/officeart/2005/8/layout/process5"/>
    <dgm:cxn modelId="{22D490F0-FAFA-486E-A5E6-6B0AAB393628}" type="presParOf" srcId="{7D703C6A-1397-4A08-94FF-F9DBDA9B027D}" destId="{CFFA8C27-D9BF-4AF6-9F0B-9863A5F791F1}" srcOrd="4" destOrd="0" presId="urn:microsoft.com/office/officeart/2005/8/layout/process5"/>
    <dgm:cxn modelId="{439DCB4B-8655-403D-B59D-909458214B75}" type="presParOf" srcId="{7D703C6A-1397-4A08-94FF-F9DBDA9B027D}" destId="{B38D55F8-1B75-4913-B28F-219F5C3770E5}" srcOrd="5" destOrd="0" presId="urn:microsoft.com/office/officeart/2005/8/layout/process5"/>
    <dgm:cxn modelId="{3F580051-0322-496F-A636-D306DB52B410}" type="presParOf" srcId="{B38D55F8-1B75-4913-B28F-219F5C3770E5}" destId="{7A5BA7B8-8029-4FE0-B877-6D7B2450D151}" srcOrd="0" destOrd="0" presId="urn:microsoft.com/office/officeart/2005/8/layout/process5"/>
    <dgm:cxn modelId="{909CFBFE-AB9D-420E-9843-66CE69FB7B7A}" type="presParOf" srcId="{7D703C6A-1397-4A08-94FF-F9DBDA9B027D}" destId="{76A07B2D-4339-4217-9D97-B5266CA6DD15}" srcOrd="6" destOrd="0" presId="urn:microsoft.com/office/officeart/2005/8/layout/process5"/>
    <dgm:cxn modelId="{1FBE4E5C-A444-4A3A-BC0F-DD458B1B3049}" type="presParOf" srcId="{7D703C6A-1397-4A08-94FF-F9DBDA9B027D}" destId="{03DD3AF2-1149-48FE-BE55-55120A265A7F}" srcOrd="7" destOrd="0" presId="urn:microsoft.com/office/officeart/2005/8/layout/process5"/>
    <dgm:cxn modelId="{B2C35BED-DC08-491A-AB33-CDD6A340F006}" type="presParOf" srcId="{03DD3AF2-1149-48FE-BE55-55120A265A7F}" destId="{42102644-AF5C-4BF8-906C-E6396B7B087E}" srcOrd="0" destOrd="0" presId="urn:microsoft.com/office/officeart/2005/8/layout/process5"/>
    <dgm:cxn modelId="{5ACF8B56-24C4-4FB6-B1CB-25386DFA9AEF}" type="presParOf" srcId="{7D703C6A-1397-4A08-94FF-F9DBDA9B027D}" destId="{7C2AD070-9837-45B1-93B0-8F1866C2EDCB}" srcOrd="8" destOrd="0" presId="urn:microsoft.com/office/officeart/2005/8/layout/process5"/>
    <dgm:cxn modelId="{C9AC4898-7CA1-4021-9665-7584287185F1}" type="presParOf" srcId="{7D703C6A-1397-4A08-94FF-F9DBDA9B027D}" destId="{19B415F7-78FF-40B5-84F7-DB2524FC1AB8}" srcOrd="9" destOrd="0" presId="urn:microsoft.com/office/officeart/2005/8/layout/process5"/>
    <dgm:cxn modelId="{61E02623-5F40-4996-B916-D6B8C9906A4D}" type="presParOf" srcId="{19B415F7-78FF-40B5-84F7-DB2524FC1AB8}" destId="{6D2C3FEA-ADC5-4E96-AE7E-868C606421EC}" srcOrd="0" destOrd="0" presId="urn:microsoft.com/office/officeart/2005/8/layout/process5"/>
    <dgm:cxn modelId="{FCDD64D1-FB8F-4499-9D5E-C21539EC9C03}" type="presParOf" srcId="{7D703C6A-1397-4A08-94FF-F9DBDA9B027D}" destId="{82438150-AA31-4AE0-9FFA-E8AF83617B1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03C579-09DF-48F1-98DF-52CC449E1B3A}" type="doc">
      <dgm:prSet loTypeId="urn:microsoft.com/office/officeart/2005/8/layout/process5" loCatId="process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689B9E-58FE-447F-A525-E3DC3FED139C}">
      <dgm:prSet phldrT="[Текст]" custT="1"/>
      <dgm:spPr/>
      <dgm:t>
        <a:bodyPr/>
        <a:lstStyle/>
        <a:p>
          <a:r>
            <a:rPr lang="ru-RU" sz="1600" b="1" dirty="0" smtClean="0"/>
            <a:t>1день </a:t>
          </a:r>
        </a:p>
        <a:p>
          <a:r>
            <a:rPr lang="ru-RU" sz="1600" dirty="0" smtClean="0"/>
            <a:t>Публикация извещения в ЕИС</a:t>
          </a:r>
        </a:p>
        <a:p>
          <a:r>
            <a:rPr lang="ru-RU" sz="1400" dirty="0" smtClean="0"/>
            <a:t>01.02.2022 г.</a:t>
          </a:r>
          <a:endParaRPr lang="ru-RU" sz="1400" dirty="0"/>
        </a:p>
      </dgm:t>
    </dgm:pt>
    <dgm:pt modelId="{B6EFCD66-1767-4607-B527-8029D1F6786F}" type="parTrans" cxnId="{010D5F9F-3A7E-4438-9C37-9C674C3E4103}">
      <dgm:prSet/>
      <dgm:spPr/>
      <dgm:t>
        <a:bodyPr/>
        <a:lstStyle/>
        <a:p>
          <a:endParaRPr lang="ru-RU"/>
        </a:p>
      </dgm:t>
    </dgm:pt>
    <dgm:pt modelId="{E3116529-E72A-4C13-9E75-88AA16F35406}" type="sibTrans" cxnId="{010D5F9F-3A7E-4438-9C37-9C674C3E4103}">
      <dgm:prSet/>
      <dgm:spPr/>
      <dgm:t>
        <a:bodyPr/>
        <a:lstStyle/>
        <a:p>
          <a:endParaRPr lang="ru-RU"/>
        </a:p>
      </dgm:t>
    </dgm:pt>
    <dgm:pt modelId="{323D6896-75A3-45B6-861D-1A28F75C6D85}">
      <dgm:prSet phldrT="[Текст]" custT="1"/>
      <dgm:spPr/>
      <dgm:t>
        <a:bodyPr/>
        <a:lstStyle/>
        <a:p>
          <a:pPr rtl="0"/>
          <a:r>
            <a:rPr lang="ru-RU" sz="1600" dirty="0" smtClean="0"/>
            <a:t>Срок приема заявок минимум </a:t>
          </a:r>
          <a:r>
            <a:rPr lang="ru-RU" sz="1600" b="1" dirty="0" smtClean="0"/>
            <a:t>4 рабочих дня</a:t>
          </a:r>
        </a:p>
        <a:p>
          <a:pPr rtl="0"/>
          <a:r>
            <a:rPr lang="ru-RU" sz="1400" dirty="0" smtClean="0"/>
            <a:t>С 01.02.2022 г. по 08.02.2022 г.</a:t>
          </a:r>
        </a:p>
      </dgm:t>
    </dgm:pt>
    <dgm:pt modelId="{C639AC99-3F89-45FF-80F0-4A5CB963BCF9}" type="parTrans" cxnId="{2E0C376E-10D3-473B-95BD-602C74280A46}">
      <dgm:prSet/>
      <dgm:spPr/>
      <dgm:t>
        <a:bodyPr/>
        <a:lstStyle/>
        <a:p>
          <a:endParaRPr lang="ru-RU"/>
        </a:p>
      </dgm:t>
    </dgm:pt>
    <dgm:pt modelId="{1D6335FB-D1DA-49DB-95FC-1E840FEB8CFB}" type="sibTrans" cxnId="{2E0C376E-10D3-473B-95BD-602C74280A46}">
      <dgm:prSet/>
      <dgm:spPr/>
      <dgm:t>
        <a:bodyPr/>
        <a:lstStyle/>
        <a:p>
          <a:endParaRPr lang="ru-RU"/>
        </a:p>
      </dgm:t>
    </dgm:pt>
    <dgm:pt modelId="{E0F43E08-5D1A-450E-A843-CCB642221CCF}">
      <dgm:prSet phldrT="[Текст]" custT="1"/>
      <dgm:spPr/>
      <dgm:t>
        <a:bodyPr/>
        <a:lstStyle/>
        <a:p>
          <a:r>
            <a:rPr lang="ru-RU" sz="1600" b="1" dirty="0" smtClean="0"/>
            <a:t>2 рабочих дня</a:t>
          </a:r>
        </a:p>
        <a:p>
          <a:r>
            <a:rPr lang="ru-RU" sz="1600" dirty="0" smtClean="0"/>
            <a:t>Дата подведения итогов</a:t>
          </a:r>
          <a:endParaRPr lang="ru-RU" sz="1600" baseline="0" dirty="0" smtClean="0"/>
        </a:p>
        <a:p>
          <a:r>
            <a:rPr lang="ru-RU" sz="1400" baseline="0" dirty="0" smtClean="0"/>
            <a:t>До 10.02.2022 г.</a:t>
          </a:r>
          <a:endParaRPr lang="ru-RU" sz="1400" dirty="0"/>
        </a:p>
      </dgm:t>
    </dgm:pt>
    <dgm:pt modelId="{7BE67C4B-CAA1-4780-8A29-0FE0473E69BF}" type="parTrans" cxnId="{7F730696-7E48-4631-80CD-AA13A0527476}">
      <dgm:prSet/>
      <dgm:spPr/>
      <dgm:t>
        <a:bodyPr/>
        <a:lstStyle/>
        <a:p>
          <a:endParaRPr lang="ru-RU"/>
        </a:p>
      </dgm:t>
    </dgm:pt>
    <dgm:pt modelId="{D4278D05-9B94-4ED0-A8E5-814D040A49E3}" type="sibTrans" cxnId="{7F730696-7E48-4631-80CD-AA13A0527476}">
      <dgm:prSet/>
      <dgm:spPr/>
      <dgm:t>
        <a:bodyPr/>
        <a:lstStyle/>
        <a:p>
          <a:endParaRPr lang="ru-RU"/>
        </a:p>
      </dgm:t>
    </dgm:pt>
    <dgm:pt modelId="{A01EC5EB-0995-4C50-A753-38D9C7058C7C}">
      <dgm:prSet custT="1"/>
      <dgm:spPr/>
      <dgm:t>
        <a:bodyPr/>
        <a:lstStyle/>
        <a:p>
          <a:r>
            <a:rPr lang="ru-RU" sz="1700" dirty="0" smtClean="0"/>
            <a:t>Заключение контракта не ранее, чем через </a:t>
          </a:r>
          <a:r>
            <a:rPr lang="ru-RU" sz="1700" b="1" dirty="0" smtClean="0"/>
            <a:t>2 рабочих дня </a:t>
          </a:r>
        </a:p>
        <a:p>
          <a:r>
            <a:rPr lang="ru-RU" sz="1400" dirty="0" smtClean="0"/>
            <a:t>Не ранее 15.02.2022 г.</a:t>
          </a:r>
          <a:endParaRPr lang="ru-RU" sz="1400" dirty="0"/>
        </a:p>
      </dgm:t>
    </dgm:pt>
    <dgm:pt modelId="{D988CAA7-5467-490F-8BB0-C78EB2C781C8}" type="parTrans" cxnId="{5EA335B8-51E1-4456-9FB9-A878755E06E4}">
      <dgm:prSet/>
      <dgm:spPr/>
      <dgm:t>
        <a:bodyPr/>
        <a:lstStyle/>
        <a:p>
          <a:endParaRPr lang="ru-RU"/>
        </a:p>
      </dgm:t>
    </dgm:pt>
    <dgm:pt modelId="{C2DC1422-81DF-4FDB-AE5D-256DF9B6978F}" type="sibTrans" cxnId="{5EA335B8-51E1-4456-9FB9-A878755E06E4}">
      <dgm:prSet/>
      <dgm:spPr/>
      <dgm:t>
        <a:bodyPr/>
        <a:lstStyle/>
        <a:p>
          <a:endParaRPr lang="ru-RU"/>
        </a:p>
      </dgm:t>
    </dgm:pt>
    <dgm:pt modelId="{B3ACCE09-2915-499B-B9D4-CF10C8C12A6E}">
      <dgm:prSet custT="1"/>
      <dgm:spPr/>
      <dgm:t>
        <a:bodyPr/>
        <a:lstStyle/>
        <a:p>
          <a:r>
            <a:rPr lang="ru-RU" sz="1600" b="1" dirty="0" smtClean="0"/>
            <a:t>1день</a:t>
          </a:r>
        </a:p>
        <a:p>
          <a:r>
            <a:rPr lang="ru-RU" sz="1600" b="0" dirty="0" smtClean="0"/>
            <a:t>Дата окончания подачи заявок</a:t>
          </a:r>
        </a:p>
        <a:p>
          <a:r>
            <a:rPr lang="ru-RU" sz="1400" b="0" dirty="0" smtClean="0"/>
            <a:t>08.02.2022 г.</a:t>
          </a:r>
          <a:endParaRPr lang="ru-RU" sz="1400" dirty="0"/>
        </a:p>
      </dgm:t>
    </dgm:pt>
    <dgm:pt modelId="{B2200CC0-C868-48D2-8C3F-E2CE8DE52FC7}" type="parTrans" cxnId="{F022DC18-7149-480A-B108-E22BF5D00356}">
      <dgm:prSet/>
      <dgm:spPr/>
      <dgm:t>
        <a:bodyPr/>
        <a:lstStyle/>
        <a:p>
          <a:endParaRPr lang="ru-RU"/>
        </a:p>
      </dgm:t>
    </dgm:pt>
    <dgm:pt modelId="{BCAD821B-450D-4486-99A1-3937AD6F03DB}" type="sibTrans" cxnId="{F022DC18-7149-480A-B108-E22BF5D00356}">
      <dgm:prSet/>
      <dgm:spPr/>
      <dgm:t>
        <a:bodyPr/>
        <a:lstStyle/>
        <a:p>
          <a:endParaRPr lang="ru-RU"/>
        </a:p>
      </dgm:t>
    </dgm:pt>
    <dgm:pt modelId="{7D703C6A-1397-4A08-94FF-F9DBDA9B027D}" type="pres">
      <dgm:prSet presAssocID="{E003C579-09DF-48F1-98DF-52CC449E1B3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1F5F9E-6F86-4563-8FDD-2CDE17277F33}" type="pres">
      <dgm:prSet presAssocID="{89689B9E-58FE-447F-A525-E3DC3FED139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F487B-DDBD-492F-A592-22BB718114CD}" type="pres">
      <dgm:prSet presAssocID="{E3116529-E72A-4C13-9E75-88AA16F35406}" presName="sibTrans" presStyleLbl="sibTrans2D1" presStyleIdx="0" presStyleCnt="4"/>
      <dgm:spPr/>
      <dgm:t>
        <a:bodyPr/>
        <a:lstStyle/>
        <a:p>
          <a:endParaRPr lang="ru-RU"/>
        </a:p>
      </dgm:t>
    </dgm:pt>
    <dgm:pt modelId="{B3BE41CB-034F-44D9-AA9D-1D2AB40C5F09}" type="pres">
      <dgm:prSet presAssocID="{E3116529-E72A-4C13-9E75-88AA16F35406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3F9DF691-789A-44B5-84E0-CC2B737F318D}" type="pres">
      <dgm:prSet presAssocID="{323D6896-75A3-45B6-861D-1A28F75C6D85}" presName="node" presStyleLbl="node1" presStyleIdx="1" presStyleCnt="5" custScaleX="164248" custScaleY="108228" custLinFactNeighborX="1847" custLinFactNeighborY="-38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1C2FB-41CE-4151-B8CD-AEBA80D20F3C}" type="pres">
      <dgm:prSet presAssocID="{1D6335FB-D1DA-49DB-95FC-1E840FEB8CFB}" presName="sibTrans" presStyleLbl="sibTrans2D1" presStyleIdx="1" presStyleCnt="4"/>
      <dgm:spPr/>
      <dgm:t>
        <a:bodyPr/>
        <a:lstStyle/>
        <a:p>
          <a:endParaRPr lang="ru-RU"/>
        </a:p>
      </dgm:t>
    </dgm:pt>
    <dgm:pt modelId="{E64B2837-791A-45FB-8CDE-69307EF0CEE3}" type="pres">
      <dgm:prSet presAssocID="{1D6335FB-D1DA-49DB-95FC-1E840FEB8CF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CFFA8C27-D9BF-4AF6-9F0B-9863A5F791F1}" type="pres">
      <dgm:prSet presAssocID="{B3ACCE09-2915-499B-B9D4-CF10C8C12A6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8D55F8-1B75-4913-B28F-219F5C3770E5}" type="pres">
      <dgm:prSet presAssocID="{BCAD821B-450D-4486-99A1-3937AD6F03DB}" presName="sibTrans" presStyleLbl="sibTrans2D1" presStyleIdx="2" presStyleCnt="4"/>
      <dgm:spPr/>
      <dgm:t>
        <a:bodyPr/>
        <a:lstStyle/>
        <a:p>
          <a:endParaRPr lang="ru-RU"/>
        </a:p>
      </dgm:t>
    </dgm:pt>
    <dgm:pt modelId="{7A5BA7B8-8029-4FE0-B877-6D7B2450D151}" type="pres">
      <dgm:prSet presAssocID="{BCAD821B-450D-4486-99A1-3937AD6F03DB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7C2AD070-9837-45B1-93B0-8F1866C2EDCB}" type="pres">
      <dgm:prSet presAssocID="{E0F43E08-5D1A-450E-A843-CCB642221CC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415F7-78FF-40B5-84F7-DB2524FC1AB8}" type="pres">
      <dgm:prSet presAssocID="{D4278D05-9B94-4ED0-A8E5-814D040A49E3}" presName="sibTrans" presStyleLbl="sibTrans2D1" presStyleIdx="3" presStyleCnt="4"/>
      <dgm:spPr/>
      <dgm:t>
        <a:bodyPr/>
        <a:lstStyle/>
        <a:p>
          <a:endParaRPr lang="ru-RU"/>
        </a:p>
      </dgm:t>
    </dgm:pt>
    <dgm:pt modelId="{6D2C3FEA-ADC5-4E96-AE7E-868C606421EC}" type="pres">
      <dgm:prSet presAssocID="{D4278D05-9B94-4ED0-A8E5-814D040A49E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82438150-AA31-4AE0-9FFA-E8AF83617B18}" type="pres">
      <dgm:prSet presAssocID="{A01EC5EB-0995-4C50-A753-38D9C7058C7C}" presName="node" presStyleLbl="node1" presStyleIdx="4" presStyleCnt="5" custLinFactNeighborX="-1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8430BE-F55F-458A-85CA-A557D73B51A6}" type="presOf" srcId="{E3116529-E72A-4C13-9E75-88AA16F35406}" destId="{549F487B-DDBD-492F-A592-22BB718114CD}" srcOrd="0" destOrd="0" presId="urn:microsoft.com/office/officeart/2005/8/layout/process5"/>
    <dgm:cxn modelId="{7BAA0C79-3D51-4D41-9B9E-B09039371811}" type="presOf" srcId="{1D6335FB-D1DA-49DB-95FC-1E840FEB8CFB}" destId="{E64B2837-791A-45FB-8CDE-69307EF0CEE3}" srcOrd="1" destOrd="0" presId="urn:microsoft.com/office/officeart/2005/8/layout/process5"/>
    <dgm:cxn modelId="{601F2A06-D46C-40A4-863E-0F04A0577A4F}" type="presOf" srcId="{323D6896-75A3-45B6-861D-1A28F75C6D85}" destId="{3F9DF691-789A-44B5-84E0-CC2B737F318D}" srcOrd="0" destOrd="0" presId="urn:microsoft.com/office/officeart/2005/8/layout/process5"/>
    <dgm:cxn modelId="{35A25020-F012-4990-863D-6B87B99CB7CA}" type="presOf" srcId="{89689B9E-58FE-447F-A525-E3DC3FED139C}" destId="{821F5F9E-6F86-4563-8FDD-2CDE17277F33}" srcOrd="0" destOrd="0" presId="urn:microsoft.com/office/officeart/2005/8/layout/process5"/>
    <dgm:cxn modelId="{7F730696-7E48-4631-80CD-AA13A0527476}" srcId="{E003C579-09DF-48F1-98DF-52CC449E1B3A}" destId="{E0F43E08-5D1A-450E-A843-CCB642221CCF}" srcOrd="3" destOrd="0" parTransId="{7BE67C4B-CAA1-4780-8A29-0FE0473E69BF}" sibTransId="{D4278D05-9B94-4ED0-A8E5-814D040A49E3}"/>
    <dgm:cxn modelId="{010D5F9F-3A7E-4438-9C37-9C674C3E4103}" srcId="{E003C579-09DF-48F1-98DF-52CC449E1B3A}" destId="{89689B9E-58FE-447F-A525-E3DC3FED139C}" srcOrd="0" destOrd="0" parTransId="{B6EFCD66-1767-4607-B527-8029D1F6786F}" sibTransId="{E3116529-E72A-4C13-9E75-88AA16F35406}"/>
    <dgm:cxn modelId="{0962D8D6-EE4E-4C1C-99B4-2667F65AF220}" type="presOf" srcId="{A01EC5EB-0995-4C50-A753-38D9C7058C7C}" destId="{82438150-AA31-4AE0-9FFA-E8AF83617B18}" srcOrd="0" destOrd="0" presId="urn:microsoft.com/office/officeart/2005/8/layout/process5"/>
    <dgm:cxn modelId="{B5D6E727-9A23-4E09-BA0E-3BB72C0F5D4C}" type="presOf" srcId="{D4278D05-9B94-4ED0-A8E5-814D040A49E3}" destId="{6D2C3FEA-ADC5-4E96-AE7E-868C606421EC}" srcOrd="1" destOrd="0" presId="urn:microsoft.com/office/officeart/2005/8/layout/process5"/>
    <dgm:cxn modelId="{5EA335B8-51E1-4456-9FB9-A878755E06E4}" srcId="{E003C579-09DF-48F1-98DF-52CC449E1B3A}" destId="{A01EC5EB-0995-4C50-A753-38D9C7058C7C}" srcOrd="4" destOrd="0" parTransId="{D988CAA7-5467-490F-8BB0-C78EB2C781C8}" sibTransId="{C2DC1422-81DF-4FDB-AE5D-256DF9B6978F}"/>
    <dgm:cxn modelId="{54378D6E-E3DA-4930-8F10-428E4E76B781}" type="presOf" srcId="{BCAD821B-450D-4486-99A1-3937AD6F03DB}" destId="{B38D55F8-1B75-4913-B28F-219F5C3770E5}" srcOrd="0" destOrd="0" presId="urn:microsoft.com/office/officeart/2005/8/layout/process5"/>
    <dgm:cxn modelId="{E92996AD-A8C2-4DFE-A78D-9CA785C8C125}" type="presOf" srcId="{E3116529-E72A-4C13-9E75-88AA16F35406}" destId="{B3BE41CB-034F-44D9-AA9D-1D2AB40C5F09}" srcOrd="1" destOrd="0" presId="urn:microsoft.com/office/officeart/2005/8/layout/process5"/>
    <dgm:cxn modelId="{CEC2CA5E-0555-424F-A901-6B9AA3829CD4}" type="presOf" srcId="{B3ACCE09-2915-499B-B9D4-CF10C8C12A6E}" destId="{CFFA8C27-D9BF-4AF6-9F0B-9863A5F791F1}" srcOrd="0" destOrd="0" presId="urn:microsoft.com/office/officeart/2005/8/layout/process5"/>
    <dgm:cxn modelId="{AE700FB3-220F-4B18-8FDD-73758278F28D}" type="presOf" srcId="{D4278D05-9B94-4ED0-A8E5-814D040A49E3}" destId="{19B415F7-78FF-40B5-84F7-DB2524FC1AB8}" srcOrd="0" destOrd="0" presId="urn:microsoft.com/office/officeart/2005/8/layout/process5"/>
    <dgm:cxn modelId="{237EBCDA-3769-4A0C-9712-A5D583BCBB47}" type="presOf" srcId="{1D6335FB-D1DA-49DB-95FC-1E840FEB8CFB}" destId="{D221C2FB-41CE-4151-B8CD-AEBA80D20F3C}" srcOrd="0" destOrd="0" presId="urn:microsoft.com/office/officeart/2005/8/layout/process5"/>
    <dgm:cxn modelId="{2E0C376E-10D3-473B-95BD-602C74280A46}" srcId="{E003C579-09DF-48F1-98DF-52CC449E1B3A}" destId="{323D6896-75A3-45B6-861D-1A28F75C6D85}" srcOrd="1" destOrd="0" parTransId="{C639AC99-3F89-45FF-80F0-4A5CB963BCF9}" sibTransId="{1D6335FB-D1DA-49DB-95FC-1E840FEB8CFB}"/>
    <dgm:cxn modelId="{B944A30A-297D-4D03-ACD3-980408B5F4A2}" type="presOf" srcId="{E003C579-09DF-48F1-98DF-52CC449E1B3A}" destId="{7D703C6A-1397-4A08-94FF-F9DBDA9B027D}" srcOrd="0" destOrd="0" presId="urn:microsoft.com/office/officeart/2005/8/layout/process5"/>
    <dgm:cxn modelId="{2D770F76-C99B-4EE8-8095-4724EFF2C211}" type="presOf" srcId="{E0F43E08-5D1A-450E-A843-CCB642221CCF}" destId="{7C2AD070-9837-45B1-93B0-8F1866C2EDCB}" srcOrd="0" destOrd="0" presId="urn:microsoft.com/office/officeart/2005/8/layout/process5"/>
    <dgm:cxn modelId="{F022DC18-7149-480A-B108-E22BF5D00356}" srcId="{E003C579-09DF-48F1-98DF-52CC449E1B3A}" destId="{B3ACCE09-2915-499B-B9D4-CF10C8C12A6E}" srcOrd="2" destOrd="0" parTransId="{B2200CC0-C868-48D2-8C3F-E2CE8DE52FC7}" sibTransId="{BCAD821B-450D-4486-99A1-3937AD6F03DB}"/>
    <dgm:cxn modelId="{211C278F-B316-4F9F-A177-2EDB442752F8}" type="presOf" srcId="{BCAD821B-450D-4486-99A1-3937AD6F03DB}" destId="{7A5BA7B8-8029-4FE0-B877-6D7B2450D151}" srcOrd="1" destOrd="0" presId="urn:microsoft.com/office/officeart/2005/8/layout/process5"/>
    <dgm:cxn modelId="{9815DC67-F0CA-4913-8410-9214D95FEF9D}" type="presParOf" srcId="{7D703C6A-1397-4A08-94FF-F9DBDA9B027D}" destId="{821F5F9E-6F86-4563-8FDD-2CDE17277F33}" srcOrd="0" destOrd="0" presId="urn:microsoft.com/office/officeart/2005/8/layout/process5"/>
    <dgm:cxn modelId="{428BBCBF-3C43-446E-8F2F-034ED47914F0}" type="presParOf" srcId="{7D703C6A-1397-4A08-94FF-F9DBDA9B027D}" destId="{549F487B-DDBD-492F-A592-22BB718114CD}" srcOrd="1" destOrd="0" presId="urn:microsoft.com/office/officeart/2005/8/layout/process5"/>
    <dgm:cxn modelId="{91C0AF4C-5C1A-46E8-BD26-1F1F71F0C847}" type="presParOf" srcId="{549F487B-DDBD-492F-A592-22BB718114CD}" destId="{B3BE41CB-034F-44D9-AA9D-1D2AB40C5F09}" srcOrd="0" destOrd="0" presId="urn:microsoft.com/office/officeart/2005/8/layout/process5"/>
    <dgm:cxn modelId="{F7FD3B4F-A1A7-48E3-8CF5-E8DBF3618049}" type="presParOf" srcId="{7D703C6A-1397-4A08-94FF-F9DBDA9B027D}" destId="{3F9DF691-789A-44B5-84E0-CC2B737F318D}" srcOrd="2" destOrd="0" presId="urn:microsoft.com/office/officeart/2005/8/layout/process5"/>
    <dgm:cxn modelId="{E1D20428-1F03-4A60-BB36-D956AD516250}" type="presParOf" srcId="{7D703C6A-1397-4A08-94FF-F9DBDA9B027D}" destId="{D221C2FB-41CE-4151-B8CD-AEBA80D20F3C}" srcOrd="3" destOrd="0" presId="urn:microsoft.com/office/officeart/2005/8/layout/process5"/>
    <dgm:cxn modelId="{10A4014C-1B50-48A1-9B4F-5EA9DF58CC38}" type="presParOf" srcId="{D221C2FB-41CE-4151-B8CD-AEBA80D20F3C}" destId="{E64B2837-791A-45FB-8CDE-69307EF0CEE3}" srcOrd="0" destOrd="0" presId="urn:microsoft.com/office/officeart/2005/8/layout/process5"/>
    <dgm:cxn modelId="{45B64018-2CDE-4DC2-AAC8-A56F0A7D5BB0}" type="presParOf" srcId="{7D703C6A-1397-4A08-94FF-F9DBDA9B027D}" destId="{CFFA8C27-D9BF-4AF6-9F0B-9863A5F791F1}" srcOrd="4" destOrd="0" presId="urn:microsoft.com/office/officeart/2005/8/layout/process5"/>
    <dgm:cxn modelId="{E14C5009-326A-420B-AE91-BB6BE6D65CA0}" type="presParOf" srcId="{7D703C6A-1397-4A08-94FF-F9DBDA9B027D}" destId="{B38D55F8-1B75-4913-B28F-219F5C3770E5}" srcOrd="5" destOrd="0" presId="urn:microsoft.com/office/officeart/2005/8/layout/process5"/>
    <dgm:cxn modelId="{63AEE140-4B44-41B0-B65A-B4A6F0D6A587}" type="presParOf" srcId="{B38D55F8-1B75-4913-B28F-219F5C3770E5}" destId="{7A5BA7B8-8029-4FE0-B877-6D7B2450D151}" srcOrd="0" destOrd="0" presId="urn:microsoft.com/office/officeart/2005/8/layout/process5"/>
    <dgm:cxn modelId="{C80B6A70-83BB-4472-84C4-12EAFEBC9288}" type="presParOf" srcId="{7D703C6A-1397-4A08-94FF-F9DBDA9B027D}" destId="{7C2AD070-9837-45B1-93B0-8F1866C2EDCB}" srcOrd="6" destOrd="0" presId="urn:microsoft.com/office/officeart/2005/8/layout/process5"/>
    <dgm:cxn modelId="{51438E70-E68A-4E53-9B24-4957BF9F9F68}" type="presParOf" srcId="{7D703C6A-1397-4A08-94FF-F9DBDA9B027D}" destId="{19B415F7-78FF-40B5-84F7-DB2524FC1AB8}" srcOrd="7" destOrd="0" presId="urn:microsoft.com/office/officeart/2005/8/layout/process5"/>
    <dgm:cxn modelId="{90432015-F30A-4927-854F-E103116DCD41}" type="presParOf" srcId="{19B415F7-78FF-40B5-84F7-DB2524FC1AB8}" destId="{6D2C3FEA-ADC5-4E96-AE7E-868C606421EC}" srcOrd="0" destOrd="0" presId="urn:microsoft.com/office/officeart/2005/8/layout/process5"/>
    <dgm:cxn modelId="{FC1BE25A-91FE-4B36-9C0F-7AD9D47010C5}" type="presParOf" srcId="{7D703C6A-1397-4A08-94FF-F9DBDA9B027D}" destId="{82438150-AA31-4AE0-9FFA-E8AF83617B18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F5F9E-6F86-4563-8FDD-2CDE17277F33}">
      <dsp:nvSpPr>
        <dsp:cNvPr id="0" name=""/>
        <dsp:cNvSpPr/>
      </dsp:nvSpPr>
      <dsp:spPr>
        <a:xfrm>
          <a:off x="1260698" y="53788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1день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Публикация извещения в ЕИС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01.02.2022 г.</a:t>
          </a:r>
          <a:endParaRPr lang="ru-RU" sz="1200" kern="1200" dirty="0"/>
        </a:p>
      </dsp:txBody>
      <dsp:txXfrm>
        <a:off x="1296998" y="90088"/>
        <a:ext cx="1993009" cy="1166765"/>
      </dsp:txXfrm>
    </dsp:sp>
    <dsp:sp modelId="{549F487B-DDBD-492F-A592-22BB718114CD}">
      <dsp:nvSpPr>
        <dsp:cNvPr id="0" name=""/>
        <dsp:cNvSpPr/>
      </dsp:nvSpPr>
      <dsp:spPr>
        <a:xfrm rot="21597596">
          <a:off x="3516475" y="416320"/>
          <a:ext cx="458129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516475" y="518822"/>
        <a:ext cx="320690" cy="307363"/>
      </dsp:txXfrm>
    </dsp:sp>
    <dsp:sp modelId="{3F9DF691-789A-44B5-84E0-CC2B737F318D}">
      <dsp:nvSpPr>
        <dsp:cNvPr id="0" name=""/>
        <dsp:cNvSpPr/>
      </dsp:nvSpPr>
      <dsp:spPr>
        <a:xfrm>
          <a:off x="4190703" y="0"/>
          <a:ext cx="4218057" cy="13413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Срок приема заявок минимум </a:t>
          </a:r>
          <a:r>
            <a:rPr lang="ru-RU" sz="1400" b="1" kern="1200" dirty="0" smtClean="0"/>
            <a:t>15 календарных дней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 01.02.2022 г. по 17.02.2022 г.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 15 календарных дней не входит день публикации извещения и дата окончания подачи заявок</a:t>
          </a:r>
          <a:endParaRPr lang="ru-RU" sz="1400" kern="1200" dirty="0"/>
        </a:p>
      </dsp:txBody>
      <dsp:txXfrm>
        <a:off x="4229990" y="39287"/>
        <a:ext cx="4139483" cy="1262766"/>
      </dsp:txXfrm>
    </dsp:sp>
    <dsp:sp modelId="{D221C2FB-41CE-4151-B8CD-AEBA80D20F3C}">
      <dsp:nvSpPr>
        <dsp:cNvPr id="0" name=""/>
        <dsp:cNvSpPr/>
      </dsp:nvSpPr>
      <dsp:spPr>
        <a:xfrm rot="2450">
          <a:off x="8582141" y="416310"/>
          <a:ext cx="417688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8582141" y="518719"/>
        <a:ext cx="292382" cy="307363"/>
      </dsp:txXfrm>
    </dsp:sp>
    <dsp:sp modelId="{CFFA8C27-D9BF-4AF6-9F0B-9863A5F791F1}">
      <dsp:nvSpPr>
        <dsp:cNvPr id="0" name=""/>
        <dsp:cNvSpPr/>
      </dsp:nvSpPr>
      <dsp:spPr>
        <a:xfrm>
          <a:off x="9196853" y="53788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/>
            <a:t>1день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smtClean="0"/>
            <a:t>Дата окончания подачи заявок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smtClean="0"/>
            <a:t>17.02.2022 г.</a:t>
          </a:r>
          <a:endParaRPr lang="ru-RU" sz="1400" kern="1200" dirty="0"/>
        </a:p>
      </dsp:txBody>
      <dsp:txXfrm>
        <a:off x="9233153" y="90088"/>
        <a:ext cx="1993009" cy="1166765"/>
      </dsp:txXfrm>
    </dsp:sp>
    <dsp:sp modelId="{B38D55F8-1B75-4913-B28F-219F5C3770E5}">
      <dsp:nvSpPr>
        <dsp:cNvPr id="0" name=""/>
        <dsp:cNvSpPr/>
      </dsp:nvSpPr>
      <dsp:spPr>
        <a:xfrm rot="5400000">
          <a:off x="9997191" y="1462475"/>
          <a:ext cx="464932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0075975" y="1486145"/>
        <a:ext cx="307363" cy="325452"/>
      </dsp:txXfrm>
    </dsp:sp>
    <dsp:sp modelId="{76A07B2D-4339-4217-9D97-B5266CA6DD15}">
      <dsp:nvSpPr>
        <dsp:cNvPr id="0" name=""/>
        <dsp:cNvSpPr/>
      </dsp:nvSpPr>
      <dsp:spPr>
        <a:xfrm>
          <a:off x="9196853" y="2170385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2 рабочих дня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Рассмотрение</a:t>
          </a:r>
          <a:r>
            <a:rPr lang="ru-RU" sz="1400" kern="1200" baseline="0" dirty="0" smtClean="0"/>
            <a:t> </a:t>
          </a:r>
          <a:r>
            <a:rPr lang="en-US" sz="1400" kern="1200" baseline="0" dirty="0" smtClean="0"/>
            <a:t>I</a:t>
          </a:r>
          <a:r>
            <a:rPr lang="ru-RU" sz="1400" kern="1200" baseline="0" dirty="0" smtClean="0"/>
            <a:t> частей заявок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 smtClean="0"/>
            <a:t>До</a:t>
          </a:r>
          <a:r>
            <a:rPr lang="ru-RU" sz="1400" kern="1200" baseline="0" dirty="0" smtClean="0"/>
            <a:t> </a:t>
          </a:r>
          <a:r>
            <a:rPr lang="ru-RU" sz="1200" kern="1200" baseline="0" dirty="0" smtClean="0"/>
            <a:t>21.02.2022 г.</a:t>
          </a:r>
          <a:endParaRPr lang="ru-RU" sz="1200" kern="1200" dirty="0"/>
        </a:p>
      </dsp:txBody>
      <dsp:txXfrm>
        <a:off x="9233153" y="2206685"/>
        <a:ext cx="1993009" cy="1166765"/>
      </dsp:txXfrm>
    </dsp:sp>
    <dsp:sp modelId="{03DD3AF2-1149-48FE-BE55-55120A265A7F}">
      <dsp:nvSpPr>
        <dsp:cNvPr id="0" name=""/>
        <dsp:cNvSpPr/>
      </dsp:nvSpPr>
      <dsp:spPr>
        <a:xfrm rot="10800000">
          <a:off x="8577170" y="2533932"/>
          <a:ext cx="437909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8708543" y="2636386"/>
        <a:ext cx="306536" cy="307363"/>
      </dsp:txXfrm>
    </dsp:sp>
    <dsp:sp modelId="{F0F10EA7-5F07-4688-A661-99EC439FF516}">
      <dsp:nvSpPr>
        <dsp:cNvPr id="0" name=""/>
        <dsp:cNvSpPr/>
      </dsp:nvSpPr>
      <dsp:spPr>
        <a:xfrm>
          <a:off x="6304999" y="2170385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 рабочий день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Подача ценовых предложений</a:t>
          </a:r>
          <a:endParaRPr lang="ru-RU" sz="1400" kern="1200" baseline="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 smtClean="0"/>
            <a:t>22.02.2022 г.</a:t>
          </a:r>
          <a:endParaRPr lang="ru-RU" sz="1200" kern="1200" dirty="0"/>
        </a:p>
      </dsp:txBody>
      <dsp:txXfrm>
        <a:off x="6341299" y="2206685"/>
        <a:ext cx="1993009" cy="1166765"/>
      </dsp:txXfrm>
    </dsp:sp>
    <dsp:sp modelId="{8211CB23-29E1-49FF-A292-5CF87C495136}">
      <dsp:nvSpPr>
        <dsp:cNvPr id="0" name=""/>
        <dsp:cNvSpPr/>
      </dsp:nvSpPr>
      <dsp:spPr>
        <a:xfrm rot="10800000">
          <a:off x="5685317" y="2533932"/>
          <a:ext cx="437909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5816690" y="2636386"/>
        <a:ext cx="306536" cy="307363"/>
      </dsp:txXfrm>
    </dsp:sp>
    <dsp:sp modelId="{5A47A43E-9633-447A-A8EA-4647F8116FE6}">
      <dsp:nvSpPr>
        <dsp:cNvPr id="0" name=""/>
        <dsp:cNvSpPr/>
      </dsp:nvSpPr>
      <dsp:spPr>
        <a:xfrm>
          <a:off x="3413146" y="2170385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2 рабочих дня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Рассмотрение</a:t>
          </a:r>
          <a:r>
            <a:rPr lang="ru-RU" sz="1400" kern="1200" baseline="0" dirty="0" smtClean="0"/>
            <a:t> </a:t>
          </a:r>
          <a:r>
            <a:rPr lang="en-US" sz="1400" kern="1200" baseline="0" dirty="0" smtClean="0"/>
            <a:t>II</a:t>
          </a:r>
          <a:r>
            <a:rPr lang="ru-RU" sz="1400" kern="1200" baseline="0" dirty="0" smtClean="0"/>
            <a:t> частей заявок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 smtClean="0"/>
            <a:t>До</a:t>
          </a:r>
          <a:r>
            <a:rPr lang="en-US" sz="1200" kern="1200" baseline="0" dirty="0" smtClean="0"/>
            <a:t> 2</a:t>
          </a:r>
          <a:r>
            <a:rPr lang="ru-RU" sz="1200" kern="1200" baseline="0" dirty="0" smtClean="0"/>
            <a:t>5.02.2022 г.</a:t>
          </a:r>
          <a:endParaRPr lang="ru-RU" sz="1200" kern="1200" dirty="0"/>
        </a:p>
      </dsp:txBody>
      <dsp:txXfrm>
        <a:off x="3449446" y="2206685"/>
        <a:ext cx="1993009" cy="1166765"/>
      </dsp:txXfrm>
    </dsp:sp>
    <dsp:sp modelId="{382793CE-5E86-4A5A-89E0-447D91C3B62F}">
      <dsp:nvSpPr>
        <dsp:cNvPr id="0" name=""/>
        <dsp:cNvSpPr/>
      </dsp:nvSpPr>
      <dsp:spPr>
        <a:xfrm rot="10800000">
          <a:off x="2793463" y="2533932"/>
          <a:ext cx="437909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2924836" y="2636386"/>
        <a:ext cx="306536" cy="307363"/>
      </dsp:txXfrm>
    </dsp:sp>
    <dsp:sp modelId="{7C2AD070-9837-45B1-93B0-8F1866C2EDCB}">
      <dsp:nvSpPr>
        <dsp:cNvPr id="0" name=""/>
        <dsp:cNvSpPr/>
      </dsp:nvSpPr>
      <dsp:spPr>
        <a:xfrm>
          <a:off x="521293" y="2170385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 рабочий день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Дата подведения итогов</a:t>
          </a:r>
          <a:endParaRPr lang="ru-RU" sz="1400" kern="1200" baseline="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 smtClean="0"/>
            <a:t>28.02.2022 г.</a:t>
          </a:r>
          <a:endParaRPr lang="ru-RU" sz="1200" kern="1200" dirty="0"/>
        </a:p>
      </dsp:txBody>
      <dsp:txXfrm>
        <a:off x="557593" y="2206685"/>
        <a:ext cx="1993009" cy="1166765"/>
      </dsp:txXfrm>
    </dsp:sp>
    <dsp:sp modelId="{19B415F7-78FF-40B5-84F7-DB2524FC1AB8}">
      <dsp:nvSpPr>
        <dsp:cNvPr id="0" name=""/>
        <dsp:cNvSpPr/>
      </dsp:nvSpPr>
      <dsp:spPr>
        <a:xfrm rot="5400000">
          <a:off x="1335143" y="3554344"/>
          <a:ext cx="437909" cy="512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400417" y="3591525"/>
        <a:ext cx="307363" cy="306536"/>
      </dsp:txXfrm>
    </dsp:sp>
    <dsp:sp modelId="{82438150-AA31-4AE0-9FFA-E8AF83617B18}">
      <dsp:nvSpPr>
        <dsp:cNvPr id="0" name=""/>
        <dsp:cNvSpPr/>
      </dsp:nvSpPr>
      <dsp:spPr>
        <a:xfrm>
          <a:off x="521293" y="4235995"/>
          <a:ext cx="2065609" cy="1239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Заключение контракта не ранее </a:t>
          </a:r>
          <a:r>
            <a:rPr lang="ru-RU" sz="1400" b="1" kern="1200" dirty="0" smtClean="0"/>
            <a:t>10 календарных дней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 ранее 11.03.2022 г.</a:t>
          </a:r>
          <a:endParaRPr lang="ru-RU" sz="1400" kern="1200" dirty="0"/>
        </a:p>
      </dsp:txBody>
      <dsp:txXfrm>
        <a:off x="557593" y="4272295"/>
        <a:ext cx="1993009" cy="11667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F5F9E-6F86-4563-8FDD-2CDE17277F33}">
      <dsp:nvSpPr>
        <dsp:cNvPr id="0" name=""/>
        <dsp:cNvSpPr/>
      </dsp:nvSpPr>
      <dsp:spPr>
        <a:xfrm>
          <a:off x="6438" y="147630"/>
          <a:ext cx="2430975" cy="14585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1день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Публикация извещения в ЕИС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01.02.2022 г.</a:t>
          </a:r>
          <a:endParaRPr lang="ru-RU" sz="1400" kern="1200" dirty="0"/>
        </a:p>
      </dsp:txBody>
      <dsp:txXfrm>
        <a:off x="49158" y="190350"/>
        <a:ext cx="2345535" cy="1373145"/>
      </dsp:txXfrm>
    </dsp:sp>
    <dsp:sp modelId="{549F487B-DDBD-492F-A592-22BB718114CD}">
      <dsp:nvSpPr>
        <dsp:cNvPr id="0" name=""/>
        <dsp:cNvSpPr/>
      </dsp:nvSpPr>
      <dsp:spPr>
        <a:xfrm rot="21559068">
          <a:off x="2661198" y="555134"/>
          <a:ext cx="539201" cy="602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2661204" y="676673"/>
        <a:ext cx="377441" cy="361729"/>
      </dsp:txXfrm>
    </dsp:sp>
    <dsp:sp modelId="{3F9DF691-789A-44B5-84E0-CC2B737F318D}">
      <dsp:nvSpPr>
        <dsp:cNvPr id="0" name=""/>
        <dsp:cNvSpPr/>
      </dsp:nvSpPr>
      <dsp:spPr>
        <a:xfrm>
          <a:off x="3454703" y="31483"/>
          <a:ext cx="4964148" cy="15785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Срок приема заявок минимум 7</a:t>
          </a:r>
          <a:r>
            <a:rPr lang="ru-RU" sz="1600" b="1" kern="1200" dirty="0" smtClean="0"/>
            <a:t> календарных дней*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 01.02.2022 г. по </a:t>
          </a:r>
          <a:r>
            <a:rPr lang="en-US" sz="1400" kern="1200" dirty="0" smtClean="0"/>
            <a:t>09</a:t>
          </a:r>
          <a:r>
            <a:rPr lang="ru-RU" sz="1400" kern="1200" dirty="0" smtClean="0"/>
            <a:t>.02.2022 г.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*Н(М)ЦК </a:t>
          </a:r>
          <a:r>
            <a:rPr lang="en-US" sz="1600" kern="1200" dirty="0" smtClean="0">
              <a:solidFill>
                <a:schemeClr val="tx1"/>
              </a:solidFill>
            </a:rPr>
            <a:t>&lt;</a:t>
          </a:r>
          <a:r>
            <a:rPr lang="ru-RU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smtClean="0">
              <a:solidFill>
                <a:schemeClr val="tx1"/>
              </a:solidFill>
            </a:rPr>
            <a:t>300</a:t>
          </a:r>
          <a:r>
            <a:rPr lang="en-US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мнл.руб</a:t>
          </a:r>
          <a:r>
            <a:rPr lang="ru-RU" sz="1600" kern="1200" baseline="0" dirty="0" smtClean="0">
              <a:solidFill>
                <a:schemeClr val="tx1"/>
              </a:solidFill>
            </a:rPr>
            <a:t>. или 2 </a:t>
          </a:r>
          <a:r>
            <a:rPr lang="ru-RU" sz="1600" kern="1200" baseline="0" dirty="0" err="1" smtClean="0">
              <a:solidFill>
                <a:schemeClr val="tx1"/>
              </a:solidFill>
            </a:rPr>
            <a:t>млрд.руб</a:t>
          </a:r>
          <a:r>
            <a:rPr lang="ru-RU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. для закупки на выполнение работ по строительству, реконструкции, капитальному ремонту, сносу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500939" y="77719"/>
        <a:ext cx="4871676" cy="1486125"/>
      </dsp:txXfrm>
    </dsp:sp>
    <dsp:sp modelId="{D221C2FB-41CE-4151-B8CD-AEBA80D20F3C}">
      <dsp:nvSpPr>
        <dsp:cNvPr id="0" name=""/>
        <dsp:cNvSpPr/>
      </dsp:nvSpPr>
      <dsp:spPr>
        <a:xfrm rot="41727">
          <a:off x="8622881" y="554930"/>
          <a:ext cx="491605" cy="602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8622886" y="674611"/>
        <a:ext cx="344124" cy="361729"/>
      </dsp:txXfrm>
    </dsp:sp>
    <dsp:sp modelId="{CFFA8C27-D9BF-4AF6-9F0B-9863A5F791F1}">
      <dsp:nvSpPr>
        <dsp:cNvPr id="0" name=""/>
        <dsp:cNvSpPr/>
      </dsp:nvSpPr>
      <dsp:spPr>
        <a:xfrm>
          <a:off x="9346342" y="147630"/>
          <a:ext cx="2430975" cy="14585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1день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Дата окончания подачи заявок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09</a:t>
          </a:r>
          <a:r>
            <a:rPr lang="ru-RU" sz="1400" b="0" kern="1200" dirty="0" smtClean="0"/>
            <a:t>.02.2022 г.</a:t>
          </a:r>
          <a:r>
            <a:rPr lang="en-US" sz="1400" b="0" kern="1200" dirty="0" smtClean="0"/>
            <a:t> 09</a:t>
          </a:r>
          <a:r>
            <a:rPr lang="ru-RU" sz="1400" b="0" kern="1200" dirty="0" smtClean="0"/>
            <a:t>:00</a:t>
          </a:r>
          <a:endParaRPr lang="ru-RU" sz="1400" kern="1200" dirty="0"/>
        </a:p>
      </dsp:txBody>
      <dsp:txXfrm>
        <a:off x="9389062" y="190350"/>
        <a:ext cx="2345535" cy="1373145"/>
      </dsp:txXfrm>
    </dsp:sp>
    <dsp:sp modelId="{B38D55F8-1B75-4913-B28F-219F5C3770E5}">
      <dsp:nvSpPr>
        <dsp:cNvPr id="0" name=""/>
        <dsp:cNvSpPr/>
      </dsp:nvSpPr>
      <dsp:spPr>
        <a:xfrm rot="5391284">
          <a:off x="10278573" y="1829001"/>
          <a:ext cx="572868" cy="602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-5400000">
        <a:off x="10383924" y="1844008"/>
        <a:ext cx="361729" cy="401008"/>
      </dsp:txXfrm>
    </dsp:sp>
    <dsp:sp modelId="{76A07B2D-4339-4217-9D97-B5266CA6DD15}">
      <dsp:nvSpPr>
        <dsp:cNvPr id="0" name=""/>
        <dsp:cNvSpPr/>
      </dsp:nvSpPr>
      <dsp:spPr>
        <a:xfrm>
          <a:off x="9352780" y="2687095"/>
          <a:ext cx="2430975" cy="14585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Через 2 часа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Электронный аукцион (процедура подачи ценового предложения)</a:t>
          </a:r>
          <a:endParaRPr lang="ru-RU" sz="1600" b="0" kern="1200" baseline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kern="1200" dirty="0" smtClean="0"/>
            <a:t>09</a:t>
          </a:r>
          <a:r>
            <a:rPr lang="ru-RU" sz="1400" b="0" kern="1200" dirty="0" smtClean="0"/>
            <a:t>.02.2022 г.</a:t>
          </a:r>
          <a:r>
            <a:rPr lang="en-US" sz="1400" b="0" kern="1200" dirty="0" smtClean="0"/>
            <a:t> </a:t>
          </a:r>
          <a:r>
            <a:rPr lang="ru-RU" sz="1400" b="0" kern="1200" dirty="0" smtClean="0"/>
            <a:t>11:00</a:t>
          </a:r>
          <a:endParaRPr lang="ru-RU" sz="1400" kern="1200" dirty="0"/>
        </a:p>
      </dsp:txBody>
      <dsp:txXfrm>
        <a:off x="9395500" y="2729815"/>
        <a:ext cx="2345535" cy="1373145"/>
      </dsp:txXfrm>
    </dsp:sp>
    <dsp:sp modelId="{03DD3AF2-1149-48FE-BE55-55120A265A7F}">
      <dsp:nvSpPr>
        <dsp:cNvPr id="0" name=""/>
        <dsp:cNvSpPr/>
      </dsp:nvSpPr>
      <dsp:spPr>
        <a:xfrm rot="10848877">
          <a:off x="8618633" y="3090914"/>
          <a:ext cx="518831" cy="602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0800000">
        <a:off x="8774274" y="3212596"/>
        <a:ext cx="363182" cy="361729"/>
      </dsp:txXfrm>
    </dsp:sp>
    <dsp:sp modelId="{7C2AD070-9837-45B1-93B0-8F1866C2EDCB}">
      <dsp:nvSpPr>
        <dsp:cNvPr id="0" name=""/>
        <dsp:cNvSpPr/>
      </dsp:nvSpPr>
      <dsp:spPr>
        <a:xfrm>
          <a:off x="5942977" y="2638612"/>
          <a:ext cx="2430975" cy="14585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2 рабочих дня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Дата подведения итогов</a:t>
          </a:r>
          <a:endParaRPr lang="ru-RU" sz="1600" kern="1200" baseline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smtClean="0"/>
            <a:t>11.02.2022 г.</a:t>
          </a:r>
          <a:endParaRPr lang="ru-RU" sz="1400" kern="1200" dirty="0"/>
        </a:p>
      </dsp:txBody>
      <dsp:txXfrm>
        <a:off x="5985697" y="2681332"/>
        <a:ext cx="2345535" cy="1373145"/>
      </dsp:txXfrm>
    </dsp:sp>
    <dsp:sp modelId="{19B415F7-78FF-40B5-84F7-DB2524FC1AB8}">
      <dsp:nvSpPr>
        <dsp:cNvPr id="0" name=""/>
        <dsp:cNvSpPr/>
      </dsp:nvSpPr>
      <dsp:spPr>
        <a:xfrm rot="10800000">
          <a:off x="5188961" y="3066463"/>
          <a:ext cx="532837" cy="602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0800000">
        <a:off x="5348812" y="3187039"/>
        <a:ext cx="372986" cy="361729"/>
      </dsp:txXfrm>
    </dsp:sp>
    <dsp:sp modelId="{82438150-AA31-4AE0-9FFA-E8AF83617B18}">
      <dsp:nvSpPr>
        <dsp:cNvPr id="0" name=""/>
        <dsp:cNvSpPr/>
      </dsp:nvSpPr>
      <dsp:spPr>
        <a:xfrm>
          <a:off x="2506647" y="2638612"/>
          <a:ext cx="2430975" cy="14585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Заключение контракта не ранее </a:t>
          </a:r>
          <a:r>
            <a:rPr lang="ru-RU" sz="1700" b="1" kern="1200" dirty="0" smtClean="0"/>
            <a:t>10 календарных дней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 ранее 22.02.2022 г.</a:t>
          </a:r>
          <a:endParaRPr lang="ru-RU" sz="1400" kern="1200" dirty="0"/>
        </a:p>
      </dsp:txBody>
      <dsp:txXfrm>
        <a:off x="2549367" y="2681332"/>
        <a:ext cx="2345535" cy="1373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379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62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12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6745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696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246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240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555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09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66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61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14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08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3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23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92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6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3DBC8-2E92-410D-92D5-D5F3E889E138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5FBA-D204-46C5-A880-4CD7522772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2007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2042319"/>
            <a:ext cx="8791575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Об изменении сроков осуществления закупок и срока заключения контракта по результатам электронных процедур</a:t>
            </a:r>
          </a:p>
        </p:txBody>
      </p:sp>
    </p:spTree>
    <p:extLst>
      <p:ext uri="{BB962C8B-B14F-4D97-AF65-F5344CB8AC3E}">
        <p14:creationId xmlns:p14="http://schemas.microsoft.com/office/powerpoint/2010/main" val="25947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4937" y="99534"/>
            <a:ext cx="9905998" cy="4441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Сравнительная таблица сроков проведения закупок</a:t>
            </a:r>
            <a:br>
              <a:rPr lang="ru-RU" sz="2800" dirty="0" smtClean="0"/>
            </a:br>
            <a:r>
              <a:rPr lang="ru-RU" sz="1600" dirty="0" smtClean="0"/>
              <a:t>(изменения, вступившие в силу с 01.01.2022 года)</a:t>
            </a: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2034"/>
              </p:ext>
            </p:extLst>
          </p:nvPr>
        </p:nvGraphicFramePr>
        <p:xfrm>
          <a:off x="360876" y="650039"/>
          <a:ext cx="11402756" cy="6022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763"/>
                <a:gridCol w="1333783"/>
                <a:gridCol w="1279122"/>
                <a:gridCol w="3553111"/>
                <a:gridCol w="3574977"/>
              </a:tblGrid>
              <a:tr h="463079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Способ определения поставщиков (подрядчиков, исполнителей)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 подачи заявок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Работа комиссии, подача ценового</a:t>
                      </a:r>
                      <a:r>
                        <a:rPr lang="ru-RU" sz="1200" baseline="0" dirty="0" smtClean="0"/>
                        <a:t> предложения участником</a:t>
                      </a:r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(указаны максимальные сроки рассмотрения)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</a:tr>
              <a:tr h="44714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</a:tr>
              <a:tr h="22016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конкурс в электронной форме (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ОКвЭФ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05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(ст.48</a:t>
                      </a:r>
                      <a:r>
                        <a:rPr lang="ru-RU" sz="105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44-ФЗ)</a:t>
                      </a:r>
                      <a:endParaRPr lang="ru-RU" sz="1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 менее </a:t>
                      </a:r>
                      <a:r>
                        <a:rPr lang="ru-RU" sz="1200" b="1" dirty="0" smtClean="0"/>
                        <a:t>15 рабочих дней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менее </a:t>
                      </a:r>
                      <a:r>
                        <a:rPr lang="ru-RU" sz="1200" b="1" dirty="0" smtClean="0"/>
                        <a:t>15 календарных дней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Рассмотрение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baseline="0" dirty="0" smtClean="0"/>
                        <a:t>I</a:t>
                      </a:r>
                      <a:r>
                        <a:rPr lang="ru-RU" sz="1200" baseline="0" dirty="0" smtClean="0"/>
                        <a:t> частей заявок: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baseline="0" dirty="0" smtClean="0"/>
                        <a:t>1 рабочий день</a:t>
                      </a:r>
                      <a:r>
                        <a:rPr lang="ru-RU" sz="1200" baseline="0" dirty="0" smtClean="0"/>
                        <a:t>, если Н(М)ЦК</a:t>
                      </a:r>
                      <a:r>
                        <a:rPr lang="en-US" sz="1200" baseline="0" dirty="0" smtClean="0"/>
                        <a:t> &lt; 1 </a:t>
                      </a:r>
                      <a:r>
                        <a:rPr lang="ru-RU" sz="1200" baseline="0" dirty="0" err="1" smtClean="0"/>
                        <a:t>млн.руб</a:t>
                      </a:r>
                      <a:endParaRPr lang="ru-RU" sz="1200" baseline="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1" baseline="0" dirty="0" smtClean="0"/>
                        <a:t>5 рабочих дней</a:t>
                      </a:r>
                      <a:r>
                        <a:rPr lang="ru-RU" sz="1200" baseline="0" dirty="0" smtClean="0"/>
                        <a:t>, если Н(М)ЦК</a:t>
                      </a:r>
                      <a:r>
                        <a:rPr lang="en-US" sz="1200" baseline="0" dirty="0" smtClean="0"/>
                        <a:t> &gt; 1 </a:t>
                      </a:r>
                      <a:r>
                        <a:rPr lang="ru-RU" sz="1200" baseline="0" dirty="0" err="1" smtClean="0"/>
                        <a:t>млн.руб</a:t>
                      </a:r>
                      <a:r>
                        <a:rPr lang="ru-RU" sz="1200" baseline="0" dirty="0" smtClean="0"/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Подача</a:t>
                      </a:r>
                      <a:r>
                        <a:rPr lang="ru-RU" sz="1200" baseline="0" dirty="0" smtClean="0"/>
                        <a:t> ценовых предложений: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 smtClean="0"/>
                        <a:t>- Через 1 рабочий день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dirty="0" smtClean="0"/>
                        <a:t>Рассмотрение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baseline="0" dirty="0" smtClean="0"/>
                        <a:t>II</a:t>
                      </a:r>
                      <a:r>
                        <a:rPr lang="ru-RU" sz="1200" baseline="0" dirty="0" smtClean="0"/>
                        <a:t> частей заявок: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baseline="0" dirty="0" smtClean="0"/>
                        <a:t>1 рабочий день</a:t>
                      </a:r>
                      <a:r>
                        <a:rPr lang="ru-RU" sz="1200" baseline="0" dirty="0" smtClean="0"/>
                        <a:t>, если Н(М)ЦК</a:t>
                      </a:r>
                      <a:r>
                        <a:rPr lang="en-US" sz="1200" baseline="0" dirty="0" smtClean="0"/>
                        <a:t> &lt; 1 </a:t>
                      </a:r>
                      <a:r>
                        <a:rPr lang="ru-RU" sz="1200" baseline="0" dirty="0" err="1" smtClean="0"/>
                        <a:t>млн.руб</a:t>
                      </a:r>
                      <a:endParaRPr lang="ru-RU" sz="1200" baseline="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1" baseline="0" dirty="0" smtClean="0"/>
                        <a:t>3 рабочих дня</a:t>
                      </a:r>
                      <a:r>
                        <a:rPr lang="ru-RU" sz="1200" baseline="0" dirty="0" smtClean="0"/>
                        <a:t>, если Н(М)ЦК</a:t>
                      </a:r>
                      <a:r>
                        <a:rPr lang="en-US" sz="1200" baseline="0" dirty="0" smtClean="0"/>
                        <a:t> &gt; 1 </a:t>
                      </a:r>
                      <a:r>
                        <a:rPr lang="ru-RU" sz="1200" baseline="0" dirty="0" err="1" smtClean="0"/>
                        <a:t>млн.руб</a:t>
                      </a:r>
                      <a:r>
                        <a:rPr lang="ru-RU" sz="1200" baseline="0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dirty="0" smtClean="0"/>
                        <a:t>Рассмотрение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baseline="0" dirty="0" smtClean="0"/>
                        <a:t>I</a:t>
                      </a:r>
                      <a:r>
                        <a:rPr lang="ru-RU" sz="1200" baseline="0" dirty="0" smtClean="0"/>
                        <a:t> частей заявок*: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dirty="0" smtClean="0"/>
                        <a:t>2 рабочих дня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Подача ценовых предложений: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1200" dirty="0" smtClean="0"/>
                        <a:t>- На </a:t>
                      </a:r>
                      <a:r>
                        <a:rPr lang="ru-RU" sz="1200" b="1" dirty="0" smtClean="0"/>
                        <a:t>следующий рабочий день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Рассмотрение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baseline="0" dirty="0" smtClean="0"/>
                        <a:t>II</a:t>
                      </a:r>
                      <a:r>
                        <a:rPr lang="ru-RU" sz="1200" baseline="0" dirty="0" smtClean="0"/>
                        <a:t> частей заявок: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baseline="0" dirty="0" smtClean="0"/>
                        <a:t>2 рабочих дня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Дата подведения итогов: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baseline="0" dirty="0" smtClean="0"/>
                        <a:t>1 рабочий день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200" b="1" baseline="0" dirty="0" smtClean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100" b="0" baseline="0" dirty="0" smtClean="0"/>
                        <a:t>* При наличии проектной документации или сметы на капитальный ремонт, рассмотрение </a:t>
                      </a:r>
                      <a:r>
                        <a:rPr lang="en-US" sz="1100" baseline="0" dirty="0" smtClean="0"/>
                        <a:t>I</a:t>
                      </a:r>
                      <a:r>
                        <a:rPr lang="ru-RU" sz="1100" baseline="0" dirty="0" smtClean="0"/>
                        <a:t> частей заявок не предусмотрено (ч.19 ст.48 44-ФЗ).</a:t>
                      </a:r>
                      <a:endParaRPr lang="ru-RU" sz="1100" b="0" dirty="0"/>
                    </a:p>
                  </a:txBody>
                  <a:tcPr/>
                </a:tc>
              </a:tr>
              <a:tr h="2066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аукцион в электронной форме (ЭА)</a:t>
                      </a:r>
                    </a:p>
                    <a:p>
                      <a:r>
                        <a:rPr lang="ru-RU" sz="1050" dirty="0" smtClean="0"/>
                        <a:t>(ст.49 44-ФЗ)</a:t>
                      </a:r>
                      <a:endParaRPr lang="ru-RU" sz="10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 Не</a:t>
                      </a:r>
                      <a:r>
                        <a:rPr lang="ru-RU" sz="1200" baseline="0" dirty="0" smtClean="0"/>
                        <a:t> менее </a:t>
                      </a:r>
                      <a:r>
                        <a:rPr lang="ru-RU" sz="1200" b="1" dirty="0" smtClean="0"/>
                        <a:t>7 календарных дней </a:t>
                      </a:r>
                      <a:r>
                        <a:rPr lang="ru-RU" sz="1200" dirty="0" smtClean="0"/>
                        <a:t>(если Н(М)ЦК </a:t>
                      </a:r>
                      <a:r>
                        <a:rPr lang="en-US" sz="1200" dirty="0" smtClean="0"/>
                        <a:t>&lt;</a:t>
                      </a:r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300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ru-RU" sz="1200" baseline="0" dirty="0" err="1" smtClean="0"/>
                        <a:t>мнл.руб</a:t>
                      </a:r>
                      <a:r>
                        <a:rPr lang="ru-RU" sz="1200" baseline="0" dirty="0" smtClean="0"/>
                        <a:t>. или 2 </a:t>
                      </a:r>
                      <a:r>
                        <a:rPr lang="ru-RU" sz="1200" baseline="0" dirty="0" err="1" smtClean="0"/>
                        <a:t>млрд.руб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для закупки на выполнение работ по строительству, реконструкции, капитальному ремонту, сносу)</a:t>
                      </a:r>
                    </a:p>
                    <a:p>
                      <a:r>
                        <a:rPr lang="ru-RU" sz="1200" dirty="0" smtClean="0"/>
                        <a:t>или </a:t>
                      </a:r>
                    </a:p>
                    <a:p>
                      <a:r>
                        <a:rPr lang="ru-RU" sz="1200" dirty="0" smtClean="0"/>
                        <a:t>- Не менее </a:t>
                      </a:r>
                      <a:r>
                        <a:rPr lang="ru-RU" sz="1200" b="1" dirty="0" smtClean="0"/>
                        <a:t>15 календарных дней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Рассмотрение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baseline="0" dirty="0" smtClean="0"/>
                        <a:t>I</a:t>
                      </a:r>
                      <a:r>
                        <a:rPr lang="ru-RU" sz="1200" baseline="0" dirty="0" smtClean="0"/>
                        <a:t> частей заявок: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baseline="0" dirty="0" smtClean="0"/>
                        <a:t>1 рабочий день</a:t>
                      </a:r>
                      <a:r>
                        <a:rPr lang="ru-RU" sz="1200" baseline="0" dirty="0" smtClean="0"/>
                        <a:t>, если Н(М)ЦК</a:t>
                      </a:r>
                      <a:r>
                        <a:rPr lang="en-US" sz="1200" baseline="0" dirty="0" smtClean="0"/>
                        <a:t> &lt; </a:t>
                      </a:r>
                      <a:r>
                        <a:rPr lang="ru-RU" sz="1200" baseline="0" dirty="0" smtClean="0"/>
                        <a:t>300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ru-RU" sz="1200" baseline="0" dirty="0" err="1" smtClean="0"/>
                        <a:t>млн.руб</a:t>
                      </a:r>
                      <a:r>
                        <a:rPr lang="ru-RU" sz="1200" baseline="0" dirty="0" smtClean="0"/>
                        <a:t> или 2 </a:t>
                      </a:r>
                      <a:r>
                        <a:rPr lang="ru-RU" sz="1200" baseline="0" dirty="0" err="1" smtClean="0"/>
                        <a:t>млрд.руб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для закупки на выполнение работ по строительству, реконструкции, капитальному ремонту, снос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или</a:t>
                      </a:r>
                      <a:endParaRPr lang="ru-RU" sz="1200" baseline="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1" baseline="0" dirty="0" smtClean="0"/>
                        <a:t>3 рабочих дня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dirty="0" smtClean="0"/>
                        <a:t>Электронный аукцион: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На </a:t>
                      </a:r>
                      <a:r>
                        <a:rPr lang="ru-RU" sz="1200" b="1" dirty="0" smtClean="0"/>
                        <a:t>следующий рабочий день</a:t>
                      </a:r>
                      <a:endParaRPr lang="ru-RU" sz="1200" b="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dirty="0" smtClean="0"/>
                        <a:t>Рассмотрение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baseline="0" dirty="0" smtClean="0"/>
                        <a:t>II</a:t>
                      </a:r>
                      <a:r>
                        <a:rPr lang="ru-RU" sz="1200" baseline="0" dirty="0" smtClean="0"/>
                        <a:t> частей заявок: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- </a:t>
                      </a:r>
                      <a:r>
                        <a:rPr lang="ru-RU" sz="1200" b="1" baseline="0" dirty="0" smtClean="0"/>
                        <a:t>3 рабочих дня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Электронный аукцион: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Через </a:t>
                      </a:r>
                      <a:r>
                        <a:rPr lang="ru-RU" sz="1200" b="1" dirty="0" smtClean="0"/>
                        <a:t>2 часа </a:t>
                      </a:r>
                      <a:r>
                        <a:rPr lang="ru-RU" sz="1200" dirty="0" smtClean="0"/>
                        <a:t>после</a:t>
                      </a:r>
                      <a:r>
                        <a:rPr lang="ru-RU" sz="1200" baseline="0" dirty="0" smtClean="0"/>
                        <a:t> окончания приема заявок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Дата подведения итогов: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1200" baseline="0" dirty="0" smtClean="0"/>
                        <a:t>- </a:t>
                      </a:r>
                      <a:r>
                        <a:rPr lang="ru-RU" sz="1200" b="1" baseline="0" dirty="0" smtClean="0"/>
                        <a:t>2 рабочих дня</a:t>
                      </a:r>
                      <a:endParaRPr lang="ru-RU" sz="1200" b="1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u-RU" sz="1200" dirty="0"/>
                    </a:p>
                  </a:txBody>
                  <a:tcPr/>
                </a:tc>
              </a:tr>
              <a:tr h="768987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Запрос котировок в электронной форме (ЗК) </a:t>
                      </a:r>
                      <a:r>
                        <a:rPr lang="ru-RU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(ст.50 44-ФЗ)</a:t>
                      </a:r>
                      <a:endParaRPr lang="ru-RU" sz="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dirty="0" smtClean="0"/>
                        <a:t>Не менее </a:t>
                      </a:r>
                      <a:r>
                        <a:rPr lang="ru-RU" sz="1200" b="1" dirty="0" smtClean="0"/>
                        <a:t>4 рабочих дней</a:t>
                      </a:r>
                      <a:endParaRPr lang="ru-R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Дата подведения итогов: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 </a:t>
                      </a:r>
                      <a:r>
                        <a:rPr lang="ru-RU" sz="1200" b="1" dirty="0" smtClean="0"/>
                        <a:t>1 рабочий</a:t>
                      </a:r>
                      <a:r>
                        <a:rPr lang="ru-RU" sz="1200" b="1" baseline="0" dirty="0" smtClean="0"/>
                        <a:t> день </a:t>
                      </a:r>
                      <a:r>
                        <a:rPr lang="ru-RU" sz="1200" baseline="0" dirty="0" smtClean="0"/>
                        <a:t>с даты окончания приема заявок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Дата подведения итогов: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 </a:t>
                      </a:r>
                      <a:r>
                        <a:rPr lang="ru-RU" sz="1200" b="1" dirty="0" smtClean="0"/>
                        <a:t>2 рабочих</a:t>
                      </a:r>
                      <a:r>
                        <a:rPr lang="ru-RU" sz="1200" b="1" baseline="0" dirty="0" smtClean="0"/>
                        <a:t> дня </a:t>
                      </a:r>
                      <a:r>
                        <a:rPr lang="ru-RU" sz="1200" baseline="0" dirty="0" smtClean="0"/>
                        <a:t>с даты окончания приема заявок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91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898" y="58346"/>
            <a:ext cx="10646933" cy="435924"/>
          </a:xfrm>
        </p:spPr>
        <p:txBody>
          <a:bodyPr>
            <a:normAutofit fontScale="90000"/>
          </a:bodyPr>
          <a:lstStyle/>
          <a:p>
            <a:r>
              <a:rPr lang="ru-RU" sz="2500" dirty="0"/>
              <a:t>Сравнительная таблица сроков проведения </a:t>
            </a:r>
            <a:r>
              <a:rPr lang="ru-RU" sz="2500" dirty="0" smtClean="0"/>
              <a:t>закупок (продолжение)</a:t>
            </a:r>
            <a:endParaRPr lang="ru-RU" sz="25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387304"/>
              </p:ext>
            </p:extLst>
          </p:nvPr>
        </p:nvGraphicFramePr>
        <p:xfrm>
          <a:off x="551935" y="576651"/>
          <a:ext cx="11121081" cy="6022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3222"/>
                <a:gridCol w="4285243"/>
                <a:gridCol w="4662616"/>
              </a:tblGrid>
              <a:tr h="44431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Способ определения поставщиков (подрядчиков, исполнителей)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Заключение контракта (ст.51 44-ФЗ)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470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</a:tr>
              <a:tr h="15454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конкурс в электронной форме (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ОКвЭФ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u-RU" sz="1200" dirty="0" smtClean="0"/>
                        <a:t>Заключение</a:t>
                      </a:r>
                      <a:r>
                        <a:rPr lang="ru-RU" sz="1200" baseline="0" dirty="0" smtClean="0"/>
                        <a:t> контракта не ранее чем через 10 календарных дней:</a:t>
                      </a:r>
                      <a:endParaRPr lang="ru-RU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Заказчик направляет проект контракта победителю: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В течение </a:t>
                      </a:r>
                      <a:r>
                        <a:rPr lang="ru-RU" sz="1200" b="1" dirty="0" smtClean="0"/>
                        <a:t>5 календарных</a:t>
                      </a:r>
                      <a:r>
                        <a:rPr lang="ru-RU" sz="1200" b="1" baseline="0" dirty="0" smtClean="0"/>
                        <a:t> дней </a:t>
                      </a:r>
                      <a:r>
                        <a:rPr lang="ru-RU" sz="1200" b="0" baseline="0" dirty="0" smtClean="0"/>
                        <a:t>с даты размещения итогового протокола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Победитель подписывает проект контракта: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В течение </a:t>
                      </a:r>
                      <a:r>
                        <a:rPr lang="ru-RU" sz="1200" b="1" dirty="0" smtClean="0"/>
                        <a:t>5 календарных</a:t>
                      </a:r>
                      <a:r>
                        <a:rPr lang="ru-RU" sz="1200" b="1" baseline="0" dirty="0" smtClean="0"/>
                        <a:t> дней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Подписание проекта контракта Заказчиком: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В течение </a:t>
                      </a:r>
                      <a:r>
                        <a:rPr lang="ru-RU" sz="1200" b="1" baseline="0" dirty="0" smtClean="0"/>
                        <a:t>3 рабочих дней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ru-RU" sz="12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200" u="sng" baseline="0" dirty="0" smtClean="0"/>
                        <a:t>Или</a:t>
                      </a:r>
                      <a:r>
                        <a:rPr lang="ru-RU" sz="1200" baseline="0" dirty="0" smtClean="0"/>
                        <a:t> при наличии протокола разногласий: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Победитель направляет протокол разногласий: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/>
                        <a:t>В течение </a:t>
                      </a:r>
                      <a:r>
                        <a:rPr lang="ru-RU" sz="1200" b="1" dirty="0" smtClean="0"/>
                        <a:t>5 календарных</a:t>
                      </a:r>
                      <a:r>
                        <a:rPr lang="ru-RU" sz="1200" b="1" baseline="0" dirty="0" smtClean="0"/>
                        <a:t> дней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Заказчик рассматривает протокол разногласий и направляет проект контракта победителю: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/>
                        <a:t>В течение </a:t>
                      </a:r>
                      <a:r>
                        <a:rPr lang="ru-RU" sz="1200" b="1" baseline="0" dirty="0" smtClean="0"/>
                        <a:t>3 рабочих дней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Победитель подписывает проект контракта: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В течение </a:t>
                      </a:r>
                      <a:r>
                        <a:rPr lang="ru-RU" sz="1200" b="1" baseline="0" dirty="0" smtClean="0"/>
                        <a:t>3 рабочих дней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Подписание проекта контракта Заказчиком: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В течение </a:t>
                      </a:r>
                      <a:r>
                        <a:rPr lang="ru-RU" sz="1200" b="1" baseline="0" dirty="0" smtClean="0"/>
                        <a:t>3 рабочих дней</a:t>
                      </a:r>
                      <a:endParaRPr lang="ru-RU" sz="1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Заключение</a:t>
                      </a:r>
                      <a:r>
                        <a:rPr lang="ru-RU" sz="1200" baseline="0" dirty="0" smtClean="0"/>
                        <a:t> контракта не ранее чем через 10 календарных дней:</a:t>
                      </a:r>
                      <a:endParaRPr lang="ru-RU" sz="12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dirty="0" smtClean="0"/>
                        <a:t>Заказчик направляет проект контракта победителю: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Не позднее </a:t>
                      </a:r>
                      <a:r>
                        <a:rPr lang="ru-RU" sz="1200" b="1" dirty="0" smtClean="0"/>
                        <a:t>2 рабочих</a:t>
                      </a:r>
                      <a:r>
                        <a:rPr lang="ru-RU" sz="1200" b="1" baseline="0" dirty="0" smtClean="0"/>
                        <a:t> дней </a:t>
                      </a:r>
                      <a:r>
                        <a:rPr lang="ru-RU" sz="1200" b="0" baseline="0" dirty="0" smtClean="0"/>
                        <a:t>с даты размещения итогового протокола</a:t>
                      </a:r>
                      <a:endParaRPr lang="ru-RU" sz="1200" b="1" baseline="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Победитель подписывает проект контракта: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Не позднее </a:t>
                      </a:r>
                      <a:r>
                        <a:rPr lang="ru-RU" sz="1200" b="1" dirty="0" smtClean="0"/>
                        <a:t>5 рабочих </a:t>
                      </a:r>
                      <a:r>
                        <a:rPr lang="ru-RU" sz="1200" b="1" baseline="0" dirty="0" smtClean="0"/>
                        <a:t>дней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Подписание проекта контракта Заказчиком: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Не позднее </a:t>
                      </a:r>
                      <a:r>
                        <a:rPr lang="ru-RU" sz="1200" b="1" baseline="0" dirty="0" smtClean="0"/>
                        <a:t>2 рабочих дней</a:t>
                      </a:r>
                    </a:p>
                    <a:p>
                      <a:endParaRPr lang="ru-RU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baseline="0" dirty="0" smtClean="0"/>
                        <a:t>Или</a:t>
                      </a:r>
                      <a:r>
                        <a:rPr lang="ru-RU" sz="1200" baseline="0" dirty="0" smtClean="0"/>
                        <a:t> при наличии протокола разногласий: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Победитель направляет протокол разногласий: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Не позднее </a:t>
                      </a:r>
                      <a:r>
                        <a:rPr lang="ru-RU" sz="1200" b="1" dirty="0" smtClean="0"/>
                        <a:t>5 рабочих </a:t>
                      </a:r>
                      <a:r>
                        <a:rPr lang="ru-RU" sz="1200" b="1" baseline="0" dirty="0" smtClean="0"/>
                        <a:t>дней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Заказчик рассматривает протокол разногласий и направляет проект контракта победителю: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Не позднее </a:t>
                      </a:r>
                      <a:r>
                        <a:rPr lang="ru-RU" sz="1200" b="1" baseline="0" dirty="0" smtClean="0"/>
                        <a:t>2 рабочих дней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Победитель подписывает проект контракта: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aseline="0" dirty="0" smtClean="0"/>
                        <a:t>Не позднее </a:t>
                      </a:r>
                      <a:r>
                        <a:rPr lang="ru-RU" sz="1200" b="1" baseline="0" dirty="0" smtClean="0"/>
                        <a:t>1 рабочего дня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Подписание проекта контракта Заказчиком: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aseline="0" dirty="0" smtClean="0"/>
                        <a:t>Не позднее </a:t>
                      </a:r>
                      <a:r>
                        <a:rPr lang="ru-RU" sz="1200" b="1" baseline="0" dirty="0" smtClean="0"/>
                        <a:t>2 рабочих дней</a:t>
                      </a:r>
                    </a:p>
                  </a:txBody>
                  <a:tcPr/>
                </a:tc>
              </a:tr>
              <a:tr h="19767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аукцион в электронной форме (ЭА)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45410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Запрос котировок в электронной форме (ЗК)</a:t>
                      </a:r>
                    </a:p>
                    <a:p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(ч.6 ст.50 44-ФЗ)</a:t>
                      </a:r>
                      <a:endParaRPr lang="ru-RU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200" dirty="0" smtClean="0"/>
                        <a:t>Заключение</a:t>
                      </a:r>
                      <a:r>
                        <a:rPr lang="ru-RU" sz="1200" baseline="0" dirty="0" smtClean="0"/>
                        <a:t> контракта не ранее чем через 2 рабочих дня:</a:t>
                      </a:r>
                      <a:endParaRPr lang="ru-RU" sz="1200" dirty="0" smtClean="0"/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dirty="0" smtClean="0"/>
                        <a:t>Заказчик направляет проект контракта победителю: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dirty="0" smtClean="0"/>
                        <a:t>Не позднее </a:t>
                      </a:r>
                      <a:r>
                        <a:rPr lang="ru-RU" sz="1200" b="1" dirty="0" smtClean="0"/>
                        <a:t>3 часов </a:t>
                      </a:r>
                      <a:r>
                        <a:rPr lang="ru-RU" sz="1200" dirty="0" smtClean="0"/>
                        <a:t>с момента размещения итогового протокола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ru-RU" sz="1200" baseline="0" dirty="0" smtClean="0"/>
                        <a:t>Победитель подписывает проект контракта: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Не позднее </a:t>
                      </a:r>
                      <a:r>
                        <a:rPr lang="ru-RU" sz="1200" b="1" dirty="0" smtClean="0"/>
                        <a:t>1 рабочего дня</a:t>
                      </a:r>
                      <a:endParaRPr lang="ru-RU" sz="1200" b="1" baseline="0" dirty="0" smtClean="0"/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ru-RU" sz="1200" baseline="0" dirty="0" smtClean="0"/>
                        <a:t>Подписание проекта контракта Заказчиком: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dirty="0" smtClean="0"/>
                        <a:t>Не позднее </a:t>
                      </a:r>
                      <a:r>
                        <a:rPr lang="ru-RU" sz="1200" b="1" dirty="0" smtClean="0"/>
                        <a:t>1 рабочего дня</a:t>
                      </a:r>
                      <a:endParaRPr lang="ru-RU" sz="12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Без изменений</a:t>
                      </a:r>
                      <a:endParaRPr lang="ru-RU" sz="1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96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2" y="124247"/>
            <a:ext cx="9905998" cy="3782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Прочие сроки, о которых важно знать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4190200"/>
              </p:ext>
            </p:extLst>
          </p:nvPr>
        </p:nvGraphicFramePr>
        <p:xfrm>
          <a:off x="317625" y="609599"/>
          <a:ext cx="11544861" cy="6008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6371"/>
                <a:gridCol w="997884"/>
                <a:gridCol w="955589"/>
                <a:gridCol w="1005017"/>
                <a:gridCol w="1079156"/>
                <a:gridCol w="1540476"/>
                <a:gridCol w="1598141"/>
                <a:gridCol w="944117"/>
                <a:gridCol w="932252"/>
                <a:gridCol w="729849"/>
                <a:gridCol w="796009"/>
              </a:tblGrid>
              <a:tr h="889677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Процедура</a:t>
                      </a:r>
                      <a:endParaRPr lang="ru-RU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Отмена закупки</a:t>
                      </a:r>
                    </a:p>
                    <a:p>
                      <a:pPr algn="ctr"/>
                      <a:r>
                        <a:rPr lang="ru-RU" sz="1200" dirty="0" smtClean="0"/>
                        <a:t>(ст.36 44-ФЗ)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Внесение изменений в извещение (ч.4 ст.42 44-ФЗ)</a:t>
                      </a:r>
                      <a:endParaRPr lang="ru-RU" sz="12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Продление сроков</a:t>
                      </a:r>
                      <a:r>
                        <a:rPr lang="ru-RU" sz="1200" baseline="0" dirty="0" smtClean="0"/>
                        <a:t> приема заявок</a:t>
                      </a:r>
                      <a:r>
                        <a:rPr lang="ru-RU" sz="1200" dirty="0" smtClean="0"/>
                        <a:t> при внесении изменений в извещение (ч.4 ст.42 44-ФЗ)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 подачи запроса участниками</a:t>
                      </a:r>
                      <a:r>
                        <a:rPr lang="ru-RU" sz="1200" baseline="0" dirty="0" smtClean="0"/>
                        <a:t> о даче разъяснений положений извещения </a:t>
                      </a:r>
                      <a:r>
                        <a:rPr lang="ru-RU" sz="1000" baseline="0" dirty="0" smtClean="0"/>
                        <a:t>(ч.5 ст.42 44-ФЗ)</a:t>
                      </a:r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 публикации ответа на запрос участника </a:t>
                      </a:r>
                    </a:p>
                    <a:p>
                      <a:pPr algn="ctr"/>
                      <a:r>
                        <a:rPr lang="ru-RU" sz="1200" baseline="0" dirty="0" smtClean="0"/>
                        <a:t>(ч.5 ст.42 44-ФЗ)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25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Было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Стало</a:t>
                      </a:r>
                      <a:endParaRPr lang="ru-RU" sz="1200" dirty="0"/>
                    </a:p>
                  </a:txBody>
                  <a:tcPr/>
                </a:tc>
              </a:tr>
              <a:tr h="1291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конкурс в электронной форме (</a:t>
                      </a:r>
                      <a:r>
                        <a:rPr lang="ru-RU" sz="14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ОКвЭФ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позднее чем за </a:t>
                      </a:r>
                      <a:r>
                        <a:rPr lang="ru-RU" sz="1200" b="1" dirty="0" smtClean="0"/>
                        <a:t>5 календарных дней </a:t>
                      </a:r>
                      <a:r>
                        <a:rPr lang="ru-RU" sz="1200" dirty="0" smtClean="0"/>
                        <a:t>до даты окончания срока подачи заявок</a:t>
                      </a:r>
                      <a:endParaRPr lang="ru-RU" sz="1200" dirty="0" smtClean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</a:t>
                      </a:r>
                      <a:r>
                        <a:rPr lang="ru-RU" sz="1200" dirty="0" smtClean="0"/>
                        <a:t>позднее </a:t>
                      </a:r>
                      <a:r>
                        <a:rPr lang="ru-RU" sz="1200" dirty="0" smtClean="0"/>
                        <a:t>чем </a:t>
                      </a:r>
                      <a:r>
                        <a:rPr lang="ru-RU" sz="1200" b="1" dirty="0" smtClean="0"/>
                        <a:t>за </a:t>
                      </a:r>
                      <a:r>
                        <a:rPr lang="ru-RU" sz="1200" b="1" dirty="0" smtClean="0"/>
                        <a:t>1</a:t>
                      </a:r>
                      <a:r>
                        <a:rPr lang="ru-RU" sz="1200" b="1" baseline="0" dirty="0" smtClean="0"/>
                        <a:t> </a:t>
                      </a:r>
                      <a:r>
                        <a:rPr lang="ru-RU" sz="1200" b="1" baseline="0" dirty="0" smtClean="0"/>
                        <a:t>рабочий день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 даты окончания срока подачи заявок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позднее,</a:t>
                      </a:r>
                      <a:r>
                        <a:rPr lang="ru-RU" sz="1200" baseline="0" dirty="0" smtClean="0"/>
                        <a:t> чем за </a:t>
                      </a:r>
                      <a:r>
                        <a:rPr lang="ru-RU" sz="1200" b="1" baseline="0" dirty="0" smtClean="0"/>
                        <a:t>5 календарных дней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 даты окончания срока подачи заявок</a:t>
                      </a:r>
                      <a:endParaRPr lang="ru-RU" sz="1200" dirty="0" smtClean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</a:t>
                      </a:r>
                      <a:r>
                        <a:rPr lang="ru-RU" sz="1200" dirty="0" smtClean="0"/>
                        <a:t>позднее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чем </a:t>
                      </a:r>
                      <a:r>
                        <a:rPr lang="ru-RU" sz="1200" b="1" dirty="0" smtClean="0"/>
                        <a:t>за один</a:t>
                      </a:r>
                      <a:r>
                        <a:rPr lang="ru-RU" sz="1200" b="1" baseline="0" dirty="0" smtClean="0"/>
                        <a:t> рабочий день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 даты окончания срока подачи заявок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менее </a:t>
                      </a:r>
                      <a:r>
                        <a:rPr lang="ru-RU" sz="1200" b="1" dirty="0" smtClean="0"/>
                        <a:t>10 рабочих дней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менее </a:t>
                      </a:r>
                      <a:r>
                        <a:rPr lang="ru-RU" sz="1200" b="1" dirty="0" smtClean="0"/>
                        <a:t>10 календарных дней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позднее,</a:t>
                      </a:r>
                      <a:r>
                        <a:rPr lang="ru-RU" sz="1200" baseline="0" dirty="0" smtClean="0"/>
                        <a:t> чем за </a:t>
                      </a:r>
                      <a:r>
                        <a:rPr lang="ru-RU" sz="1200" b="1" baseline="0" dirty="0" smtClean="0"/>
                        <a:t>5 календарных дней </a:t>
                      </a:r>
                      <a:r>
                        <a:rPr lang="ru-RU" sz="1200" baseline="0" dirty="0" smtClean="0"/>
                        <a:t>до окончания срока подачи заявок</a:t>
                      </a:r>
                      <a:endParaRPr lang="ru-RU" sz="120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позднее,</a:t>
                      </a:r>
                      <a:r>
                        <a:rPr lang="ru-RU" sz="1200" baseline="0" dirty="0" smtClean="0"/>
                        <a:t> чем за </a:t>
                      </a:r>
                      <a:r>
                        <a:rPr lang="ru-RU" sz="1200" b="1" baseline="0" dirty="0" smtClean="0"/>
                        <a:t>3 календарных дня </a:t>
                      </a:r>
                      <a:r>
                        <a:rPr lang="ru-RU" sz="1200" baseline="0" dirty="0" smtClean="0"/>
                        <a:t>до окончания срока подачи заявок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 течение </a:t>
                      </a:r>
                      <a:r>
                        <a:rPr lang="ru-RU" sz="1200" b="1" dirty="0" smtClean="0"/>
                        <a:t>2 рабочих дней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позднее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календарных дней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 дня поступления запроса</a:t>
                      </a:r>
                      <a:endParaRPr lang="ru-RU" sz="1000" dirty="0"/>
                    </a:p>
                  </a:txBody>
                  <a:tcPr anchor="ctr"/>
                </a:tc>
              </a:tr>
              <a:tr h="2156185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Открытый аукцион в электронной форме (ЭА)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позднее,</a:t>
                      </a:r>
                      <a:r>
                        <a:rPr lang="ru-RU" sz="1200" baseline="0" dirty="0" smtClean="0"/>
                        <a:t> чем за </a:t>
                      </a:r>
                      <a:r>
                        <a:rPr lang="ru-RU" sz="1200" b="1" baseline="0" dirty="0" smtClean="0"/>
                        <a:t>2 календарных дня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 даты окончания срока подачи заявок</a:t>
                      </a:r>
                      <a:endParaRPr lang="ru-RU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 Не менее </a:t>
                      </a:r>
                      <a:r>
                        <a:rPr lang="ru-RU" sz="1200" b="1" dirty="0" smtClean="0"/>
                        <a:t>15 календарных дней </a:t>
                      </a:r>
                      <a:r>
                        <a:rPr lang="ru-RU" sz="1200" dirty="0" smtClean="0"/>
                        <a:t>или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 Не менее </a:t>
                      </a:r>
                      <a:r>
                        <a:rPr lang="ru-RU" sz="1200" b="1" dirty="0" smtClean="0"/>
                        <a:t>7 календарных дней</a:t>
                      </a:r>
                      <a:r>
                        <a:rPr lang="ru-RU" sz="1200" dirty="0" smtClean="0"/>
                        <a:t>, при НМЦК менее 300 </a:t>
                      </a:r>
                      <a:r>
                        <a:rPr lang="ru-RU" sz="1200" dirty="0" err="1" smtClean="0"/>
                        <a:t>млн.руб</a:t>
                      </a:r>
                      <a:r>
                        <a:rPr lang="ru-RU" sz="1200" dirty="0" smtClean="0"/>
                        <a:t> или 2 </a:t>
                      </a:r>
                      <a:r>
                        <a:rPr lang="ru-RU" sz="1200" dirty="0" err="1" smtClean="0"/>
                        <a:t>млрд.руб</a:t>
                      </a:r>
                      <a:r>
                        <a:rPr lang="ru-RU" sz="1200" dirty="0" smtClean="0"/>
                        <a:t> при закупке по строительству, реконструкции, </a:t>
                      </a:r>
                      <a:r>
                        <a:rPr lang="ru-RU" sz="1200" dirty="0" err="1" smtClean="0"/>
                        <a:t>кап.ремонту</a:t>
                      </a:r>
                      <a:r>
                        <a:rPr lang="ru-RU" sz="1200" dirty="0" smtClean="0"/>
                        <a:t>, сносу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200" dirty="0" smtClean="0"/>
                        <a:t>- Не менее </a:t>
                      </a:r>
                      <a:r>
                        <a:rPr lang="ru-RU" sz="1200" b="1" dirty="0" smtClean="0"/>
                        <a:t>7 календарных дней </a:t>
                      </a:r>
                      <a:r>
                        <a:rPr lang="ru-RU" sz="1200" dirty="0" smtClean="0"/>
                        <a:t>или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 smtClean="0"/>
                        <a:t>- не менее </a:t>
                      </a:r>
                      <a:r>
                        <a:rPr lang="ru-RU" sz="1200" b="1" dirty="0" smtClean="0"/>
                        <a:t>3 календарных дней</a:t>
                      </a:r>
                      <a:r>
                        <a:rPr lang="ru-RU" sz="1200" dirty="0" smtClean="0"/>
                        <a:t>, при НМЦК менее 300 </a:t>
                      </a:r>
                      <a:r>
                        <a:rPr lang="ru-RU" sz="1200" dirty="0" err="1" smtClean="0"/>
                        <a:t>млн.руб</a:t>
                      </a:r>
                      <a:r>
                        <a:rPr lang="ru-RU" sz="1200" dirty="0" smtClean="0"/>
                        <a:t> или 2 </a:t>
                      </a:r>
                      <a:r>
                        <a:rPr lang="ru-RU" sz="1200" dirty="0" err="1" smtClean="0"/>
                        <a:t>млрд.руб</a:t>
                      </a:r>
                      <a:r>
                        <a:rPr lang="ru-RU" sz="1200" dirty="0" smtClean="0"/>
                        <a:t> при закупке по строительству, реконструкции, </a:t>
                      </a:r>
                      <a:r>
                        <a:rPr lang="ru-RU" sz="1200" dirty="0" err="1" smtClean="0"/>
                        <a:t>кап.ремонту</a:t>
                      </a:r>
                      <a:r>
                        <a:rPr lang="ru-RU" sz="1200" dirty="0" smtClean="0"/>
                        <a:t>, сносу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позднее,</a:t>
                      </a:r>
                      <a:r>
                        <a:rPr lang="ru-RU" sz="1200" baseline="0" dirty="0" smtClean="0"/>
                        <a:t> чем за </a:t>
                      </a:r>
                      <a:r>
                        <a:rPr lang="ru-RU" sz="1200" b="1" baseline="0" dirty="0" smtClean="0"/>
                        <a:t>3 календарных дня </a:t>
                      </a:r>
                      <a:r>
                        <a:rPr lang="ru-RU" sz="1200" baseline="0" dirty="0" smtClean="0"/>
                        <a:t>до окончания срока подачи заявок</a:t>
                      </a:r>
                      <a:endParaRPr lang="ru-RU" sz="1200" dirty="0" smtClean="0"/>
                    </a:p>
                    <a:p>
                      <a:pPr algn="ctr"/>
                      <a:endParaRPr lang="ru-RU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</a:t>
                      </a:r>
                      <a:r>
                        <a:rPr lang="ru-RU" sz="1200" b="1" dirty="0" smtClean="0"/>
                        <a:t>2 календарных дней</a:t>
                      </a:r>
                      <a:endParaRPr lang="ru-RU" sz="12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ПРЕДУСМОТРЕНО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менее </a:t>
                      </a:r>
                      <a:r>
                        <a:rPr lang="ru-RU" sz="1200" b="1" dirty="0" smtClean="0"/>
                        <a:t>3 календарных дней</a:t>
                      </a:r>
                      <a:endParaRPr lang="ru-RU" sz="1200" b="1" dirty="0"/>
                    </a:p>
                  </a:txBody>
                  <a:tcPr anchor="ctr"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ПРЕДУСМОТРЕНО</a:t>
                      </a:r>
                      <a:endParaRPr lang="ru-RU" sz="12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ПРЕДУСМОТРЕНО</a:t>
                      </a: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95273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Запрос котировок 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ЗК)</a:t>
                      </a:r>
                      <a:endParaRPr lang="ru-RU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 позднее чем </a:t>
                      </a:r>
                      <a:r>
                        <a:rPr lang="ru-RU" sz="1200" b="1" dirty="0" smtClean="0"/>
                        <a:t>за 1 час</a:t>
                      </a:r>
                      <a:endParaRPr lang="ru-RU" sz="12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НЕ ПРЕДУСМОТРЕНО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anchor="ctr"/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71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936" y="198388"/>
            <a:ext cx="11261125" cy="40297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Временные параметры электронного конкурса с 01.01.2022 года. Пример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6911526"/>
              </p:ext>
            </p:extLst>
          </p:nvPr>
        </p:nvGraphicFramePr>
        <p:xfrm>
          <a:off x="342341" y="733169"/>
          <a:ext cx="11783756" cy="5478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Багетная рамка 13"/>
          <p:cNvSpPr/>
          <p:nvPr/>
        </p:nvSpPr>
        <p:spPr>
          <a:xfrm>
            <a:off x="4794422" y="4506096"/>
            <a:ext cx="5132174" cy="187822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момента публикации извещения об электронном конкурсе до момента заключения контракта </a:t>
            </a:r>
            <a:r>
              <a:rPr lang="ru-RU" b="1" dirty="0" smtClean="0"/>
              <a:t>примерно 39 календарных дней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39515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551" y="230659"/>
            <a:ext cx="11145795" cy="30480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Временные параметры электронного </a:t>
            </a:r>
            <a:r>
              <a:rPr lang="ru-RU" sz="2400" dirty="0" smtClean="0"/>
              <a:t>аукциона с </a:t>
            </a:r>
            <a:r>
              <a:rPr lang="ru-RU" sz="2400" dirty="0"/>
              <a:t>01.01.2022 года. Пример</a:t>
            </a: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193692"/>
              </p:ext>
            </p:extLst>
          </p:nvPr>
        </p:nvGraphicFramePr>
        <p:xfrm>
          <a:off x="181232" y="642552"/>
          <a:ext cx="11783756" cy="4184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Багетная рамка 6"/>
          <p:cNvSpPr/>
          <p:nvPr/>
        </p:nvSpPr>
        <p:spPr>
          <a:xfrm>
            <a:off x="642551" y="4983892"/>
            <a:ext cx="5074508" cy="161461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момента публикации извещения об электронном аукционе до момента заключения контракта </a:t>
            </a:r>
            <a:r>
              <a:rPr lang="ru-RU" b="1" dirty="0" smtClean="0"/>
              <a:t>примерно 22 календарных дня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83603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42551" y="230659"/>
            <a:ext cx="11145795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 smtClean="0"/>
              <a:t>Временные параметры запроса котировок с 01.01.2022 года. Пример</a:t>
            </a:r>
            <a:endParaRPr lang="ru-RU" sz="2400" dirty="0"/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6653481"/>
              </p:ext>
            </p:extLst>
          </p:nvPr>
        </p:nvGraphicFramePr>
        <p:xfrm>
          <a:off x="172994" y="1029731"/>
          <a:ext cx="11783756" cy="4184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Багетная рамка 5"/>
          <p:cNvSpPr/>
          <p:nvPr/>
        </p:nvSpPr>
        <p:spPr>
          <a:xfrm>
            <a:off x="387178" y="4234249"/>
            <a:ext cx="4431957" cy="191117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 момента публикации извещения об электронном запросе котировок до момента заключения контракта </a:t>
            </a:r>
            <a:r>
              <a:rPr lang="ru-RU" b="1" dirty="0" smtClean="0"/>
              <a:t>примерно 15 календарных дней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7033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486571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542</TotalTime>
  <Words>1276</Words>
  <Application>Microsoft Office PowerPoint</Application>
  <PresentationFormat>Широкоэкранный</PresentationFormat>
  <Paragraphs>211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Tw Cen MT</vt:lpstr>
      <vt:lpstr>Wingdings</vt:lpstr>
      <vt:lpstr>Контур</vt:lpstr>
      <vt:lpstr>Об изменении сроков осуществления закупок и срока заключения контракта по результатам электронных процедур</vt:lpstr>
      <vt:lpstr>Сравнительная таблица сроков проведения закупок (изменения, вступившие в силу с 01.01.2022 года)</vt:lpstr>
      <vt:lpstr>Сравнительная таблица сроков проведения закупок (продолжение)</vt:lpstr>
      <vt:lpstr>Прочие сроки, о которых важно знать</vt:lpstr>
      <vt:lpstr>Временные параметры электронного конкурса с 01.01.2022 года. Пример</vt:lpstr>
      <vt:lpstr>Временные параметры электронного аукциона с 01.01.2022 года. Пример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изменении сроков осуществления закупок и срока заключения контракта по результатам электронных процедур</dc:title>
  <dc:creator>Александра В. Яровая</dc:creator>
  <cp:lastModifiedBy>Александра В. Яровая</cp:lastModifiedBy>
  <cp:revision>65</cp:revision>
  <dcterms:created xsi:type="dcterms:W3CDTF">2022-01-18T03:07:34Z</dcterms:created>
  <dcterms:modified xsi:type="dcterms:W3CDTF">2022-01-19T06:45:03Z</dcterms:modified>
</cp:coreProperties>
</file>