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86" r:id="rId1"/>
    <p:sldMasterId id="2147484382" r:id="rId2"/>
  </p:sldMasterIdLst>
  <p:sldIdLst>
    <p:sldId id="256" r:id="rId3"/>
    <p:sldId id="257" r:id="rId4"/>
    <p:sldId id="258" r:id="rId5"/>
    <p:sldId id="259" r:id="rId6"/>
    <p:sldId id="263" r:id="rId7"/>
    <p:sldId id="264" r:id="rId8"/>
    <p:sldId id="265" r:id="rId9"/>
    <p:sldId id="266" r:id="rId10"/>
    <p:sldId id="267" r:id="rId11"/>
    <p:sldId id="269" r:id="rId12"/>
    <p:sldId id="268" r:id="rId13"/>
    <p:sldId id="260" r:id="rId14"/>
    <p:sldId id="271" r:id="rId15"/>
    <p:sldId id="261" r:id="rId16"/>
    <p:sldId id="270" r:id="rId17"/>
  </p:sldIdLst>
  <p:sldSz cx="12192000" cy="6858000"/>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51" autoAdjust="0"/>
  </p:normalViewPr>
  <p:slideViewPr>
    <p:cSldViewPr snapToGrid="0">
      <p:cViewPr varScale="1">
        <p:scale>
          <a:sx n="109" d="100"/>
          <a:sy n="109" d="100"/>
        </p:scale>
        <p:origin x="636"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D3812E8-4ACD-488F-90F2-64101F87CABB}" type="datetimeFigureOut">
              <a:rPr lang="ru-RU" smtClean="0"/>
              <a:t>19.01.2022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F6E5CCC-287C-451B-8FF7-7A9F41B0CE1C}" type="slidenum">
              <a:rPr lang="ru-RU" smtClean="0"/>
              <a:t>‹#›</a:t>
            </a:fld>
            <a:endParaRPr lang="ru-RU"/>
          </a:p>
        </p:txBody>
      </p:sp>
    </p:spTree>
    <p:extLst>
      <p:ext uri="{BB962C8B-B14F-4D97-AF65-F5344CB8AC3E}">
        <p14:creationId xmlns:p14="http://schemas.microsoft.com/office/powerpoint/2010/main" val="1510740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D3812E8-4ACD-488F-90F2-64101F87CABB}" type="datetimeFigureOut">
              <a:rPr lang="ru-RU" smtClean="0"/>
              <a:t>19.01.2022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F6E5CCC-287C-451B-8FF7-7A9F41B0CE1C}" type="slidenum">
              <a:rPr lang="ru-RU" smtClean="0"/>
              <a:t>‹#›</a:t>
            </a:fld>
            <a:endParaRPr lang="ru-RU"/>
          </a:p>
        </p:txBody>
      </p:sp>
    </p:spTree>
    <p:extLst>
      <p:ext uri="{BB962C8B-B14F-4D97-AF65-F5344CB8AC3E}">
        <p14:creationId xmlns:p14="http://schemas.microsoft.com/office/powerpoint/2010/main" val="1217562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D3812E8-4ACD-488F-90F2-64101F87CABB}" type="datetimeFigureOut">
              <a:rPr lang="ru-RU" smtClean="0"/>
              <a:t>19.01.2022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F6E5CCC-287C-451B-8FF7-7A9F41B0CE1C}" type="slidenum">
              <a:rPr lang="ru-RU" smtClean="0"/>
              <a:t>‹#›</a:t>
            </a:fld>
            <a:endParaRPr lang="ru-RU"/>
          </a:p>
        </p:txBody>
      </p:sp>
    </p:spTree>
    <p:extLst>
      <p:ext uri="{BB962C8B-B14F-4D97-AF65-F5344CB8AC3E}">
        <p14:creationId xmlns:p14="http://schemas.microsoft.com/office/powerpoint/2010/main" val="41847840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ru-RU" smtClean="0"/>
              <a:t>Образец заголовка</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D3812E8-4ACD-488F-90F2-64101F87CABB}" type="datetimeFigureOut">
              <a:rPr lang="ru-RU" smtClean="0"/>
              <a:t>19.01.2022</a:t>
            </a:fld>
            <a:endParaRPr lang="ru-RU"/>
          </a:p>
        </p:txBody>
      </p:sp>
      <p:sp>
        <p:nvSpPr>
          <p:cNvPr id="5" name="Footer Placeholder 4"/>
          <p:cNvSpPr>
            <a:spLocks noGrp="1"/>
          </p:cNvSpPr>
          <p:nvPr>
            <p:ph type="ftr" sz="quarter" idx="11"/>
          </p:nvPr>
        </p:nvSpPr>
        <p:spPr>
          <a:xfrm>
            <a:off x="1127124" y="329307"/>
            <a:ext cx="5943668" cy="309201"/>
          </a:xfrm>
        </p:spPr>
        <p:txBody>
          <a:bodyPr/>
          <a:lstStyle/>
          <a:p>
            <a:endParaRPr lang="ru-RU"/>
          </a:p>
        </p:txBody>
      </p:sp>
      <p:sp>
        <p:nvSpPr>
          <p:cNvPr id="6" name="Slide Number Placeholder 5"/>
          <p:cNvSpPr>
            <a:spLocks noGrp="1"/>
          </p:cNvSpPr>
          <p:nvPr>
            <p:ph type="sldNum" sz="quarter" idx="12"/>
          </p:nvPr>
        </p:nvSpPr>
        <p:spPr>
          <a:xfrm>
            <a:off x="9924392" y="134930"/>
            <a:ext cx="811019" cy="503578"/>
          </a:xfrm>
        </p:spPr>
        <p:txBody>
          <a:bodyPr/>
          <a:lstStyle/>
          <a:p>
            <a:fld id="{3F6E5CCC-287C-451B-8FF7-7A9F41B0CE1C}"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5175489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sz="1200"/>
            </a:lvl1pPr>
          </a:lstStyle>
          <a:p>
            <a:fld id="{ED3812E8-4ACD-488F-90F2-64101F87CABB}" type="datetimeFigureOut">
              <a:rPr lang="ru-RU" smtClean="0"/>
              <a:t>19.01.2022</a:t>
            </a:fld>
            <a:endParaRPr lang="ru-RU"/>
          </a:p>
        </p:txBody>
      </p:sp>
      <p:sp>
        <p:nvSpPr>
          <p:cNvPr id="5" name="Footer Placeholder 4"/>
          <p:cNvSpPr>
            <a:spLocks noGrp="1"/>
          </p:cNvSpPr>
          <p:nvPr>
            <p:ph type="ftr" sz="quarter" idx="11"/>
          </p:nvPr>
        </p:nvSpPr>
        <p:spPr/>
        <p:txBody>
          <a:bodyPr/>
          <a:lstStyle>
            <a:lvl1pPr>
              <a:defRPr sz="1200"/>
            </a:lvl1pPr>
          </a:lstStyle>
          <a:p>
            <a:endParaRPr lang="ru-RU"/>
          </a:p>
        </p:txBody>
      </p:sp>
      <p:sp>
        <p:nvSpPr>
          <p:cNvPr id="6" name="Slide Number Placeholder 5"/>
          <p:cNvSpPr>
            <a:spLocks noGrp="1"/>
          </p:cNvSpPr>
          <p:nvPr>
            <p:ph type="sldNum" sz="quarter" idx="12"/>
          </p:nvPr>
        </p:nvSpPr>
        <p:spPr/>
        <p:txBody>
          <a:bodyPr/>
          <a:lstStyle/>
          <a:p>
            <a:fld id="{3F6E5CCC-287C-451B-8FF7-7A9F41B0CE1C}" type="slidenum">
              <a:rPr lang="ru-RU" smtClean="0"/>
              <a:t>‹#›</a:t>
            </a:fld>
            <a:endParaRPr lang="ru-RU"/>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239924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D3812E8-4ACD-488F-90F2-64101F87CABB}" type="datetimeFigureOut">
              <a:rPr lang="ru-RU" smtClean="0"/>
              <a:t>19.01.2022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F6E5CCC-287C-451B-8FF7-7A9F41B0CE1C}"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0070996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D3812E8-4ACD-488F-90F2-64101F87CABB}" type="datetimeFigureOut">
              <a:rPr lang="ru-RU" smtClean="0"/>
              <a:t>19.01.2022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F6E5CCC-287C-451B-8FF7-7A9F41B0CE1C}"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4738077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29166" y="2974448"/>
            <a:ext cx="4645152" cy="24938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094337" y="2971669"/>
            <a:ext cx="4645152" cy="248719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D3812E8-4ACD-488F-90F2-64101F87CABB}" type="datetimeFigureOut">
              <a:rPr lang="ru-RU" smtClean="0"/>
              <a:t>19.01.2022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F6E5CCC-287C-451B-8FF7-7A9F41B0CE1C}" type="slidenum">
              <a:rPr lang="ru-RU" smtClean="0"/>
              <a:t>‹#›</a:t>
            </a:fld>
            <a:endParaRPr lang="ru-RU"/>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8242633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D3812E8-4ACD-488F-90F2-64101F87CABB}" type="datetimeFigureOut">
              <a:rPr lang="ru-RU" smtClean="0"/>
              <a:t>19.01.2022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F6E5CCC-287C-451B-8FF7-7A9F41B0CE1C}" type="slidenum">
              <a:rPr lang="ru-RU" smtClean="0"/>
              <a:t>‹#›</a:t>
            </a:fld>
            <a:endParaRPr lang="ru-RU"/>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1156887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3812E8-4ACD-488F-90F2-64101F87CABB}" type="datetimeFigureOut">
              <a:rPr lang="ru-RU" smtClean="0"/>
              <a:t>19.01.2022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F6E5CCC-287C-451B-8FF7-7A9F41B0CE1C}" type="slidenum">
              <a:rPr lang="ru-RU" smtClean="0"/>
              <a:t>‹#›</a:t>
            </a:fld>
            <a:endParaRPr lang="ru-RU"/>
          </a:p>
        </p:txBody>
      </p:sp>
    </p:spTree>
    <p:extLst>
      <p:ext uri="{BB962C8B-B14F-4D97-AF65-F5344CB8AC3E}">
        <p14:creationId xmlns:p14="http://schemas.microsoft.com/office/powerpoint/2010/main" val="18342186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ru-RU" smtClean="0"/>
              <a:t>Образец заголовка</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ED3812E8-4ACD-488F-90F2-64101F87CABB}" type="datetimeFigureOut">
              <a:rPr lang="ru-RU" smtClean="0"/>
              <a:t>19.01.2022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F6E5CCC-287C-451B-8FF7-7A9F41B0CE1C}" type="slidenum">
              <a:rPr lang="ru-RU" smtClean="0"/>
              <a:t>‹#›</a:t>
            </a:fld>
            <a:endParaRPr lang="ru-RU"/>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096453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D3812E8-4ACD-488F-90F2-64101F87CABB}" type="datetimeFigureOut">
              <a:rPr lang="ru-RU" smtClean="0"/>
              <a:t>19.01.2022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F6E5CCC-287C-451B-8FF7-7A9F41B0CE1C}" type="slidenum">
              <a:rPr lang="ru-RU" smtClean="0"/>
              <a:t>‹#›</a:t>
            </a:fld>
            <a:endParaRPr lang="ru-RU"/>
          </a:p>
        </p:txBody>
      </p:sp>
    </p:spTree>
    <p:extLst>
      <p:ext uri="{BB962C8B-B14F-4D97-AF65-F5344CB8AC3E}">
        <p14:creationId xmlns:p14="http://schemas.microsoft.com/office/powerpoint/2010/main" val="37899222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ED3812E8-4ACD-488F-90F2-64101F87CABB}" type="datetimeFigureOut">
              <a:rPr lang="ru-RU" smtClean="0"/>
              <a:t>19.01.2022</a:t>
            </a:fld>
            <a:endParaRPr lang="ru-RU"/>
          </a:p>
        </p:txBody>
      </p:sp>
      <p:sp>
        <p:nvSpPr>
          <p:cNvPr id="6" name="Footer Placeholder 5"/>
          <p:cNvSpPr>
            <a:spLocks noGrp="1"/>
          </p:cNvSpPr>
          <p:nvPr>
            <p:ph type="ftr" sz="quarter" idx="11"/>
          </p:nvPr>
        </p:nvSpPr>
        <p:spPr>
          <a:xfrm>
            <a:off x="1125300" y="318640"/>
            <a:ext cx="4877818" cy="320931"/>
          </a:xfrm>
        </p:spPr>
        <p:txBody>
          <a:bodyPr/>
          <a:lstStyle/>
          <a:p>
            <a:endParaRPr lang="ru-RU"/>
          </a:p>
        </p:txBody>
      </p:sp>
      <p:sp>
        <p:nvSpPr>
          <p:cNvPr id="7" name="Slide Number Placeholder 6"/>
          <p:cNvSpPr>
            <a:spLocks noGrp="1"/>
          </p:cNvSpPr>
          <p:nvPr>
            <p:ph type="sldNum" sz="quarter" idx="12"/>
          </p:nvPr>
        </p:nvSpPr>
        <p:spPr>
          <a:xfrm>
            <a:off x="6176794" y="137408"/>
            <a:ext cx="811019" cy="503578"/>
          </a:xfrm>
        </p:spPr>
        <p:txBody>
          <a:bodyPr/>
          <a:lstStyle/>
          <a:p>
            <a:fld id="{3F6E5CCC-287C-451B-8FF7-7A9F41B0CE1C}" type="slidenum">
              <a:rPr lang="ru-RU" smtClean="0"/>
              <a:t>‹#›</a:t>
            </a:fld>
            <a:endParaRPr lang="ru-RU"/>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32638957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D3812E8-4ACD-488F-90F2-64101F87CABB}" type="datetimeFigureOut">
              <a:rPr lang="ru-RU" smtClean="0"/>
              <a:t>19.01.2022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F6E5CCC-287C-451B-8FF7-7A9F41B0CE1C}" type="slidenum">
              <a:rPr lang="ru-RU" smtClean="0"/>
              <a:t>‹#›</a:t>
            </a:fld>
            <a:endParaRPr lang="ru-RU"/>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2209607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D3812E8-4ACD-488F-90F2-64101F87CABB}" type="datetimeFigureOut">
              <a:rPr lang="ru-RU" smtClean="0"/>
              <a:t>19.01.2022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F6E5CCC-287C-451B-8FF7-7A9F41B0CE1C}" type="slidenum">
              <a:rPr lang="ru-RU" smtClean="0"/>
              <a:t>‹#›</a:t>
            </a:fld>
            <a:endParaRPr lang="ru-RU"/>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1280440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D3812E8-4ACD-488F-90F2-64101F87CABB}" type="datetimeFigureOut">
              <a:rPr lang="ru-RU" smtClean="0"/>
              <a:t>19.01.2022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F6E5CCC-287C-451B-8FF7-7A9F41B0CE1C}" type="slidenum">
              <a:rPr lang="ru-RU" smtClean="0"/>
              <a:t>‹#›</a:t>
            </a:fld>
            <a:endParaRPr lang="ru-RU"/>
          </a:p>
        </p:txBody>
      </p:sp>
    </p:spTree>
    <p:extLst>
      <p:ext uri="{BB962C8B-B14F-4D97-AF65-F5344CB8AC3E}">
        <p14:creationId xmlns:p14="http://schemas.microsoft.com/office/powerpoint/2010/main" val="1393874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D3812E8-4ACD-488F-90F2-64101F87CABB}" type="datetimeFigureOut">
              <a:rPr lang="ru-RU" smtClean="0"/>
              <a:t>19.01.2022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F6E5CCC-287C-451B-8FF7-7A9F41B0CE1C}" type="slidenum">
              <a:rPr lang="ru-RU" smtClean="0"/>
              <a:t>‹#›</a:t>
            </a:fld>
            <a:endParaRPr lang="ru-RU"/>
          </a:p>
        </p:txBody>
      </p:sp>
    </p:spTree>
    <p:extLst>
      <p:ext uri="{BB962C8B-B14F-4D97-AF65-F5344CB8AC3E}">
        <p14:creationId xmlns:p14="http://schemas.microsoft.com/office/powerpoint/2010/main" val="4151360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D3812E8-4ACD-488F-90F2-64101F87CABB}" type="datetimeFigureOut">
              <a:rPr lang="ru-RU" smtClean="0"/>
              <a:t>19.01.2022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F6E5CCC-287C-451B-8FF7-7A9F41B0CE1C}" type="slidenum">
              <a:rPr lang="ru-RU" smtClean="0"/>
              <a:t>‹#›</a:t>
            </a:fld>
            <a:endParaRPr lang="ru-RU"/>
          </a:p>
        </p:txBody>
      </p:sp>
    </p:spTree>
    <p:extLst>
      <p:ext uri="{BB962C8B-B14F-4D97-AF65-F5344CB8AC3E}">
        <p14:creationId xmlns:p14="http://schemas.microsoft.com/office/powerpoint/2010/main" val="165725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D3812E8-4ACD-488F-90F2-64101F87CABB}" type="datetimeFigureOut">
              <a:rPr lang="ru-RU" smtClean="0"/>
              <a:t>19.01.2022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F6E5CCC-287C-451B-8FF7-7A9F41B0CE1C}" type="slidenum">
              <a:rPr lang="ru-RU" smtClean="0"/>
              <a:t>‹#›</a:t>
            </a:fld>
            <a:endParaRPr lang="ru-RU"/>
          </a:p>
        </p:txBody>
      </p:sp>
    </p:spTree>
    <p:extLst>
      <p:ext uri="{BB962C8B-B14F-4D97-AF65-F5344CB8AC3E}">
        <p14:creationId xmlns:p14="http://schemas.microsoft.com/office/powerpoint/2010/main" val="3426798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D3812E8-4ACD-488F-90F2-64101F87CABB}" type="datetimeFigureOut">
              <a:rPr lang="ru-RU" smtClean="0"/>
              <a:t>19.01.2022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F6E5CCC-287C-451B-8FF7-7A9F41B0CE1C}" type="slidenum">
              <a:rPr lang="ru-RU" smtClean="0"/>
              <a:t>‹#›</a:t>
            </a:fld>
            <a:endParaRPr lang="ru-RU"/>
          </a:p>
        </p:txBody>
      </p:sp>
    </p:spTree>
    <p:extLst>
      <p:ext uri="{BB962C8B-B14F-4D97-AF65-F5344CB8AC3E}">
        <p14:creationId xmlns:p14="http://schemas.microsoft.com/office/powerpoint/2010/main" val="2674420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D3812E8-4ACD-488F-90F2-64101F87CABB}" type="datetimeFigureOut">
              <a:rPr lang="ru-RU" smtClean="0"/>
              <a:t>19.01.2022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F6E5CCC-287C-451B-8FF7-7A9F41B0CE1C}" type="slidenum">
              <a:rPr lang="ru-RU" smtClean="0"/>
              <a:t>‹#›</a:t>
            </a:fld>
            <a:endParaRPr lang="ru-RU"/>
          </a:p>
        </p:txBody>
      </p:sp>
    </p:spTree>
    <p:extLst>
      <p:ext uri="{BB962C8B-B14F-4D97-AF65-F5344CB8AC3E}">
        <p14:creationId xmlns:p14="http://schemas.microsoft.com/office/powerpoint/2010/main" val="1438734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D3812E8-4ACD-488F-90F2-64101F87CABB}" type="datetimeFigureOut">
              <a:rPr lang="ru-RU" smtClean="0"/>
              <a:t>19.01.2022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F6E5CCC-287C-451B-8FF7-7A9F41B0CE1C}" type="slidenum">
              <a:rPr lang="ru-RU" smtClean="0"/>
              <a:t>‹#›</a:t>
            </a:fld>
            <a:endParaRPr lang="ru-RU"/>
          </a:p>
        </p:txBody>
      </p:sp>
    </p:spTree>
    <p:extLst>
      <p:ext uri="{BB962C8B-B14F-4D97-AF65-F5344CB8AC3E}">
        <p14:creationId xmlns:p14="http://schemas.microsoft.com/office/powerpoint/2010/main" val="281104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3812E8-4ACD-488F-90F2-64101F87CABB}" type="datetimeFigureOut">
              <a:rPr lang="ru-RU" smtClean="0"/>
              <a:t>19.01.2022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6E5CCC-287C-451B-8FF7-7A9F41B0CE1C}" type="slidenum">
              <a:rPr lang="ru-RU" smtClean="0"/>
              <a:t>‹#›</a:t>
            </a:fld>
            <a:endParaRPr lang="ru-RU"/>
          </a:p>
        </p:txBody>
      </p:sp>
    </p:spTree>
    <p:extLst>
      <p:ext uri="{BB962C8B-B14F-4D97-AF65-F5344CB8AC3E}">
        <p14:creationId xmlns:p14="http://schemas.microsoft.com/office/powerpoint/2010/main" val="1584262098"/>
      </p:ext>
    </p:extLst>
  </p:cSld>
  <p:clrMap bg1="lt1" tx1="dk1" bg2="lt2" tx2="dk2" accent1="accent1" accent2="accent2" accent3="accent3" accent4="accent4" accent5="accent5" accent6="accent6" hlink="hlink" folHlink="folHlink"/>
  <p:sldLayoutIdLst>
    <p:sldLayoutId id="2147484287" r:id="rId1"/>
    <p:sldLayoutId id="2147484288" r:id="rId2"/>
    <p:sldLayoutId id="2147484289" r:id="rId3"/>
    <p:sldLayoutId id="2147484290" r:id="rId4"/>
    <p:sldLayoutId id="2147484291" r:id="rId5"/>
    <p:sldLayoutId id="2147484292" r:id="rId6"/>
    <p:sldLayoutId id="2147484293" r:id="rId7"/>
    <p:sldLayoutId id="2147484294" r:id="rId8"/>
    <p:sldLayoutId id="2147484295" r:id="rId9"/>
    <p:sldLayoutId id="2147484296" r:id="rId10"/>
    <p:sldLayoutId id="21474842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D3812E8-4ACD-488F-90F2-64101F87CABB}" type="datetimeFigureOut">
              <a:rPr lang="ru-RU" smtClean="0"/>
              <a:t>19.01.2022</a:t>
            </a:fld>
            <a:endParaRPr lang="ru-RU"/>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3F6E5CCC-287C-451B-8FF7-7A9F41B0CE1C}" type="slidenum">
              <a:rPr lang="ru-RU" smtClean="0"/>
              <a:t>‹#›</a:t>
            </a:fld>
            <a:endParaRPr lang="ru-RU"/>
          </a:p>
        </p:txBody>
      </p:sp>
    </p:spTree>
    <p:extLst>
      <p:ext uri="{BB962C8B-B14F-4D97-AF65-F5344CB8AC3E}">
        <p14:creationId xmlns:p14="http://schemas.microsoft.com/office/powerpoint/2010/main" val="2884703280"/>
      </p:ext>
    </p:extLst>
  </p:cSld>
  <p:clrMap bg1="lt1" tx1="dk1" bg2="lt2" tx2="dk2" accent1="accent1" accent2="accent2" accent3="accent3" accent4="accent4" accent5="accent5" accent6="accent6" hlink="hlink" folHlink="folHlink"/>
  <p:sldLayoutIdLst>
    <p:sldLayoutId id="2147484383" r:id="rId1"/>
    <p:sldLayoutId id="2147484384" r:id="rId2"/>
    <p:sldLayoutId id="2147484385" r:id="rId3"/>
    <p:sldLayoutId id="2147484386" r:id="rId4"/>
    <p:sldLayoutId id="2147484387" r:id="rId5"/>
    <p:sldLayoutId id="2147484388" r:id="rId6"/>
    <p:sldLayoutId id="2147484389" r:id="rId7"/>
    <p:sldLayoutId id="2147484390" r:id="rId8"/>
    <p:sldLayoutId id="2147484391" r:id="rId9"/>
    <p:sldLayoutId id="2147484392" r:id="rId10"/>
    <p:sldLayoutId id="2147484393"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hyperlink" Target="http://www.consultant.ru/document/cons_doc_LAW_388926/d6aec91603ff628ea274b8552ce2849e06e0aa4c/#dst100386" TargetMode="Externa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59236" y="1477108"/>
            <a:ext cx="8679915" cy="2804746"/>
          </a:xfrm>
        </p:spPr>
        <p:txBody>
          <a:bodyPr>
            <a:normAutofit/>
          </a:bodyPr>
          <a:lstStyle/>
          <a:p>
            <a:pPr algn="ctr"/>
            <a:r>
              <a:rPr lang="ru-RU" sz="4400" i="1" dirty="0" smtClean="0">
                <a:solidFill>
                  <a:schemeClr val="accent1">
                    <a:lumMod val="50000"/>
                  </a:schemeClr>
                </a:solidFill>
                <a:latin typeface="Times New Roman" panose="02020603050405020304" pitchFamily="18" charset="0"/>
                <a:cs typeface="Times New Roman" panose="02020603050405020304" pitchFamily="18" charset="0"/>
              </a:rPr>
              <a:t>«Об изменении </a:t>
            </a:r>
            <a:r>
              <a:rPr lang="ru-RU" sz="4400" i="1" dirty="0">
                <a:solidFill>
                  <a:schemeClr val="accent1">
                    <a:lumMod val="50000"/>
                  </a:schemeClr>
                </a:solidFill>
                <a:latin typeface="Times New Roman" panose="02020603050405020304" pitchFamily="18" charset="0"/>
                <a:cs typeface="Times New Roman" panose="02020603050405020304" pitchFamily="18" charset="0"/>
              </a:rPr>
              <a:t>п</a:t>
            </a:r>
            <a:r>
              <a:rPr lang="ru-RU" sz="4400" i="1" dirty="0" smtClean="0">
                <a:solidFill>
                  <a:schemeClr val="accent1">
                    <a:lumMod val="50000"/>
                  </a:schemeClr>
                </a:solidFill>
                <a:latin typeface="Times New Roman" panose="02020603050405020304" pitchFamily="18" charset="0"/>
                <a:cs typeface="Times New Roman" panose="02020603050405020304" pitchFamily="18" charset="0"/>
              </a:rPr>
              <a:t>орядка приема заявок на закупку через МИС «АЦК-</a:t>
            </a:r>
            <a:r>
              <a:rPr lang="ru-RU" sz="4400" i="1" dirty="0" err="1" smtClean="0">
                <a:solidFill>
                  <a:schemeClr val="accent1">
                    <a:lumMod val="50000"/>
                  </a:schemeClr>
                </a:solidFill>
                <a:latin typeface="Times New Roman" panose="02020603050405020304" pitchFamily="18" charset="0"/>
                <a:cs typeface="Times New Roman" panose="02020603050405020304" pitchFamily="18" charset="0"/>
              </a:rPr>
              <a:t>Мунзаказ</a:t>
            </a:r>
            <a:r>
              <a:rPr lang="ru-RU" sz="4400" i="1" dirty="0" smtClean="0">
                <a:solidFill>
                  <a:schemeClr val="accent1">
                    <a:lumMod val="50000"/>
                  </a:schemeClr>
                </a:solidFill>
                <a:latin typeface="Times New Roman" panose="02020603050405020304" pitchFamily="18" charset="0"/>
                <a:cs typeface="Times New Roman" panose="02020603050405020304" pitchFamily="18" charset="0"/>
              </a:rPr>
              <a:t>» </a:t>
            </a:r>
            <a:br>
              <a:rPr lang="ru-RU" sz="4400" i="1" dirty="0" smtClean="0">
                <a:solidFill>
                  <a:schemeClr val="accent1">
                    <a:lumMod val="50000"/>
                  </a:schemeClr>
                </a:solidFill>
                <a:latin typeface="Times New Roman" panose="02020603050405020304" pitchFamily="18" charset="0"/>
                <a:cs typeface="Times New Roman" panose="02020603050405020304" pitchFamily="18" charset="0"/>
              </a:rPr>
            </a:br>
            <a:r>
              <a:rPr lang="ru-RU" sz="4400" i="1" dirty="0" smtClean="0">
                <a:solidFill>
                  <a:schemeClr val="accent1">
                    <a:lumMod val="50000"/>
                  </a:schemeClr>
                </a:solidFill>
                <a:latin typeface="Times New Roman" panose="02020603050405020304" pitchFamily="18" charset="0"/>
                <a:cs typeface="Times New Roman" panose="02020603050405020304" pitchFamily="18" charset="0"/>
              </a:rPr>
              <a:t>с 2022 года»</a:t>
            </a:r>
            <a:endParaRPr lang="ru-RU" sz="4400" i="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8019459" y="5213839"/>
            <a:ext cx="4172541" cy="797530"/>
          </a:xfrm>
        </p:spPr>
        <p:txBody>
          <a:bodyPr>
            <a:normAutofit fontScale="92500" lnSpcReduction="10000"/>
          </a:bodyPr>
          <a:lstStyle/>
          <a:p>
            <a:pPr algn="r">
              <a:spcBef>
                <a:spcPts val="0"/>
              </a:spcBef>
            </a:pPr>
            <a:r>
              <a:rPr lang="ru-RU" dirty="0" smtClean="0">
                <a:latin typeface="Times New Roman" panose="02020603050405020304" pitchFamily="18" charset="0"/>
                <a:cs typeface="Times New Roman" panose="02020603050405020304" pitchFamily="18" charset="0"/>
              </a:rPr>
              <a:t>Управление муниципальных закупок  </a:t>
            </a:r>
          </a:p>
          <a:p>
            <a:pPr algn="r">
              <a:spcBef>
                <a:spcPts val="0"/>
              </a:spcBef>
            </a:pPr>
            <a:r>
              <a:rPr lang="ru-RU" dirty="0" smtClean="0">
                <a:latin typeface="Times New Roman" panose="02020603050405020304" pitchFamily="18" charset="0"/>
                <a:cs typeface="Times New Roman" panose="02020603050405020304" pitchFamily="18" charset="0"/>
              </a:rPr>
              <a:t>ОА г. Якутска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51847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30270" y="993531"/>
            <a:ext cx="9603275" cy="4472814"/>
          </a:xfrm>
        </p:spPr>
        <p:txBody>
          <a:bodyPr>
            <a:normAutofit/>
          </a:bodyPr>
          <a:lstStyle/>
          <a:p>
            <a:r>
              <a:rPr lang="ru-RU" b="1" dirty="0" smtClean="0">
                <a:latin typeface="Times New Roman" panose="02020603050405020304" pitchFamily="18" charset="0"/>
                <a:cs typeface="Times New Roman" panose="02020603050405020304" pitchFamily="18" charset="0"/>
              </a:rPr>
              <a:t>информацию </a:t>
            </a:r>
            <a:r>
              <a:rPr lang="ru-RU" b="1" dirty="0">
                <a:latin typeface="Times New Roman" panose="02020603050405020304" pitchFamily="18" charset="0"/>
                <a:cs typeface="Times New Roman" panose="02020603050405020304" pitchFamily="18" charset="0"/>
              </a:rPr>
              <a:t>о преимуществах участникам закупки, условиях, запретах и ограничениях допуска иностранных товаров, работ, услуг:</a:t>
            </a:r>
          </a:p>
          <a:p>
            <a:pPr marL="0" indent="0">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сведения </a:t>
            </a:r>
            <a:r>
              <a:rPr lang="ru-RU" dirty="0">
                <a:latin typeface="Times New Roman" panose="02020603050405020304" pitchFamily="18" charset="0"/>
                <a:cs typeface="Times New Roman" panose="02020603050405020304" pitchFamily="18" charset="0"/>
              </a:rPr>
              <a:t>о том, предоставляются ли преимущества учреждениям и предприятиям УИС или организациям инвалидов;</a:t>
            </a:r>
          </a:p>
          <a:p>
            <a:pPr marL="0" indent="0">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указание </a:t>
            </a:r>
            <a:r>
              <a:rPr lang="ru-RU" dirty="0">
                <a:latin typeface="Times New Roman" panose="02020603050405020304" pitchFamily="18" charset="0"/>
                <a:cs typeface="Times New Roman" panose="02020603050405020304" pitchFamily="18" charset="0"/>
              </a:rPr>
              <a:t>на то, что участниками закупки могут быть только СМП или СОНКО, если проводите закупку только среди них, или требование по ч. 5 ст. 30 Закона N 44-ФЗ с указанием объема привлечения к исполнению контрактов субподрядчиков, соисполнителей из числа СМП или СОНКО;</a:t>
            </a:r>
          </a:p>
          <a:p>
            <a:pPr marL="0" indent="0">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информацию </a:t>
            </a:r>
            <a:r>
              <a:rPr lang="ru-RU" dirty="0">
                <a:latin typeface="Times New Roman" panose="02020603050405020304" pitchFamily="18" charset="0"/>
                <a:cs typeface="Times New Roman" panose="02020603050405020304" pitchFamily="18" charset="0"/>
              </a:rPr>
              <a:t>о том, устанавливаются ли условия, запреты, ограничения по ст. 14 Закона N 44-ФЗ;</a:t>
            </a:r>
          </a:p>
          <a:p>
            <a:endParaRPr lang="ru-RU" dirty="0"/>
          </a:p>
        </p:txBody>
      </p:sp>
    </p:spTree>
    <p:extLst>
      <p:ext uri="{BB962C8B-B14F-4D97-AF65-F5344CB8AC3E}">
        <p14:creationId xmlns:p14="http://schemas.microsoft.com/office/powerpoint/2010/main" val="11356837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30270" y="993531"/>
            <a:ext cx="9603275" cy="4809392"/>
          </a:xfrm>
        </p:spPr>
        <p:txBody>
          <a:bodyPr>
            <a:normAutofit fontScale="92500" lnSpcReduction="20000"/>
          </a:bodyPr>
          <a:lstStyle/>
          <a:p>
            <a:r>
              <a:rPr lang="ru-RU" b="1" dirty="0" smtClean="0">
                <a:latin typeface="Times New Roman" panose="02020603050405020304" pitchFamily="18" charset="0"/>
                <a:cs typeface="Times New Roman" panose="02020603050405020304" pitchFamily="18" charset="0"/>
              </a:rPr>
              <a:t>иные </a:t>
            </a:r>
            <a:r>
              <a:rPr lang="ru-RU" b="1" dirty="0">
                <a:latin typeface="Times New Roman" panose="02020603050405020304" pitchFamily="18" charset="0"/>
                <a:cs typeface="Times New Roman" panose="02020603050405020304" pitchFamily="18" charset="0"/>
              </a:rPr>
              <a:t>сведения:</a:t>
            </a:r>
          </a:p>
          <a:p>
            <a:pPr marL="0" indent="0">
              <a:buNone/>
            </a:pPr>
            <a:r>
              <a:rPr lang="ru-RU" dirty="0" smtClean="0">
                <a:latin typeface="Times New Roman" panose="02020603050405020304" pitchFamily="18" charset="0"/>
                <a:cs typeface="Times New Roman" panose="02020603050405020304" pitchFamily="18" charset="0"/>
              </a:rPr>
              <a:t>•	информацию </a:t>
            </a:r>
            <a:r>
              <a:rPr lang="ru-RU" dirty="0">
                <a:latin typeface="Times New Roman" panose="02020603050405020304" pitchFamily="18" charset="0"/>
                <a:cs typeface="Times New Roman" panose="02020603050405020304" pitchFamily="18" charset="0"/>
              </a:rPr>
              <a:t>о возможности одностороннего отказа от исполнения контракта по ст. 95 Закона N 44-ФЗ;</a:t>
            </a:r>
          </a:p>
          <a:p>
            <a:pPr marL="0" indent="0">
              <a:buNone/>
            </a:pPr>
            <a:r>
              <a:rPr lang="ru-RU" dirty="0">
                <a:latin typeface="Times New Roman" panose="02020603050405020304" pitchFamily="18" charset="0"/>
                <a:cs typeface="Times New Roman" panose="02020603050405020304" pitchFamily="18" charset="0"/>
              </a:rPr>
              <a:t>•	данные о том, осуществляется ли банковское сопровождение контракта;</a:t>
            </a:r>
          </a:p>
          <a:p>
            <a:pPr marL="0" indent="0">
              <a:buNone/>
            </a:pPr>
            <a:r>
              <a:rPr lang="ru-RU" dirty="0">
                <a:latin typeface="Times New Roman" panose="02020603050405020304" pitchFamily="18" charset="0"/>
                <a:cs typeface="Times New Roman" panose="02020603050405020304" pitchFamily="18" charset="0"/>
              </a:rPr>
              <a:t>•	информацию о возможности заказчика заключить контракты, перечисленные в ч. 10 ст. 34 Закона N 44-ФЗ, с несколькими участниками закупки и количество таких контрактов. Например, по итогам проведения конкурса можно заключить контракт с несколькими участниками на оказание услуг по организации отдыха детей и их оздоровления;</a:t>
            </a:r>
          </a:p>
          <a:p>
            <a:pPr marL="0" indent="0">
              <a:buNone/>
            </a:pPr>
            <a:r>
              <a:rPr lang="ru-RU" dirty="0">
                <a:latin typeface="Times New Roman" panose="02020603050405020304" pitchFamily="18" charset="0"/>
                <a:cs typeface="Times New Roman" panose="02020603050405020304" pitchFamily="18" charset="0"/>
              </a:rPr>
              <a:t>•	указание на конкретную часть ст. 15 Закона N 44-ФЗ, на основании которой проводится закупка, если она осуществляется по ч. 4 - 6 данной статьи;</a:t>
            </a:r>
          </a:p>
          <a:p>
            <a:pPr marL="0" indent="0">
              <a:buNone/>
            </a:pPr>
            <a:r>
              <a:rPr lang="ru-RU" dirty="0">
                <a:latin typeface="Times New Roman" panose="02020603050405020304" pitchFamily="18" charset="0"/>
                <a:cs typeface="Times New Roman" panose="02020603050405020304" pitchFamily="18" charset="0"/>
              </a:rPr>
              <a:t>•	указание на осуществление закупки по Федеральному закону от 29.12.2012 N 275-ФЗ (не размещается на официальном сайте).</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16011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stretch>
            <a:fillRect/>
          </a:stretch>
        </p:blipFill>
        <p:spPr>
          <a:xfrm>
            <a:off x="0" y="0"/>
            <a:ext cx="5941347" cy="276926"/>
          </a:xfrm>
          <a:prstGeom prst="rect">
            <a:avLst/>
          </a:prstGeom>
        </p:spPr>
      </p:pic>
      <p:sp>
        <p:nvSpPr>
          <p:cNvPr id="2" name="Заголовок 1"/>
          <p:cNvSpPr>
            <a:spLocks noGrp="1"/>
          </p:cNvSpPr>
          <p:nvPr>
            <p:ph type="title"/>
          </p:nvPr>
        </p:nvSpPr>
        <p:spPr>
          <a:xfrm>
            <a:off x="1139709" y="979702"/>
            <a:ext cx="9603275" cy="831514"/>
          </a:xfrm>
        </p:spPr>
        <p:txBody>
          <a:bodyPr>
            <a:normAutofit fontScale="90000"/>
          </a:bodyPr>
          <a:lstStyle/>
          <a:p>
            <a:pPr algn="ctr"/>
            <a:r>
              <a:rPr lang="ru-RU" sz="2800" dirty="0">
                <a:solidFill>
                  <a:schemeClr val="accent2">
                    <a:lumMod val="75000"/>
                  </a:schemeClr>
                </a:solidFill>
                <a:latin typeface="Times New Roman" panose="02020603050405020304" pitchFamily="18" charset="0"/>
                <a:cs typeface="Times New Roman" panose="02020603050405020304" pitchFamily="18" charset="0"/>
              </a:rPr>
              <a:t>Порядок рассмотрения уполномоченным органом заявки на </a:t>
            </a:r>
            <a:r>
              <a:rPr lang="ru-RU" sz="2800" dirty="0" smtClean="0">
                <a:solidFill>
                  <a:schemeClr val="accent2">
                    <a:lumMod val="75000"/>
                  </a:schemeClr>
                </a:solidFill>
                <a:latin typeface="Times New Roman" panose="02020603050405020304" pitchFamily="18" charset="0"/>
                <a:cs typeface="Times New Roman" panose="02020603050405020304" pitchFamily="18" charset="0"/>
              </a:rPr>
              <a:t>закупку.</a:t>
            </a:r>
            <a:endParaRPr lang="ru-RU" sz="2800" dirty="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50632" y="1635370"/>
            <a:ext cx="10814538" cy="3830976"/>
          </a:xfrm>
        </p:spPr>
        <p:txBody>
          <a:bodyPr>
            <a:noAutofit/>
          </a:bodyPr>
          <a:lstStyle/>
          <a:p>
            <a:r>
              <a:rPr lang="ru-RU" dirty="0">
                <a:latin typeface="Times New Roman" panose="02020603050405020304" pitchFamily="18" charset="0"/>
                <a:cs typeface="Times New Roman" panose="02020603050405020304" pitchFamily="18" charset="0"/>
              </a:rPr>
              <a:t>Уполномоченный орган рассматривает заявку на </a:t>
            </a:r>
            <a:r>
              <a:rPr lang="ru-RU" dirty="0" smtClean="0">
                <a:latin typeface="Times New Roman" panose="02020603050405020304" pitchFamily="18" charset="0"/>
                <a:cs typeface="Times New Roman" panose="02020603050405020304" pitchFamily="18" charset="0"/>
              </a:rPr>
              <a:t>закупку в </a:t>
            </a:r>
            <a:r>
              <a:rPr lang="ru-RU" dirty="0">
                <a:latin typeface="Times New Roman" panose="02020603050405020304" pitchFamily="18" charset="0"/>
                <a:cs typeface="Times New Roman" panose="02020603050405020304" pitchFamily="18" charset="0"/>
              </a:rPr>
              <a:t>течение 5 (пяти) рабочих дней с момента получения заявки «АЦК – </a:t>
            </a:r>
            <a:r>
              <a:rPr lang="ru-RU" dirty="0" err="1">
                <a:latin typeface="Times New Roman" panose="02020603050405020304" pitchFamily="18" charset="0"/>
                <a:cs typeface="Times New Roman" panose="02020603050405020304" pitchFamily="18" charset="0"/>
              </a:rPr>
              <a:t>мунзаказ</a:t>
            </a:r>
            <a:r>
              <a:rPr lang="ru-RU" dirty="0" smtClean="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Заявку на закупку, возвращенную на доработку уполномоченным органом, заказчик в течение 3 (трех) рабочих дней дорабатывает и направляет повторно (</a:t>
            </a:r>
            <a:r>
              <a:rPr lang="ru-RU" dirty="0" smtClean="0">
                <a:latin typeface="Times New Roman" panose="02020603050405020304" pitchFamily="18" charset="0"/>
                <a:cs typeface="Times New Roman" panose="02020603050405020304" pitchFamily="18" charset="0"/>
              </a:rPr>
              <a:t>при </a:t>
            </a:r>
            <a:r>
              <a:rPr lang="ru-RU" dirty="0">
                <a:latin typeface="Times New Roman" panose="02020603050405020304" pitchFamily="18" charset="0"/>
                <a:cs typeface="Times New Roman" panose="02020603050405020304" pitchFamily="18" charset="0"/>
              </a:rPr>
              <a:t>необходимости) уполномоченному органу</a:t>
            </a:r>
            <a:r>
              <a:rPr lang="ru-RU" dirty="0" smtClean="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При повторном поступлении заявки на закупку после доработки уполномоченный орган рассматривает заявку на закупку и размещает извещение об осуществлении закупки в единой информационной системе в сфере закупок в течение 2 (двух) рабочих дней со дня повторного поступления заявки на закупку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6551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dirty="0">
                <a:latin typeface="Times New Roman" panose="02020603050405020304" pitchFamily="18" charset="0"/>
                <a:cs typeface="Times New Roman" panose="02020603050405020304" pitchFamily="18" charset="0"/>
              </a:rPr>
              <a:t>Извещение об осуществлении закупки, если иное не предусмотрено настоящим Федеральным законом, должно содержать следующие электронные документы:</a:t>
            </a:r>
            <a:br>
              <a:rPr lang="ru-RU" sz="2800" dirty="0">
                <a:latin typeface="Times New Roman" panose="02020603050405020304" pitchFamily="18" charset="0"/>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83578" y="2171768"/>
            <a:ext cx="11298114" cy="3824585"/>
          </a:xfrm>
        </p:spPr>
        <p:txBody>
          <a:bodyPr>
            <a:normAutofit fontScale="85000" lnSpcReduction="10000"/>
          </a:bodyPr>
          <a:lstStyle/>
          <a:p>
            <a:r>
              <a:rPr lang="ru-RU" dirty="0" smtClean="0">
                <a:latin typeface="Times New Roman" panose="02020603050405020304" pitchFamily="18" charset="0"/>
                <a:cs typeface="Times New Roman" panose="02020603050405020304" pitchFamily="18" charset="0"/>
              </a:rPr>
              <a:t>1</a:t>
            </a:r>
            <a:r>
              <a:rPr lang="ru-RU" dirty="0">
                <a:latin typeface="Times New Roman" panose="02020603050405020304" pitchFamily="18" charset="0"/>
                <a:cs typeface="Times New Roman" panose="02020603050405020304" pitchFamily="18" charset="0"/>
              </a:rPr>
              <a:t>) описание объекта закупки в соответствии со </a:t>
            </a:r>
            <a:r>
              <a:rPr lang="ru-RU" u="sng" dirty="0">
                <a:latin typeface="Times New Roman" panose="02020603050405020304" pitchFamily="18" charset="0"/>
                <a:cs typeface="Times New Roman" panose="02020603050405020304" pitchFamily="18" charset="0"/>
                <a:hlinkClick r:id="rId2"/>
              </a:rPr>
              <a:t>статьей 33</a:t>
            </a:r>
            <a:r>
              <a:rPr lang="ru-RU" dirty="0">
                <a:latin typeface="Times New Roman" panose="02020603050405020304" pitchFamily="18" charset="0"/>
                <a:cs typeface="Times New Roman" panose="02020603050405020304" pitchFamily="18" charset="0"/>
              </a:rPr>
              <a:t> настоящего Федерального закона;</a:t>
            </a: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2) обоснование начальной (максимальной) цены контракта с указанием информации о валюте, используемой для формирования цены контракта и расчетов с поставщиком (подрядчиком, исполнителем), порядка применения официального курса иностранной валюты к рублю Российской Федерации, установленного Центральным банком Российской Федерации и используемого при оплате контракта;</a:t>
            </a: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3) требования к содержанию, составу заявки на участие в закупке в соответствии с настоящим Федеральным законом и инструкция по ее заполнению. При этом не допускается установление требований, влекущих за собой ограничение количества участников закупки;</a:t>
            </a: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4) порядок рассмотрения и оценки заявок на участие в конкурсах в соответствии с настоящим Федеральным законом;</a:t>
            </a: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5) проект контракта;</a:t>
            </a:r>
          </a:p>
        </p:txBody>
      </p:sp>
    </p:spTree>
    <p:extLst>
      <p:ext uri="{BB962C8B-B14F-4D97-AF65-F5344CB8AC3E}">
        <p14:creationId xmlns:p14="http://schemas.microsoft.com/office/powerpoint/2010/main" val="4705921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atin typeface="Times New Roman" panose="02020603050405020304" pitchFamily="18" charset="0"/>
                <a:cs typeface="Times New Roman" panose="02020603050405020304" pitchFamily="18" charset="0"/>
              </a:rPr>
              <a:t>Сроки приема заявок на закупку уполномоченным органом</a:t>
            </a:r>
            <a:r>
              <a:rPr lang="ru-RU" b="1" dirty="0" smtClean="0"/>
              <a:t>.</a:t>
            </a:r>
            <a:endParaRPr lang="ru-RU" b="1" dirty="0"/>
          </a:p>
        </p:txBody>
      </p:sp>
      <p:sp>
        <p:nvSpPr>
          <p:cNvPr id="3" name="Объект 2"/>
          <p:cNvSpPr>
            <a:spLocks noGrp="1"/>
          </p:cNvSpPr>
          <p:nvPr>
            <p:ph idx="1"/>
          </p:nvPr>
        </p:nvSpPr>
        <p:spPr>
          <a:xfrm>
            <a:off x="1130270" y="2171769"/>
            <a:ext cx="10167845" cy="3294576"/>
          </a:xfrm>
        </p:spPr>
        <p:txBody>
          <a:bodyPr>
            <a:normAutofit fontScale="92500" lnSpcReduction="10000"/>
          </a:bodyPr>
          <a:lstStyle/>
          <a:p>
            <a:pPr algn="just"/>
            <a:r>
              <a:rPr lang="ru-RU" dirty="0" smtClean="0">
                <a:latin typeface="Times New Roman" panose="02020603050405020304" pitchFamily="18" charset="0"/>
                <a:cs typeface="Times New Roman" panose="02020603050405020304" pitchFamily="18" charset="0"/>
              </a:rPr>
              <a:t>Прием </a:t>
            </a:r>
            <a:r>
              <a:rPr lang="ru-RU" dirty="0">
                <a:latin typeface="Times New Roman" panose="02020603050405020304" pitchFamily="18" charset="0"/>
                <a:cs typeface="Times New Roman" panose="02020603050405020304" pitchFamily="18" charset="0"/>
              </a:rPr>
              <a:t>заявок на закупку от заказчиков на текущий месяц завершается 25 числа этого месяца (включительно), при этом, если последний день приема заявок выпадает на выходной, нерабочий день, то срок оканчивается рабочим днем, предшествующим 25 числу текущего месяца.</a:t>
            </a: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Прием </a:t>
            </a:r>
            <a:r>
              <a:rPr lang="ru-RU" dirty="0">
                <a:latin typeface="Times New Roman" panose="02020603050405020304" pitchFamily="18" charset="0"/>
                <a:cs typeface="Times New Roman" panose="02020603050405020304" pitchFamily="18" charset="0"/>
              </a:rPr>
              <a:t>заявок на закупку от заказчиков на текущий год завершается 5 ноября текущего финансового года, при этом заявки на осуществление электронного запроса котировок принимаются до 20 ноября текущего финансового года.</a:t>
            </a: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Прием заявок на следующий год «опережающих закупок» и закупок, имеющих непрерывный цикл, завершается 10 декабря текущего финансового года.</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2641140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59236" y="1477108"/>
            <a:ext cx="8679915" cy="1521069"/>
          </a:xfrm>
        </p:spPr>
        <p:txBody>
          <a:bodyPr>
            <a:normAutofit/>
          </a:bodyPr>
          <a:lstStyle/>
          <a:p>
            <a:pPr algn="ctr"/>
            <a:r>
              <a:rPr lang="ru-RU" sz="4400" i="1" dirty="0" smtClean="0">
                <a:solidFill>
                  <a:schemeClr val="accent1">
                    <a:lumMod val="50000"/>
                  </a:schemeClr>
                </a:solidFill>
                <a:latin typeface="Times New Roman" panose="02020603050405020304" pitchFamily="18" charset="0"/>
                <a:cs typeface="Times New Roman" panose="02020603050405020304" pitchFamily="18" charset="0"/>
              </a:rPr>
              <a:t>Спасибо за внимание!</a:t>
            </a:r>
            <a:endParaRPr lang="ru-RU" sz="4400" i="1"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81327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solidFill>
                  <a:schemeClr val="accent2">
                    <a:lumMod val="75000"/>
                  </a:schemeClr>
                </a:solidFill>
                <a:latin typeface="Times New Roman" panose="02020603050405020304" pitchFamily="18" charset="0"/>
                <a:cs typeface="Times New Roman" panose="02020603050405020304" pitchFamily="18" charset="0"/>
              </a:rPr>
              <a:t>Способы закупок, предусмотренные Законом 44-ФЗ с 2022 года.</a:t>
            </a:r>
            <a:endParaRPr lang="ru-RU" dirty="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98938" y="1916722"/>
            <a:ext cx="11561885" cy="4554415"/>
          </a:xfrm>
        </p:spPr>
        <p:txBody>
          <a:bodyPr>
            <a:normAutofit/>
          </a:bodyPr>
          <a:lstStyle/>
          <a:p>
            <a:pPr>
              <a:lnSpc>
                <a:spcPct val="100000"/>
              </a:lnSpc>
              <a:spcBef>
                <a:spcPts val="0"/>
              </a:spcBef>
            </a:pPr>
            <a:r>
              <a:rPr lang="ru-RU" dirty="0" smtClean="0">
                <a:solidFill>
                  <a:schemeClr val="accent2">
                    <a:lumMod val="75000"/>
                  </a:schemeClr>
                </a:solidFill>
                <a:latin typeface="Times New Roman" panose="02020603050405020304" pitchFamily="18" charset="0"/>
                <a:cs typeface="Times New Roman" panose="02020603050405020304" pitchFamily="18" charset="0"/>
              </a:rPr>
              <a:t>Конкурентные способы закупки:</a:t>
            </a:r>
          </a:p>
          <a:p>
            <a:pPr marL="457200" indent="-457200">
              <a:lnSpc>
                <a:spcPct val="100000"/>
              </a:lnSpc>
              <a:spcBef>
                <a:spcPts val="0"/>
              </a:spcBef>
              <a:buFont typeface="+mj-lt"/>
              <a:buAutoNum type="arabicPeriod"/>
            </a:pPr>
            <a:r>
              <a:rPr lang="ru-RU" dirty="0" smtClean="0">
                <a:latin typeface="Times New Roman" panose="02020603050405020304" pitchFamily="18" charset="0"/>
                <a:cs typeface="Times New Roman" panose="02020603050405020304" pitchFamily="18" charset="0"/>
              </a:rPr>
              <a:t>Конкурс:</a:t>
            </a:r>
          </a:p>
          <a:p>
            <a:pPr>
              <a:lnSpc>
                <a:spcPct val="100000"/>
              </a:lnSpc>
              <a:spcBef>
                <a:spcPts val="0"/>
              </a:spcBef>
              <a:buFont typeface="Wingdings" panose="05000000000000000000" pitchFamily="2" charset="2"/>
              <a:buChar char="Ø"/>
            </a:pPr>
            <a:r>
              <a:rPr lang="ru-RU" dirty="0" smtClean="0">
                <a:latin typeface="Times New Roman" panose="02020603050405020304" pitchFamily="18" charset="0"/>
                <a:cs typeface="Times New Roman" panose="02020603050405020304" pitchFamily="18" charset="0"/>
              </a:rPr>
              <a:t>Открытый конкурс в электронной форме (электронный конкурс) (ст. 48 Закона 44-ФЗ).</a:t>
            </a:r>
          </a:p>
          <a:p>
            <a:pPr>
              <a:lnSpc>
                <a:spcPct val="100000"/>
              </a:lnSpc>
              <a:spcBef>
                <a:spcPts val="0"/>
              </a:spcBef>
              <a:buFont typeface="Wingdings" panose="05000000000000000000" pitchFamily="2" charset="2"/>
              <a:buChar char="Ø"/>
            </a:pPr>
            <a:r>
              <a:rPr lang="ru-RU" dirty="0" smtClean="0">
                <a:latin typeface="Times New Roman" panose="02020603050405020304" pitchFamily="18" charset="0"/>
                <a:cs typeface="Times New Roman" panose="02020603050405020304" pitchFamily="18" charset="0"/>
              </a:rPr>
              <a:t>Закрытый конкурс:</a:t>
            </a:r>
          </a:p>
          <a:p>
            <a:pPr>
              <a:lnSpc>
                <a:spcPct val="100000"/>
              </a:lnSpc>
              <a:spcBef>
                <a:spcPts val="0"/>
              </a:spcBef>
              <a:buFont typeface="Wingdings" panose="05000000000000000000" pitchFamily="2" charset="2"/>
              <a:buChar char="§"/>
            </a:pPr>
            <a:r>
              <a:rPr lang="ru-RU" dirty="0" smtClean="0">
                <a:latin typeface="Times New Roman" panose="02020603050405020304" pitchFamily="18" charset="0"/>
                <a:cs typeface="Times New Roman" panose="02020603050405020304" pitchFamily="18" charset="0"/>
              </a:rPr>
              <a:t>Закрытый электронный конкурс (пп.1,2 ч. 11 ст. 24, ст. 75 Закона 44-ФЗ);</a:t>
            </a:r>
          </a:p>
          <a:p>
            <a:pPr>
              <a:lnSpc>
                <a:spcPct val="100000"/>
              </a:lnSpc>
              <a:spcBef>
                <a:spcPts val="0"/>
              </a:spcBef>
              <a:buFont typeface="Wingdings" panose="05000000000000000000" pitchFamily="2" charset="2"/>
              <a:buChar char="§"/>
            </a:pPr>
            <a:r>
              <a:rPr lang="ru-RU" dirty="0" smtClean="0">
                <a:latin typeface="Times New Roman" panose="02020603050405020304" pitchFamily="18" charset="0"/>
                <a:cs typeface="Times New Roman" panose="02020603050405020304" pitchFamily="18" charset="0"/>
              </a:rPr>
              <a:t>Закрытый «бумажный» конкурс (</a:t>
            </a:r>
            <a:r>
              <a:rPr lang="ru-RU" dirty="0" err="1" smtClean="0">
                <a:latin typeface="Times New Roman" panose="02020603050405020304" pitchFamily="18" charset="0"/>
                <a:cs typeface="Times New Roman" panose="02020603050405020304" pitchFamily="18" charset="0"/>
              </a:rPr>
              <a:t>пп</a:t>
            </a:r>
            <a:r>
              <a:rPr lang="ru-RU" dirty="0" smtClean="0">
                <a:latin typeface="Times New Roman" panose="02020603050405020304" pitchFamily="18" charset="0"/>
                <a:cs typeface="Times New Roman" panose="02020603050405020304" pitchFamily="18" charset="0"/>
              </a:rPr>
              <a:t>. 3-7 ч. 11, ч. 13 ст. 24, ст. 73 Закона 44-ФЗ);</a:t>
            </a:r>
          </a:p>
          <a:p>
            <a:pPr marL="342900" indent="-342900">
              <a:lnSpc>
                <a:spcPct val="100000"/>
              </a:lnSpc>
              <a:spcBef>
                <a:spcPts val="0"/>
              </a:spcBef>
              <a:buFont typeface="+mj-lt"/>
              <a:buAutoNum type="arabicPeriod" startAt="2"/>
            </a:pPr>
            <a:r>
              <a:rPr lang="ru-RU" dirty="0" smtClean="0">
                <a:latin typeface="Times New Roman" panose="02020603050405020304" pitchFamily="18" charset="0"/>
                <a:cs typeface="Times New Roman" panose="02020603050405020304" pitchFamily="18" charset="0"/>
              </a:rPr>
              <a:t>Электронный аукцион:</a:t>
            </a:r>
          </a:p>
          <a:p>
            <a:pPr>
              <a:lnSpc>
                <a:spcPct val="100000"/>
              </a:lnSpc>
              <a:spcBef>
                <a:spcPts val="0"/>
              </a:spcBef>
              <a:buFont typeface="Wingdings" panose="05000000000000000000" pitchFamily="2" charset="2"/>
              <a:buChar char="Ø"/>
            </a:pPr>
            <a:r>
              <a:rPr lang="ru-RU" dirty="0" smtClean="0">
                <a:latin typeface="Times New Roman" panose="02020603050405020304" pitchFamily="18" charset="0"/>
                <a:cs typeface="Times New Roman" panose="02020603050405020304" pitchFamily="18" charset="0"/>
              </a:rPr>
              <a:t>Открытый электронный аукцион;</a:t>
            </a:r>
          </a:p>
          <a:p>
            <a:pPr>
              <a:lnSpc>
                <a:spcPct val="100000"/>
              </a:lnSpc>
              <a:spcBef>
                <a:spcPts val="0"/>
              </a:spcBef>
              <a:buFont typeface="Wingdings" panose="05000000000000000000" pitchFamily="2" charset="2"/>
              <a:buChar char="Ø"/>
            </a:pPr>
            <a:r>
              <a:rPr lang="ru-RU" dirty="0" smtClean="0">
                <a:latin typeface="Times New Roman" panose="02020603050405020304" pitchFamily="18" charset="0"/>
                <a:cs typeface="Times New Roman" panose="02020603050405020304" pitchFamily="18" charset="0"/>
              </a:rPr>
              <a:t>Закрытый аукцион (ч. 13 ст. 24 Закона 44-ФЗ):</a:t>
            </a:r>
          </a:p>
          <a:p>
            <a:pPr>
              <a:lnSpc>
                <a:spcPct val="100000"/>
              </a:lnSpc>
              <a:spcBef>
                <a:spcPts val="0"/>
              </a:spcBef>
              <a:buFont typeface="Wingdings" panose="05000000000000000000" pitchFamily="2" charset="2"/>
              <a:buChar char="§"/>
            </a:pPr>
            <a:r>
              <a:rPr lang="ru-RU" dirty="0" smtClean="0">
                <a:latin typeface="Times New Roman" panose="02020603050405020304" pitchFamily="18" charset="0"/>
                <a:cs typeface="Times New Roman" panose="02020603050405020304" pitchFamily="18" charset="0"/>
              </a:rPr>
              <a:t>Закрытый «бумажный» аукцион (ст. 74  Закона 44-ФЗ);</a:t>
            </a:r>
          </a:p>
          <a:p>
            <a:pPr>
              <a:lnSpc>
                <a:spcPct val="100000"/>
              </a:lnSpc>
              <a:spcBef>
                <a:spcPts val="0"/>
              </a:spcBef>
              <a:buFont typeface="Wingdings" panose="05000000000000000000" pitchFamily="2" charset="2"/>
              <a:buChar char="§"/>
            </a:pPr>
            <a:r>
              <a:rPr lang="ru-RU" dirty="0" smtClean="0">
                <a:latin typeface="Times New Roman" panose="02020603050405020304" pitchFamily="18" charset="0"/>
                <a:cs typeface="Times New Roman" panose="02020603050405020304" pitchFamily="18" charset="0"/>
              </a:rPr>
              <a:t>Закрытый электронный аукцион (ст. 75 Закона 44-ФЗ);</a:t>
            </a:r>
          </a:p>
          <a:p>
            <a:pPr marL="342900" indent="-342900">
              <a:lnSpc>
                <a:spcPct val="100000"/>
              </a:lnSpc>
              <a:spcBef>
                <a:spcPts val="0"/>
              </a:spcBef>
              <a:buFont typeface="+mj-lt"/>
              <a:buAutoNum type="arabicPeriod" startAt="3"/>
            </a:pPr>
            <a:r>
              <a:rPr lang="ru-RU" dirty="0" smtClean="0">
                <a:latin typeface="Times New Roman" panose="02020603050405020304" pitchFamily="18" charset="0"/>
                <a:cs typeface="Times New Roman" panose="02020603050405020304" pitchFamily="18" charset="0"/>
              </a:rPr>
              <a:t>Запрос котировок в электронной форме (ст. 50 Закона 44-ФЗ).</a:t>
            </a:r>
          </a:p>
          <a:p>
            <a:pPr>
              <a:lnSpc>
                <a:spcPct val="100000"/>
              </a:lnSpc>
              <a:spcBef>
                <a:spcPts val="0"/>
              </a:spcBef>
            </a:pPr>
            <a:r>
              <a:rPr lang="ru-RU" dirty="0" smtClean="0">
                <a:solidFill>
                  <a:schemeClr val="accent2">
                    <a:lumMod val="75000"/>
                  </a:schemeClr>
                </a:solidFill>
                <a:latin typeface="Times New Roman" panose="02020603050405020304" pitchFamily="18" charset="0"/>
                <a:cs typeface="Times New Roman" panose="02020603050405020304" pitchFamily="18" charset="0"/>
              </a:rPr>
              <a:t>Неконкурентные способы закупки </a:t>
            </a:r>
            <a:r>
              <a:rPr lang="ru-RU" dirty="0" smtClean="0">
                <a:latin typeface="Times New Roman" panose="02020603050405020304" pitchFamily="18" charset="0"/>
                <a:cs typeface="Times New Roman" panose="02020603050405020304" pitchFamily="18" charset="0"/>
              </a:rPr>
              <a:t>– заключение контракта в соответствии ст. 93 Закона 44-ФЗ. </a:t>
            </a:r>
          </a:p>
          <a:p>
            <a:pPr>
              <a:lnSpc>
                <a:spcPct val="100000"/>
              </a:lnSpc>
              <a:spcBef>
                <a:spcPts val="0"/>
              </a:spcBef>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30103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30270" y="953325"/>
            <a:ext cx="9603275" cy="638084"/>
          </a:xfrm>
        </p:spPr>
        <p:txBody>
          <a:bodyPr/>
          <a:lstStyle/>
          <a:p>
            <a:pPr algn="ctr"/>
            <a:r>
              <a:rPr lang="ru-RU" dirty="0">
                <a:latin typeface="Times New Roman" panose="02020603050405020304" pitchFamily="18" charset="0"/>
                <a:cs typeface="Times New Roman" panose="02020603050405020304" pitchFamily="18" charset="0"/>
              </a:rPr>
              <a:t>Заявка на </a:t>
            </a:r>
            <a:r>
              <a:rPr lang="ru-RU" dirty="0" smtClean="0">
                <a:latin typeface="Times New Roman" panose="02020603050405020304" pitchFamily="18" charset="0"/>
                <a:cs typeface="Times New Roman" panose="02020603050405020304" pitchFamily="18" charset="0"/>
              </a:rPr>
              <a:t>закупку должна содержать следующее:</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97878" y="1723292"/>
            <a:ext cx="11324492" cy="4299439"/>
          </a:xfrm>
        </p:spPr>
        <p:txBody>
          <a:bodyPr>
            <a:normAutofit fontScale="62500" lnSpcReduction="20000"/>
          </a:bodyPr>
          <a:lstStyle/>
          <a:p>
            <a:r>
              <a:rPr lang="ru-RU" sz="2300" b="1" dirty="0">
                <a:latin typeface="Times New Roman" panose="02020603050405020304" pitchFamily="18" charset="0"/>
                <a:cs typeface="Times New Roman" panose="02020603050405020304" pitchFamily="18" charset="0"/>
              </a:rPr>
              <a:t>С</a:t>
            </a:r>
            <a:r>
              <a:rPr lang="ru-RU" sz="2300" b="1" dirty="0" smtClean="0">
                <a:latin typeface="Times New Roman" panose="02020603050405020304" pitchFamily="18" charset="0"/>
                <a:cs typeface="Times New Roman" panose="02020603050405020304" pitchFamily="18" charset="0"/>
              </a:rPr>
              <a:t>опроводительное </a:t>
            </a:r>
            <a:r>
              <a:rPr lang="ru-RU" sz="2300" b="1" dirty="0">
                <a:latin typeface="Times New Roman" panose="02020603050405020304" pitchFamily="18" charset="0"/>
                <a:cs typeface="Times New Roman" panose="02020603050405020304" pitchFamily="18" charset="0"/>
              </a:rPr>
              <a:t>письмо, подписанное руководителем заказчика (уполномоченным лицом), с указанием перечня прилагаемых к нему документов;</a:t>
            </a:r>
          </a:p>
          <a:p>
            <a:r>
              <a:rPr lang="ru-RU" sz="2300" b="1" dirty="0" smtClean="0">
                <a:latin typeface="Times New Roman" panose="02020603050405020304" pitchFamily="18" charset="0"/>
                <a:cs typeface="Times New Roman" panose="02020603050405020304" pitchFamily="18" charset="0"/>
              </a:rPr>
              <a:t>Распоряжение </a:t>
            </a:r>
            <a:r>
              <a:rPr lang="ru-RU" sz="2300" b="1" dirty="0">
                <a:latin typeface="Times New Roman" panose="02020603050405020304" pitchFamily="18" charset="0"/>
                <a:cs typeface="Times New Roman" panose="02020603050405020304" pitchFamily="18" charset="0"/>
              </a:rPr>
              <a:t>или приказ о выборе способа определения поставщика (подрядчика, исполнителя);</a:t>
            </a:r>
          </a:p>
          <a:p>
            <a:r>
              <a:rPr lang="ru-RU" sz="2300" b="1" dirty="0" smtClean="0">
                <a:latin typeface="Times New Roman" panose="02020603050405020304" pitchFamily="18" charset="0"/>
                <a:cs typeface="Times New Roman" panose="02020603050405020304" pitchFamily="18" charset="0"/>
              </a:rPr>
              <a:t>Информацию </a:t>
            </a:r>
            <a:r>
              <a:rPr lang="ru-RU" sz="2300" b="1" dirty="0">
                <a:latin typeface="Times New Roman" panose="02020603050405020304" pitchFamily="18" charset="0"/>
                <a:cs typeface="Times New Roman" panose="02020603050405020304" pitchFamily="18" charset="0"/>
              </a:rPr>
              <a:t>и сведения, необходимые для формирования извещения об осуществлении закупки, а также следующие электронные документы в соответствии со статьей 42 Федерального закона "О контрактной системе":</a:t>
            </a:r>
          </a:p>
          <a:p>
            <a:pPr marL="0" indent="0">
              <a:buNone/>
            </a:pPr>
            <a:r>
              <a:rPr lang="ru-RU" sz="2300" b="1" dirty="0">
                <a:latin typeface="Times New Roman" panose="02020603050405020304" pitchFamily="18" charset="0"/>
                <a:cs typeface="Times New Roman" panose="02020603050405020304" pitchFamily="18" charset="0"/>
              </a:rPr>
              <a:t>- описание объекта закупки, сформированного в соответствии со статьей 33 Федерального закона "О контрактной системе";</a:t>
            </a:r>
          </a:p>
          <a:p>
            <a:pPr marL="0" indent="0">
              <a:buNone/>
            </a:pPr>
            <a:r>
              <a:rPr lang="ru-RU" sz="2300" b="1" dirty="0">
                <a:latin typeface="Times New Roman" panose="02020603050405020304" pitchFamily="18" charset="0"/>
                <a:cs typeface="Times New Roman" panose="02020603050405020304" pitchFamily="18" charset="0"/>
              </a:rPr>
              <a:t>- протокол обоснования начальной (максимальной) цены контракта, составленного в соответствии со статьей 22 Федерального закона "О контрактной системе";</a:t>
            </a:r>
          </a:p>
          <a:p>
            <a:pPr marL="0" indent="0">
              <a:buNone/>
            </a:pPr>
            <a:r>
              <a:rPr lang="ru-RU" sz="2300" b="1" dirty="0">
                <a:latin typeface="Times New Roman" panose="02020603050405020304" pitchFamily="18" charset="0"/>
                <a:cs typeface="Times New Roman" panose="02020603050405020304" pitchFamily="18" charset="0"/>
              </a:rPr>
              <a:t>- требования к содержанию, составу заявки на участие в закупке в соответствии с Федеральным законом "О контрактной системе" и инструкцию по заполнению заявки участника закупки; </a:t>
            </a:r>
          </a:p>
          <a:p>
            <a:pPr marL="0" indent="0">
              <a:buNone/>
            </a:pPr>
            <a:r>
              <a:rPr lang="ru-RU" sz="2300" b="1" dirty="0">
                <a:latin typeface="Times New Roman" panose="02020603050405020304" pitchFamily="18" charset="0"/>
                <a:cs typeface="Times New Roman" panose="02020603050405020304" pitchFamily="18" charset="0"/>
              </a:rPr>
              <a:t>- порядок рассмотрения и оценки заявок на участие в конкурсах в соответствии с Федеральным законом «О контрактной системе»; </a:t>
            </a:r>
          </a:p>
          <a:p>
            <a:pPr marL="0" indent="0">
              <a:buNone/>
            </a:pPr>
            <a:r>
              <a:rPr lang="ru-RU" sz="2300" b="1" dirty="0">
                <a:latin typeface="Times New Roman" panose="02020603050405020304" pitchFamily="18" charset="0"/>
                <a:cs typeface="Times New Roman" panose="02020603050405020304" pitchFamily="18" charset="0"/>
              </a:rPr>
              <a:t>- проект контракта;</a:t>
            </a:r>
          </a:p>
          <a:p>
            <a:pPr marL="0" indent="0">
              <a:buNone/>
            </a:pPr>
            <a:r>
              <a:rPr lang="ru-RU" sz="2300" b="1" dirty="0">
                <a:latin typeface="Times New Roman" panose="02020603050405020304" pitchFamily="18" charset="0"/>
                <a:cs typeface="Times New Roman" panose="02020603050405020304" pitchFamily="18" charset="0"/>
              </a:rPr>
              <a:t>- перечень дополнительных требований к извещению об осуществлении закупки, участникам закупок, содержанию заявок на участие в закупках при осуществлении закупок, предусмотренных пунктом 6 части 2 статьи 42 Федерального закона «О контрактной системе».</a:t>
            </a:r>
          </a:p>
          <a:p>
            <a:endParaRPr lang="ru-RU" dirty="0"/>
          </a:p>
        </p:txBody>
      </p:sp>
    </p:spTree>
    <p:extLst>
      <p:ext uri="{BB962C8B-B14F-4D97-AF65-F5344CB8AC3E}">
        <p14:creationId xmlns:p14="http://schemas.microsoft.com/office/powerpoint/2010/main" val="6219666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30271" y="953324"/>
            <a:ext cx="8998468" cy="506199"/>
          </a:xfrm>
        </p:spPr>
        <p:txBody>
          <a:bodyPr>
            <a:normAutofit/>
          </a:bodyPr>
          <a:lstStyle/>
          <a:p>
            <a:pPr algn="ctr"/>
            <a:r>
              <a:rPr lang="ru-RU" sz="2400" dirty="0" smtClean="0">
                <a:latin typeface="Times New Roman" panose="02020603050405020304" pitchFamily="18" charset="0"/>
                <a:cs typeface="Times New Roman" panose="02020603050405020304" pitchFamily="18" charset="0"/>
              </a:rPr>
              <a:t>Дополнительные документы, прикладываемые к заявке на закупку:</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54978" y="1459523"/>
            <a:ext cx="11693768" cy="4369777"/>
          </a:xfrm>
        </p:spPr>
        <p:txBody>
          <a:bodyPr>
            <a:noAutofit/>
          </a:bodyPr>
          <a:lstStyle/>
          <a:p>
            <a:pPr marL="0" indent="342900" algn="just">
              <a:lnSpc>
                <a:spcPct val="100000"/>
              </a:lnSpc>
              <a:spcBef>
                <a:spcPts val="0"/>
              </a:spcBef>
            </a:pPr>
            <a:r>
              <a:rPr lang="ru-RU" sz="1400" dirty="0" smtClean="0">
                <a:latin typeface="Times New Roman" panose="02020603050405020304" pitchFamily="18" charset="0"/>
              </a:rPr>
              <a:t>- </a:t>
            </a:r>
            <a:r>
              <a:rPr lang="ru-RU" sz="1400" dirty="0">
                <a:latin typeface="Times New Roman" panose="02020603050405020304" pitchFamily="18" charset="0"/>
              </a:rPr>
              <a:t>положительное заключение (или его копию) государственной экспертизы проектной документации и результатов инженерных изысканий в случае подачи заявки на закупку работ по строительству, реконструкции объектов капитального строительства, финансирование которых осуществляется с привлечением средств государственного бюджета Республики Саха (Якутия), подлежащих государственной экспертизе в соответствии со статьей 49 Градостроительного кодекса Российской Федерации;</a:t>
            </a:r>
            <a:endParaRPr lang="ru-RU" sz="1400" dirty="0"/>
          </a:p>
          <a:p>
            <a:pPr marL="0" indent="342900" algn="just">
              <a:lnSpc>
                <a:spcPct val="100000"/>
              </a:lnSpc>
              <a:spcBef>
                <a:spcPts val="0"/>
              </a:spcBef>
            </a:pPr>
            <a:r>
              <a:rPr lang="ru-RU" sz="1400" dirty="0">
                <a:latin typeface="Times New Roman" panose="02020603050405020304" pitchFamily="18" charset="0"/>
              </a:rPr>
              <a:t>- положительное заключение (или его копию) о проверке достоверности определения сметной стоимости, подготовленное уполномоченным органом на выдачу заключений о проверке достоверности определения сметной стоимости, в случае подачи заявки на закупку работ по строительству, реконструкции объектов капитального строительства, финансирование которых осуществляется с привлечением средств государственного бюджета Республики Саха (Якутия), не подлежащих экспертизе в соответствии со статьей 49 Градостроительного кодекса Российской Федерации, а также работ по ремонту зданий, строений, сооружений, помещений с начальной (максимальной) ценой контракта свыше десяти миллионов рублей;</a:t>
            </a:r>
            <a:endParaRPr lang="ru-RU" sz="1400" dirty="0"/>
          </a:p>
          <a:p>
            <a:pPr marL="0" indent="342900" algn="just">
              <a:lnSpc>
                <a:spcPct val="100000"/>
              </a:lnSpc>
              <a:spcBef>
                <a:spcPts val="0"/>
              </a:spcBef>
            </a:pPr>
            <a:r>
              <a:rPr lang="ru-RU" sz="1400" dirty="0">
                <a:latin typeface="Times New Roman" panose="02020603050405020304" pitchFamily="18" charset="0"/>
              </a:rPr>
              <a:t>- информация об условиях, о запретах и об ограничениях допуска товаров, происходящих из иностранного государства или группы иностранных государств, работ, услуг, соответственно выполняемых, оказываемых иностранными лицами в случае, если такие условия, запреты и ограничения установлены в соответствии со статьей 14 Закона о контрактной системе;</a:t>
            </a:r>
            <a:endParaRPr lang="ru-RU" sz="1400" dirty="0"/>
          </a:p>
          <a:p>
            <a:pPr marL="0" indent="342900" algn="just">
              <a:lnSpc>
                <a:spcPct val="100000"/>
              </a:lnSpc>
              <a:spcBef>
                <a:spcPts val="0"/>
              </a:spcBef>
            </a:pPr>
            <a:r>
              <a:rPr lang="ru-RU" sz="1400" dirty="0">
                <a:latin typeface="Times New Roman" panose="02020603050405020304" pitchFamily="18" charset="0"/>
              </a:rPr>
              <a:t>- разрешение (или его копию) на закупку происходящего из иностранного государства промышленного товара, выдаваемого в порядке, установленном уполномоченным федеральным органом исполнительной власти, в случае </a:t>
            </a:r>
            <a:r>
              <a:rPr lang="ru-RU" sz="1400" dirty="0" err="1">
                <a:latin typeface="Times New Roman" panose="02020603050405020304" pitchFamily="18" charset="0"/>
              </a:rPr>
              <a:t>неустановления</a:t>
            </a:r>
            <a:r>
              <a:rPr lang="ru-RU" sz="1400" dirty="0">
                <a:latin typeface="Times New Roman" panose="02020603050405020304" pitchFamily="18" charset="0"/>
              </a:rPr>
              <a:t> запрета или ограничения на допуск товаров, происходящих из иностранных государств, работ, услуг, если закупаемый товар, работа, услуга подпадает под регулирование нормативных правовых актов, принятых в соответствии со статьей 14 Федерального закона «О контрактной системе»;</a:t>
            </a:r>
            <a:endParaRPr lang="ru-RU" sz="1400" dirty="0"/>
          </a:p>
          <a:p>
            <a:pPr marL="0" indent="342900" algn="just">
              <a:lnSpc>
                <a:spcPct val="100000"/>
              </a:lnSpc>
              <a:spcBef>
                <a:spcPts val="0"/>
              </a:spcBef>
            </a:pPr>
            <a:r>
              <a:rPr lang="ru-RU" sz="1400" dirty="0">
                <a:latin typeface="Times New Roman" panose="02020603050405020304" pitchFamily="18" charset="0"/>
              </a:rPr>
              <a:t>- обоснование невозможности соблюдения запрета на допуск программного обеспечения, происходящего из иностранных государств, для целей осуществления закупок для обеспечения муниципальных нужд в случаях, предусмотренных</a:t>
            </a:r>
            <a:r>
              <a:rPr lang="ru-RU" sz="1400" dirty="0">
                <a:latin typeface="Times New Roman" panose="02020603050405020304" pitchFamily="18" charset="0"/>
                <a:ea typeface="Calibri" panose="020F0502020204030204" pitchFamily="34" charset="0"/>
              </a:rPr>
              <a:t> </a:t>
            </a:r>
            <a:r>
              <a:rPr lang="ru-RU" sz="1400" dirty="0">
                <a:latin typeface="Times New Roman" panose="02020603050405020304" pitchFamily="18" charset="0"/>
              </a:rPr>
              <a:t>Федеральным законом «О контрактной системе».</a:t>
            </a:r>
            <a:endParaRPr lang="ru-RU" sz="1400" dirty="0"/>
          </a:p>
          <a:p>
            <a:pPr marL="0" indent="342900" algn="just">
              <a:lnSpc>
                <a:spcPct val="100000"/>
              </a:lnSpc>
              <a:spcBef>
                <a:spcPts val="0"/>
              </a:spcBef>
            </a:pPr>
            <a:r>
              <a:rPr lang="ru-RU" sz="1400" dirty="0">
                <a:latin typeface="Times New Roman" panose="02020603050405020304" pitchFamily="18" charset="0"/>
              </a:rPr>
              <a:t>- копия решения, принятого в соответствии с правилами принятия решений о заключении контрактов на поставку товаров, выполнение работ, оказание услуг для обеспечения муниципальных нужд на срок, превышающий срок действия утвержденных лимитов бюджетных обязательств, в случае осуществления закупок товаров, работ, услуг для обеспечения муниципальных нужд на срок, превышающий срок действия утвержденных лимитов бюджетных обязательств;</a:t>
            </a:r>
            <a:endParaRPr lang="ru-RU" sz="1400" dirty="0"/>
          </a:p>
          <a:p>
            <a:pPr marL="0" indent="342900" algn="just">
              <a:lnSpc>
                <a:spcPct val="100000"/>
              </a:lnSpc>
              <a:spcBef>
                <a:spcPts val="0"/>
              </a:spcBef>
            </a:pPr>
            <a:r>
              <a:rPr lang="ru-RU" sz="1400" dirty="0">
                <a:latin typeface="Times New Roman" panose="02020603050405020304" pitchFamily="18" charset="0"/>
              </a:rPr>
              <a:t>- копия соглашения о предоставлении субсидий и (или) субвенций в случае, если закупка осуществляется за счет межбюджетных трансфертов;</a:t>
            </a:r>
            <a:endParaRPr lang="ru-RU" sz="1400" dirty="0"/>
          </a:p>
          <a:p>
            <a:pPr marL="0">
              <a:lnSpc>
                <a:spcPct val="100000"/>
              </a:lnSpc>
              <a:spcBef>
                <a:spcPts val="0"/>
              </a:spcBef>
            </a:pPr>
            <a:endParaRPr lang="ru-RU" sz="1200" dirty="0"/>
          </a:p>
        </p:txBody>
      </p:sp>
    </p:spTree>
    <p:extLst>
      <p:ext uri="{BB962C8B-B14F-4D97-AF65-F5344CB8AC3E}">
        <p14:creationId xmlns:p14="http://schemas.microsoft.com/office/powerpoint/2010/main" val="16360300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2347" y="874193"/>
            <a:ext cx="9603275" cy="1049235"/>
          </a:xfrm>
        </p:spPr>
        <p:txBody>
          <a:bodyPr>
            <a:normAutofit/>
          </a:bodyPr>
          <a:lstStyle/>
          <a:p>
            <a:pPr algn="ctr"/>
            <a:r>
              <a:rPr lang="ru-RU" sz="3000" dirty="0" smtClean="0">
                <a:latin typeface="Times New Roman" panose="02020603050405020304" pitchFamily="18" charset="0"/>
                <a:cs typeface="Times New Roman" panose="02020603050405020304" pitchFamily="18" charset="0"/>
              </a:rPr>
              <a:t>В извещении на закупку должно быть указано следующее:</a:t>
            </a:r>
            <a:endParaRPr lang="ru-RU" sz="3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lnSpcReduction="10000"/>
          </a:bodyPr>
          <a:lstStyle/>
          <a:p>
            <a:pPr marL="0" indent="0" algn="just">
              <a:buNone/>
            </a:pPr>
            <a:r>
              <a:rPr lang="ru-RU" b="1" dirty="0" smtClean="0">
                <a:latin typeface="Times New Roman" panose="02020603050405020304" pitchFamily="18" charset="0"/>
              </a:rPr>
              <a:t>1. Сведения </a:t>
            </a:r>
            <a:r>
              <a:rPr lang="ru-RU" b="1" dirty="0">
                <a:latin typeface="Times New Roman" panose="02020603050405020304" pitchFamily="18" charset="0"/>
              </a:rPr>
              <a:t>о заказчике:</a:t>
            </a:r>
          </a:p>
          <a:p>
            <a:pPr lvl="1" algn="just"/>
            <a:r>
              <a:rPr lang="ru-RU" dirty="0">
                <a:latin typeface="Times New Roman" panose="02020603050405020304" pitchFamily="18" charset="0"/>
              </a:rPr>
              <a:t>наименование;</a:t>
            </a:r>
          </a:p>
          <a:p>
            <a:pPr lvl="1" algn="just"/>
            <a:r>
              <a:rPr lang="ru-RU" dirty="0">
                <a:latin typeface="Times New Roman" panose="02020603050405020304" pitchFamily="18" charset="0"/>
              </a:rPr>
              <a:t>место нахождения;</a:t>
            </a:r>
          </a:p>
          <a:p>
            <a:pPr lvl="1" algn="just"/>
            <a:r>
              <a:rPr lang="ru-RU" dirty="0">
                <a:latin typeface="Times New Roman" panose="02020603050405020304" pitchFamily="18" charset="0"/>
              </a:rPr>
              <a:t>почтовый адрес;</a:t>
            </a:r>
          </a:p>
          <a:p>
            <a:pPr lvl="1" algn="just"/>
            <a:r>
              <a:rPr lang="ru-RU" dirty="0">
                <a:latin typeface="Times New Roman" panose="02020603050405020304" pitchFamily="18" charset="0"/>
              </a:rPr>
              <a:t>адрес электронной почты;</a:t>
            </a:r>
          </a:p>
          <a:p>
            <a:pPr lvl="1" algn="just"/>
            <a:r>
              <a:rPr lang="ru-RU" dirty="0">
                <a:latin typeface="Times New Roman" panose="02020603050405020304" pitchFamily="18" charset="0"/>
              </a:rPr>
              <a:t>номер телефона;</a:t>
            </a:r>
          </a:p>
          <a:p>
            <a:pPr lvl="1" algn="just"/>
            <a:r>
              <a:rPr lang="ru-RU" dirty="0">
                <a:latin typeface="Times New Roman" panose="02020603050405020304" pitchFamily="18" charset="0"/>
              </a:rPr>
              <a:t>ответственное должностное лицо.</a:t>
            </a:r>
          </a:p>
          <a:p>
            <a:pPr algn="just"/>
            <a:r>
              <a:rPr lang="ru-RU" dirty="0">
                <a:latin typeface="Times New Roman" panose="02020603050405020304" pitchFamily="18" charset="0"/>
              </a:rPr>
              <a:t>Если привлечена специализированная организация, укажите сведения и о ней;</a:t>
            </a:r>
          </a:p>
          <a:p>
            <a:endParaRPr lang="ru-RU" dirty="0"/>
          </a:p>
        </p:txBody>
      </p:sp>
    </p:spTree>
    <p:extLst>
      <p:ext uri="{BB962C8B-B14F-4D97-AF65-F5344CB8AC3E}">
        <p14:creationId xmlns:p14="http://schemas.microsoft.com/office/powerpoint/2010/main" val="662430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30270" y="931985"/>
            <a:ext cx="10712968" cy="5143500"/>
          </a:xfrm>
        </p:spPr>
        <p:txBody>
          <a:bodyPr>
            <a:normAutofit fontScale="70000" lnSpcReduction="20000"/>
          </a:bodyPr>
          <a:lstStyle/>
          <a:p>
            <a:endParaRPr lang="ru-RU" dirty="0"/>
          </a:p>
          <a:p>
            <a:r>
              <a:rPr lang="ru-RU" sz="2200" b="1" dirty="0" smtClean="0">
                <a:latin typeface="Times New Roman" panose="02020603050405020304" pitchFamily="18" charset="0"/>
                <a:cs typeface="Times New Roman" panose="02020603050405020304" pitchFamily="18" charset="0"/>
              </a:rPr>
              <a:t>сведения </a:t>
            </a:r>
            <a:r>
              <a:rPr lang="ru-RU" sz="2200" b="1" dirty="0">
                <a:latin typeface="Times New Roman" panose="02020603050405020304" pitchFamily="18" charset="0"/>
                <a:cs typeface="Times New Roman" panose="02020603050405020304" pitchFamily="18" charset="0"/>
              </a:rPr>
              <a:t>о </a:t>
            </a:r>
            <a:r>
              <a:rPr lang="ru-RU" sz="2200" b="1" dirty="0" smtClean="0">
                <a:latin typeface="Times New Roman" panose="02020603050405020304" pitchFamily="18" charset="0"/>
                <a:cs typeface="Times New Roman" panose="02020603050405020304" pitchFamily="18" charset="0"/>
              </a:rPr>
              <a:t>закупке:</a:t>
            </a:r>
            <a:endParaRPr lang="ru-RU" sz="2200" b="1" dirty="0">
              <a:latin typeface="Times New Roman" panose="02020603050405020304" pitchFamily="18" charset="0"/>
              <a:cs typeface="Times New Roman" panose="02020603050405020304" pitchFamily="18" charset="0"/>
            </a:endParaRPr>
          </a:p>
          <a:p>
            <a:pPr marL="0" indent="0">
              <a:buNone/>
            </a:pPr>
            <a:r>
              <a:rPr lang="ru-RU" sz="2200" dirty="0">
                <a:latin typeface="Times New Roman" panose="02020603050405020304" pitchFamily="18" charset="0"/>
                <a:cs typeface="Times New Roman" panose="02020603050405020304" pitchFamily="18" charset="0"/>
              </a:rPr>
              <a:t>	•	идентификационный код закупки;</a:t>
            </a:r>
          </a:p>
          <a:p>
            <a:pPr marL="0" indent="0">
              <a:buNone/>
            </a:pPr>
            <a:r>
              <a:rPr lang="ru-RU" sz="2200" dirty="0">
                <a:latin typeface="Times New Roman" panose="02020603050405020304" pitchFamily="18" charset="0"/>
                <a:cs typeface="Times New Roman" panose="02020603050405020304" pitchFamily="18" charset="0"/>
              </a:rPr>
              <a:t>	•	способ определения поставщика (подрядчика, исполнителя);</a:t>
            </a:r>
          </a:p>
          <a:p>
            <a:pPr marL="0" indent="0">
              <a:buNone/>
            </a:pPr>
            <a:r>
              <a:rPr lang="ru-RU" sz="2200" dirty="0">
                <a:latin typeface="Times New Roman" panose="02020603050405020304" pitchFamily="18" charset="0"/>
                <a:cs typeface="Times New Roman" panose="02020603050405020304" pitchFamily="18" charset="0"/>
              </a:rPr>
              <a:t>	•	НМЦК (цена отдельных этапов исполнения контракта, если они предусмотрены проектом контракта). При закупке с неизвестным объемом указываются начальная цена единицы товара, работы, услуги, а также начальная сумма цен указанных единиц и максимальное значение цены контракта. В случаях, установленных Правительством РФ, указываются ориентировочное значение цены контракта либо формула цены и максимальное значение цены контракта;</a:t>
            </a:r>
          </a:p>
          <a:p>
            <a:pPr marL="0" indent="0">
              <a:buNone/>
            </a:pPr>
            <a:r>
              <a:rPr lang="ru-RU" sz="2200" dirty="0">
                <a:latin typeface="Times New Roman" panose="02020603050405020304" pitchFamily="18" charset="0"/>
                <a:cs typeface="Times New Roman" panose="02020603050405020304" pitchFamily="18" charset="0"/>
              </a:rPr>
              <a:t>	•	источник финансирования;</a:t>
            </a:r>
          </a:p>
          <a:p>
            <a:pPr marL="0" indent="0">
              <a:buNone/>
            </a:pPr>
            <a:r>
              <a:rPr lang="ru-RU" sz="2200" dirty="0">
                <a:latin typeface="Times New Roman" panose="02020603050405020304" pitchFamily="18" charset="0"/>
                <a:cs typeface="Times New Roman" panose="02020603050405020304" pitchFamily="18" charset="0"/>
              </a:rPr>
              <a:t>	•	размер и порядок внесения денежных средств для обеспечения заявки, условия независимой гарантии, реквизиты счета, на котором по законодательству учитываются операции со средствами, поступающими заказчику, и реквизиты счета для перечисления денег в случае, указанном в ч. 13 ст. 44 Закона N 44-ФЗ, - если есть требование обеспечить заявку;</a:t>
            </a:r>
          </a:p>
          <a:p>
            <a:pPr marL="0" indent="0">
              <a:buNone/>
            </a:pPr>
            <a:r>
              <a:rPr lang="ru-RU" sz="2200" dirty="0">
                <a:latin typeface="Times New Roman" panose="02020603050405020304" pitchFamily="18" charset="0"/>
                <a:cs typeface="Times New Roman" panose="02020603050405020304" pitchFamily="18" charset="0"/>
              </a:rPr>
              <a:t>	•	размер обеспечения исполнения контракта (гарантийных обязательств), порядок его предоставления и требования к нему - если вы установили требование обеспечить исполнение контракта (гарантийные обязательства);</a:t>
            </a:r>
          </a:p>
          <a:p>
            <a:pPr marL="0" indent="0">
              <a:buNone/>
            </a:pPr>
            <a:r>
              <a:rPr lang="ru-RU" sz="2200" dirty="0">
                <a:latin typeface="Times New Roman" panose="02020603050405020304" pitchFamily="18" charset="0"/>
                <a:cs typeface="Times New Roman" panose="02020603050405020304" pitchFamily="18" charset="0"/>
              </a:rPr>
              <a:t>	•	критерии оценки заявок и величины значимости этих критериев - если проводите электронный </a:t>
            </a:r>
            <a:r>
              <a:rPr lang="ru-RU" sz="2200" dirty="0" smtClean="0">
                <a:latin typeface="Times New Roman" panose="02020603050405020304" pitchFamily="18" charset="0"/>
                <a:cs typeface="Times New Roman" panose="02020603050405020304" pitchFamily="18" charset="0"/>
              </a:rPr>
              <a:t>конкурс ( в соответствии с постановлением Правительства РФ от 31.12.2021 г. № 2604) ;</a:t>
            </a:r>
            <a:endParaRPr lang="ru-RU" sz="2200" dirty="0">
              <a:latin typeface="Times New Roman" panose="02020603050405020304" pitchFamily="18" charset="0"/>
              <a:cs typeface="Times New Roman" panose="02020603050405020304" pitchFamily="18" charset="0"/>
            </a:endParaRPr>
          </a:p>
          <a:p>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8321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idx="1"/>
          </p:nvPr>
        </p:nvSpPr>
        <p:spPr>
          <a:xfrm>
            <a:off x="1130299" y="1001713"/>
            <a:ext cx="10326077" cy="4968264"/>
          </a:xfrm>
        </p:spPr>
        <p:txBody>
          <a:bodyPr>
            <a:normAutofit fontScale="92500" lnSpcReduction="20000"/>
          </a:bodyPr>
          <a:lstStyle/>
          <a:p>
            <a:pPr algn="just"/>
            <a:r>
              <a:rPr lang="ru-RU" b="1" dirty="0">
                <a:latin typeface="Times New Roman" panose="02020603050405020304" pitchFamily="18" charset="0"/>
                <a:cs typeface="Times New Roman" panose="02020603050405020304" pitchFamily="18" charset="0"/>
              </a:rPr>
              <a:t>С</a:t>
            </a:r>
            <a:r>
              <a:rPr lang="ru-RU" b="1" dirty="0" smtClean="0">
                <a:latin typeface="Times New Roman" panose="02020603050405020304" pitchFamily="18" charset="0"/>
                <a:cs typeface="Times New Roman" panose="02020603050405020304" pitchFamily="18" charset="0"/>
              </a:rPr>
              <a:t>ведения </a:t>
            </a:r>
            <a:r>
              <a:rPr lang="ru-RU" b="1" dirty="0">
                <a:latin typeface="Times New Roman" panose="02020603050405020304" pitchFamily="18" charset="0"/>
                <a:cs typeface="Times New Roman" panose="02020603050405020304" pitchFamily="18" charset="0"/>
              </a:rPr>
              <a:t>об объекте закупки и условиях исполнения контракта:</a:t>
            </a:r>
          </a:p>
          <a:p>
            <a:pPr marL="0" indent="0" algn="just">
              <a:buNone/>
            </a:pPr>
            <a:r>
              <a:rPr lang="ru-RU" dirty="0">
                <a:latin typeface="Times New Roman" panose="02020603050405020304" pitchFamily="18" charset="0"/>
                <a:cs typeface="Times New Roman" panose="02020603050405020304" pitchFamily="18" charset="0"/>
              </a:rPr>
              <a:t>	•	наименование объекта закупки;</a:t>
            </a:r>
          </a:p>
          <a:p>
            <a:pPr marL="0" indent="0" algn="just">
              <a:buNone/>
            </a:pPr>
            <a:r>
              <a:rPr lang="ru-RU" dirty="0">
                <a:latin typeface="Times New Roman" panose="02020603050405020304" pitchFamily="18" charset="0"/>
                <a:cs typeface="Times New Roman" panose="02020603050405020304" pitchFamily="18" charset="0"/>
              </a:rPr>
              <a:t>	•	информацию (при наличии), предусмотренную Правилами использования каталога товаров, работ, услуг, например единицы измерения количества товара;</a:t>
            </a:r>
          </a:p>
          <a:p>
            <a:pPr marL="0" indent="0" algn="just">
              <a:buNone/>
            </a:pPr>
            <a:r>
              <a:rPr lang="ru-RU" dirty="0">
                <a:latin typeface="Times New Roman" panose="02020603050405020304" pitchFamily="18" charset="0"/>
                <a:cs typeface="Times New Roman" panose="02020603050405020304" pitchFamily="18" charset="0"/>
              </a:rPr>
              <a:t>	•	информацию о количестве (за исключением закупки с неизвестным объемом), единице измерения и месте поставки товара - если закупаете товар, в том числе поставляемый при выполнении работ, оказании услуг;</a:t>
            </a:r>
          </a:p>
          <a:p>
            <a:pPr marL="0" indent="0" algn="just">
              <a:buNone/>
            </a:pPr>
            <a:r>
              <a:rPr lang="ru-RU" dirty="0">
                <a:latin typeface="Times New Roman" panose="02020603050405020304" pitchFamily="18" charset="0"/>
                <a:cs typeface="Times New Roman" panose="02020603050405020304" pitchFamily="18" charset="0"/>
              </a:rPr>
              <a:t>	•	информацию об объеме (за исключением закупки с неизвестным объемом), о единице измерения (при наличии) и месте выполнения работы или оказания услуги;</a:t>
            </a:r>
          </a:p>
          <a:p>
            <a:pPr marL="0" indent="0" algn="just">
              <a:buNone/>
            </a:pPr>
            <a:r>
              <a:rPr lang="ru-RU" dirty="0">
                <a:latin typeface="Times New Roman" panose="02020603050405020304" pitchFamily="18" charset="0"/>
                <a:cs typeface="Times New Roman" panose="02020603050405020304" pitchFamily="18" charset="0"/>
              </a:rPr>
              <a:t>	•	срок исполнения контракта (его отдельных этапов, если они предусмотрены проектом контракта);</a:t>
            </a:r>
          </a:p>
          <a:p>
            <a:pPr marL="0" indent="0" algn="just">
              <a:buNone/>
            </a:pPr>
            <a:r>
              <a:rPr lang="ru-RU" dirty="0">
                <a:latin typeface="Times New Roman" panose="02020603050405020304" pitchFamily="18" charset="0"/>
                <a:cs typeface="Times New Roman" panose="02020603050405020304" pitchFamily="18" charset="0"/>
              </a:rPr>
              <a:t>	•	размер аванса (при наличии);</a:t>
            </a:r>
          </a:p>
          <a:p>
            <a:pPr marL="0" indent="0" algn="just">
              <a:buNone/>
            </a:pPr>
            <a:r>
              <a:rPr lang="ru-RU"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2810750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1130300" y="1098550"/>
            <a:ext cx="9602788" cy="4367213"/>
          </a:xfrm>
        </p:spPr>
        <p:txBody>
          <a:bodyPr>
            <a:normAutofit fontScale="92500" lnSpcReduction="10000"/>
          </a:bodyPr>
          <a:lstStyle/>
          <a:p>
            <a:r>
              <a:rPr lang="ru-RU" b="1" dirty="0" smtClean="0">
                <a:latin typeface="Times New Roman" panose="02020603050405020304" pitchFamily="18" charset="0"/>
                <a:cs typeface="Times New Roman" panose="02020603050405020304" pitchFamily="18" charset="0"/>
              </a:rPr>
              <a:t>Требования </a:t>
            </a:r>
            <a:r>
              <a:rPr lang="ru-RU" b="1" dirty="0">
                <a:latin typeface="Times New Roman" panose="02020603050405020304" pitchFamily="18" charset="0"/>
                <a:cs typeface="Times New Roman" panose="02020603050405020304" pitchFamily="18" charset="0"/>
              </a:rPr>
              <a:t>к участникам закупки:</a:t>
            </a:r>
          </a:p>
          <a:p>
            <a:pPr marL="0" indent="0">
              <a:buNone/>
            </a:pP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требования по п. 1 ч. 1, ч. 2, 2.1 ст. 31 Закона N 44-ФЗ (при наличии) и исчерпывающий перечень документов, подтверждающих соответствие им. Так, при НМЦК 20 млн руб. и более установите требование об исполнении участником закупки (с учетом правопреемства) контракта или договора по Закону N 223-ФЗ. Такой контракт или договор должен быть исполнен в течение трех лет до даты подачи заявки, требования об уплате неустойки по нему должны быть исполнены, а стоимость исполненных обязательств должна составлять не менее 20% от НМЦК проводимой закупки. Не устанавливайте такое требование, если установили к участникам закупки </a:t>
            </a:r>
            <a:r>
              <a:rPr lang="ru-RU" dirty="0" err="1">
                <a:latin typeface="Times New Roman" panose="02020603050405020304" pitchFamily="18" charset="0"/>
                <a:cs typeface="Times New Roman" panose="02020603050405020304" pitchFamily="18" charset="0"/>
              </a:rPr>
              <a:t>доптребования</a:t>
            </a:r>
            <a:r>
              <a:rPr lang="ru-RU" dirty="0">
                <a:latin typeface="Times New Roman" panose="02020603050405020304" pitchFamily="18" charset="0"/>
                <a:cs typeface="Times New Roman" panose="02020603050405020304" pitchFamily="18" charset="0"/>
              </a:rPr>
              <a:t>;</a:t>
            </a:r>
          </a:p>
          <a:p>
            <a:pPr marL="0" indent="0">
              <a:buNone/>
            </a:pP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требование об отсутствии в РНП информации об участнике закупки, в том числе о лицах, перечисленных в п. п. 2 и 3 ч. 3 ст. 104 Закона N 44-ФЗ, - если есть такое требование;</a:t>
            </a:r>
          </a:p>
          <a:p>
            <a:endParaRPr lang="ru-RU" dirty="0"/>
          </a:p>
        </p:txBody>
      </p:sp>
    </p:spTree>
    <p:extLst>
      <p:ext uri="{BB962C8B-B14F-4D97-AF65-F5344CB8AC3E}">
        <p14:creationId xmlns:p14="http://schemas.microsoft.com/office/powerpoint/2010/main" val="21783300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30270" y="993531"/>
            <a:ext cx="9603275" cy="4472814"/>
          </a:xfrm>
        </p:spPr>
        <p:txBody>
          <a:bodyPr>
            <a:normAutofit/>
          </a:bodyPr>
          <a:lstStyle/>
          <a:p>
            <a:r>
              <a:rPr lang="ru-RU" b="1" dirty="0" smtClean="0">
                <a:latin typeface="Times New Roman" panose="02020603050405020304" pitchFamily="18" charset="0"/>
                <a:cs typeface="Times New Roman" panose="02020603050405020304" pitchFamily="18" charset="0"/>
              </a:rPr>
              <a:t>информацию </a:t>
            </a:r>
            <a:r>
              <a:rPr lang="ru-RU" b="1" dirty="0">
                <a:latin typeface="Times New Roman" panose="02020603050405020304" pitchFamily="18" charset="0"/>
                <a:cs typeface="Times New Roman" panose="02020603050405020304" pitchFamily="18" charset="0"/>
              </a:rPr>
              <a:t>о преимуществах участникам закупки, условиях, запретах и ограничениях допуска иностранных товаров, работ, услуг:</a:t>
            </a:r>
          </a:p>
          <a:p>
            <a:pPr marL="0" indent="0">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сведения </a:t>
            </a:r>
            <a:r>
              <a:rPr lang="ru-RU" dirty="0">
                <a:latin typeface="Times New Roman" panose="02020603050405020304" pitchFamily="18" charset="0"/>
                <a:cs typeface="Times New Roman" panose="02020603050405020304" pitchFamily="18" charset="0"/>
              </a:rPr>
              <a:t>о том, предоставляются ли преимущества учреждениям и предприятиям УИС или организациям инвалидов;</a:t>
            </a:r>
          </a:p>
          <a:p>
            <a:pPr marL="0" indent="0">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указание </a:t>
            </a:r>
            <a:r>
              <a:rPr lang="ru-RU" dirty="0">
                <a:latin typeface="Times New Roman" panose="02020603050405020304" pitchFamily="18" charset="0"/>
                <a:cs typeface="Times New Roman" panose="02020603050405020304" pitchFamily="18" charset="0"/>
              </a:rPr>
              <a:t>на то, что участниками закупки могут быть только СМП или СОНКО, если проводите закупку только среди них, или требование по ч. 5 ст. 30 Закона N 44-ФЗ с указанием объема привлечения к исполнению контрактов субподрядчиков, соисполнителей из числа СМП или СОНКО;</a:t>
            </a:r>
          </a:p>
          <a:p>
            <a:pPr marL="0" indent="0">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информацию </a:t>
            </a:r>
            <a:r>
              <a:rPr lang="ru-RU" dirty="0">
                <a:latin typeface="Times New Roman" panose="02020603050405020304" pitchFamily="18" charset="0"/>
                <a:cs typeface="Times New Roman" panose="02020603050405020304" pitchFamily="18" charset="0"/>
              </a:rPr>
              <a:t>о том, устанавливаются ли условия, запреты, ограничения по ст. 14 Закона N 44-ФЗ;</a:t>
            </a:r>
          </a:p>
          <a:p>
            <a:endParaRPr lang="ru-RU" dirty="0"/>
          </a:p>
        </p:txBody>
      </p:sp>
    </p:spTree>
    <p:extLst>
      <p:ext uri="{BB962C8B-B14F-4D97-AF65-F5344CB8AC3E}">
        <p14:creationId xmlns:p14="http://schemas.microsoft.com/office/powerpoint/2010/main" val="3316021481"/>
      </p:ext>
    </p:extLst>
  </p:cSld>
  <p:clrMapOvr>
    <a:masterClrMapping/>
  </p:clrMapOvr>
  <p:timing>
    <p:tnLst>
      <p:par>
        <p:cTn id="1" dur="indefinite" restart="never" nodeType="tmRoot"/>
      </p:par>
    </p:tnLst>
  </p:timing>
</p:sld>
</file>

<file path=ppt/theme/theme1.xml><?xml version="1.0" encoding="utf-8"?>
<a:theme xmlns:a="http://schemas.openxmlformats.org/drawingml/2006/main" name="Специальное оформление">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allery">
  <a:themeElements>
    <a:clrScheme name="Красный">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
  <TotalTime>288</TotalTime>
  <Words>1115</Words>
  <Application>Microsoft Office PowerPoint</Application>
  <PresentationFormat>Широкоэкранный</PresentationFormat>
  <Paragraphs>93</Paragraphs>
  <Slides>15</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2</vt:i4>
      </vt:variant>
      <vt:variant>
        <vt:lpstr>Заголовки слайдов</vt:lpstr>
      </vt:variant>
      <vt:variant>
        <vt:i4>15</vt:i4>
      </vt:variant>
    </vt:vector>
  </HeadingPairs>
  <TitlesOfParts>
    <vt:vector size="23" baseType="lpstr">
      <vt:lpstr>Arial</vt:lpstr>
      <vt:lpstr>Calibri</vt:lpstr>
      <vt:lpstr>Calibri Light</vt:lpstr>
      <vt:lpstr>Century Gothic</vt:lpstr>
      <vt:lpstr>Times New Roman</vt:lpstr>
      <vt:lpstr>Wingdings</vt:lpstr>
      <vt:lpstr>Специальное оформление</vt:lpstr>
      <vt:lpstr>Gallery</vt:lpstr>
      <vt:lpstr>«Об изменении порядка приема заявок на закупку через МИС «АЦК-Мунзаказ»  с 2022 года»</vt:lpstr>
      <vt:lpstr>Способы закупок, предусмотренные Законом 44-ФЗ с 2022 года.</vt:lpstr>
      <vt:lpstr>Заявка на закупку должна содержать следующее:</vt:lpstr>
      <vt:lpstr>Дополнительные документы, прикладываемые к заявке на закупку:</vt:lpstr>
      <vt:lpstr>В извещении на закупку должно быть указано следующее:</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Порядок рассмотрения уполномоченным органом заявки на закупку.</vt:lpstr>
      <vt:lpstr>Извещение об осуществлении закупки, если иное не предусмотрено настоящим Федеральным законом, должно содержать следующие электронные документы: </vt:lpstr>
      <vt:lpstr>Сроки приема заявок на закупку уполномоченным органом.</vt:lpstr>
      <vt:lpstr>Спасибо за внимание!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Эмма Ю. Платонова</dc:creator>
  <cp:lastModifiedBy>Эмма Ю. Платонова</cp:lastModifiedBy>
  <cp:revision>17</cp:revision>
  <dcterms:created xsi:type="dcterms:W3CDTF">2022-01-19T01:52:07Z</dcterms:created>
  <dcterms:modified xsi:type="dcterms:W3CDTF">2022-01-19T06:40:49Z</dcterms:modified>
</cp:coreProperties>
</file>