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9" r:id="rId3"/>
    <p:sldId id="260" r:id="rId4"/>
    <p:sldId id="257" r:id="rId5"/>
    <p:sldId id="256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89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0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344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055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47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14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77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69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87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004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845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D3DCD-5CF8-4804-A71F-10F8F3B7963A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81FD0-6E84-4EC0-B464-F40F7C07FF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54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9822" y="2481308"/>
            <a:ext cx="11101251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приемки результатов контракта с января 2022 г.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607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37439" y="343514"/>
            <a:ext cx="6332621" cy="791696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объекта закупки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509" y="1389735"/>
            <a:ext cx="6437240" cy="2361397"/>
          </a:xfrm>
          <a:prstGeom prst="rect">
            <a:avLst/>
          </a:prstGeom>
          <a:ln>
            <a:solidFill>
              <a:schemeClr val="accent5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9255" y="1802999"/>
            <a:ext cx="7019582" cy="2202658"/>
          </a:xfrm>
          <a:prstGeom prst="rect">
            <a:avLst/>
          </a:prstGeom>
          <a:ln>
            <a:solidFill>
              <a:schemeClr val="accent5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04" y="3217759"/>
            <a:ext cx="610800" cy="46713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7131" y="3484198"/>
            <a:ext cx="496275" cy="533867"/>
          </a:xfrm>
          <a:prstGeom prst="rect">
            <a:avLst/>
          </a:prstGeom>
        </p:spPr>
      </p:pic>
      <p:sp>
        <p:nvSpPr>
          <p:cNvPr id="10" name="Скругленный прямоугольник 9"/>
          <p:cNvSpPr/>
          <p:nvPr/>
        </p:nvSpPr>
        <p:spPr>
          <a:xfrm>
            <a:off x="2258270" y="4990928"/>
            <a:ext cx="8037095" cy="62564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ВАЖНО! Отражать полную информацию о товаре, работе, услуге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845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отведенные на приемку результатов контракта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1349" y="1856294"/>
            <a:ext cx="9009301" cy="429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926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29294"/>
            <a:ext cx="10515600" cy="597401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приемочной комиссии в ЕИС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89" y="1345743"/>
            <a:ext cx="7693170" cy="402363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923674" y="5369374"/>
            <a:ext cx="1090095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0" i="0" u="none" strike="noStrike" baseline="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ru-RU" sz="1200" b="0" i="0" u="none" strike="noStrike" baseline="0" dirty="0" smtClean="0">
              <a:latin typeface="Courier New" panose="02070309020205020404" pitchFamily="49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приемочной комиссии подписывают документ о приемке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приемочной комиссии прикладывается к документу о приемке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063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006" y="365125"/>
            <a:ext cx="11773988" cy="1325563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начнут использовать электронное актирование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66800" y="2307772"/>
            <a:ext cx="10058400" cy="16459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января по 1 апреля 2022 года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документы,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предусмотренные частями 13 и 14 статьи 94 Федерального закона от 5 апреля 2013 года N 44-ФЗ "О контрактной системе в сфере закупок товаров, работ, услуг для обеспечения государственных и муниципальных нужд", не размещаются на официальном сайте единой информационной системы в сфере закупок</a:t>
            </a:r>
          </a:p>
        </p:txBody>
      </p:sp>
    </p:spTree>
    <p:extLst>
      <p:ext uri="{BB962C8B-B14F-4D97-AF65-F5344CB8AC3E}">
        <p14:creationId xmlns:p14="http://schemas.microsoft.com/office/powerpoint/2010/main" val="2030595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7331" y="2022475"/>
            <a:ext cx="7620544" cy="132556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308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Приемка результатов контракта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53885" y="1861267"/>
            <a:ext cx="3721769" cy="109086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(уполномоченное лицо заказчика)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251032" y="1861267"/>
            <a:ext cx="4102768" cy="147587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Приемочная комиссия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приемочной комиссии должен состоять не менее чем из пяти человек (ч. 6 ст. 94 44-ФЗ)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53885" y="4284617"/>
            <a:ext cx="10199915" cy="141078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контракта, заключенного по результатам проведения электронных процедур, закрытых электронных процедур (за исключением закрытых электронных процедур, проводимых в случае, предусмотренном пунктом 5 части 11 статьи 24 Закона № 44-ФЗ) заказчик осуществляет электронное актирование</a:t>
            </a:r>
          </a:p>
        </p:txBody>
      </p:sp>
    </p:spTree>
    <p:extLst>
      <p:ext uri="{BB962C8B-B14F-4D97-AF65-F5344CB8AC3E}">
        <p14:creationId xmlns:p14="http://schemas.microsoft.com/office/powerpoint/2010/main" val="2813695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4071" y="408668"/>
            <a:ext cx="5823857" cy="48831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Электронное актирование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1257" y="1245326"/>
            <a:ext cx="11547566" cy="92310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внедрения: повысить прозрачность процесса закупок в части исполнения контракта, а также в целях повысить дисциплину по размещению сведений об исполнении контракта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1257" y="4084320"/>
            <a:ext cx="11547566" cy="208134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01.05.2021 получатели средств федерального бюджета и подведомственные организации обрабатывают документы приемки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электронной форме. Постановлением Правительства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№ 667 от 28.04.2021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разъяснено,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 контракте указать электронное актирование, — в обязательном порядке прописать это условие 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поставщиком (подрядчиком, исполнителем).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действуют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для контрактов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победителями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конкурентных закупок, так 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контрактов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единственным поставщиком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1257" y="2516777"/>
            <a:ext cx="11547566" cy="117565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электронные документы, подписанные электронной подписью, юридически приравниваются к бумажным (63-ФЗ от 06.04.2011, совместное письмо ФНС и ФК № 14-00-06/27476 и № АС-4-15/26126 от 18.12.2019)</a:t>
            </a:r>
          </a:p>
        </p:txBody>
      </p:sp>
    </p:spTree>
    <p:extLst>
      <p:ext uri="{BB962C8B-B14F-4D97-AF65-F5344CB8AC3E}">
        <p14:creationId xmlns:p14="http://schemas.microsoft.com/office/powerpoint/2010/main" val="3764837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предусмотреть в контракте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968" y="1844844"/>
            <a:ext cx="11534274" cy="343300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оформления и обмена документа о приемке результата контракта в форме электронных документов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о том, что документ о приемке составляется в электронной форме или на бумажном носителе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сторон на формирование электронного документа о приемке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о равной юридической значимости документа о приемке, подписанных на бумажном носителе, такому электронному документу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493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1223" y="412843"/>
            <a:ext cx="11046821" cy="623477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приемки результатов контракта в ЕИС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6423" y="2291547"/>
            <a:ext cx="3021874" cy="48975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ЗАКАЗЧИКА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6423" y="2781299"/>
            <a:ext cx="3021873" cy="146848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Открывает функционал по формированию электронного документа о приемке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3248297" y="3589100"/>
            <a:ext cx="613952" cy="325402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62250" y="2842969"/>
            <a:ext cx="3439886" cy="287856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электронный документ и направляет его заказчику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поставку товара, выполнение работ, оказание услуг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передаче товара передает заказчику заполненный акт из ЕИС на бумажном носителе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456020" y="2844794"/>
            <a:ext cx="3187336" cy="292028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приемку результата контракта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Подписывает документ о приемке/частичной приемке/об отказе в приемке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Прикрепляет бумажные скан-копии акта и других документов (при необходимости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62251" y="2291547"/>
            <a:ext cx="3439885" cy="55142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ПОСТАВЩИКА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456020" y="2291548"/>
            <a:ext cx="3187336" cy="5514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ЗАКАЗЧИКА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7302136" y="3758917"/>
            <a:ext cx="1153884" cy="325402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5323113" y="607422"/>
            <a:ext cx="518160" cy="1615440"/>
          </a:xfrm>
          <a:prstGeom prst="rect">
            <a:avLst/>
          </a:prstGeom>
        </p:spPr>
      </p:pic>
      <p:sp>
        <p:nvSpPr>
          <p:cNvPr id="13" name="Правая фигурная скобка 12"/>
          <p:cNvSpPr/>
          <p:nvPr/>
        </p:nvSpPr>
        <p:spPr>
          <a:xfrm rot="16200000">
            <a:off x="5636281" y="-3755917"/>
            <a:ext cx="531908" cy="11351621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996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4453" y="204705"/>
            <a:ext cx="10515600" cy="66157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работы приемочной комиссии в ЕИС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3729" y="1452040"/>
            <a:ext cx="4735629" cy="60089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Члены приемочной комиссии подписывают документ о приемке в ЕИС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3730" y="2052931"/>
            <a:ext cx="4735629" cy="451516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 приемочной комиссии может быть: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Работником заказчика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Работником иной уполномоченной организации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приемочной комиссии должны быть зарегистрированы в ЕИС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приемочной комиссии должны иметь электронную подпись.</a:t>
            </a:r>
          </a:p>
          <a:p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о приемке подписывают также уполномоченные лица от имени заказчика, не включенные а состав приемочной комиссии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69768" y="1452040"/>
            <a:ext cx="5085348" cy="57476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приемочной комиссии прилагается к документу о приемке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69768" y="2026807"/>
            <a:ext cx="5085348" cy="310666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приемочной комиссии, подписанное на бумажном носителе, прикладывается к документу о приемке в виде его неотъемлемой части.</a:t>
            </a:r>
          </a:p>
          <a:p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о приемке подписывают только уполномоченные лица от имени заказчика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661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6173" y="184840"/>
            <a:ext cx="7583905" cy="132556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прав и полномочий подписантов заказчика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320" y="1881042"/>
            <a:ext cx="9836291" cy="4347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8990" y="1776175"/>
            <a:ext cx="7444126" cy="455693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49179" y="1243833"/>
            <a:ext cx="32405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заказчика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406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5126" y="220746"/>
            <a:ext cx="6878053" cy="1325563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подписантов заказчика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798" y="1546309"/>
            <a:ext cx="10040026" cy="327946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2752" y="2699456"/>
            <a:ext cx="10078201" cy="373706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42499" y="883527"/>
            <a:ext cx="32405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заказчика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332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8436" y="182246"/>
            <a:ext cx="8577942" cy="1080498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функционала по формированию электронного документа о приемке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972" y="1438654"/>
            <a:ext cx="5268150" cy="4900134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5968637" y="2229394"/>
            <a:ext cx="6043748" cy="219776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Формирование, подписание документов о приемке доступно для контрактов со статусом «Исполнение»</a:t>
            </a:r>
          </a:p>
          <a:p>
            <a:pPr algn="just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статус контракта «Исполнение завершено» и «Исполнение прекращено» -только просмотр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8240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591</Words>
  <Application>Microsoft Office PowerPoint</Application>
  <PresentationFormat>Широкоэкранный</PresentationFormat>
  <Paragraphs>63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Times New Roman</vt:lpstr>
      <vt:lpstr>Wingdings</vt:lpstr>
      <vt:lpstr>Тема Office</vt:lpstr>
      <vt:lpstr>Порядок приемки результатов контракта с января 2022 г.</vt:lpstr>
      <vt:lpstr>Приемка результатов контракта</vt:lpstr>
      <vt:lpstr>Электронное актирование </vt:lpstr>
      <vt:lpstr>Что предусмотреть в контракте</vt:lpstr>
      <vt:lpstr>Механизм приемки результатов контракта в ЕИС</vt:lpstr>
      <vt:lpstr>Схема работы приемочной комиссии в ЕИС</vt:lpstr>
      <vt:lpstr>Настройка прав и полномочий подписантов заказчика</vt:lpstr>
      <vt:lpstr>Выбор подписантов заказчика</vt:lpstr>
      <vt:lpstr>Открытие функционала по формированию электронного документа о приемке</vt:lpstr>
      <vt:lpstr>Отражение объекта закупки</vt:lpstr>
      <vt:lpstr>Сроки отведенные на приемку результатов контракта</vt:lpstr>
      <vt:lpstr>Работа приемочной комиссии в ЕИС</vt:lpstr>
      <vt:lpstr>Когда начнут использовать электронное актирование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Механизм приемки результатов контракта в ЕИС</dc:title>
  <dc:creator>Сергей И. Нахов</dc:creator>
  <cp:lastModifiedBy>Эмма Ю. Платонова</cp:lastModifiedBy>
  <cp:revision>25</cp:revision>
  <dcterms:created xsi:type="dcterms:W3CDTF">2021-12-06T05:44:10Z</dcterms:created>
  <dcterms:modified xsi:type="dcterms:W3CDTF">2021-12-06T08:14:47Z</dcterms:modified>
</cp:coreProperties>
</file>