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85" r:id="rId4"/>
    <p:sldId id="270" r:id="rId5"/>
    <p:sldId id="286" r:id="rId6"/>
    <p:sldId id="261" r:id="rId7"/>
    <p:sldId id="290" r:id="rId8"/>
    <p:sldId id="288" r:id="rId9"/>
    <p:sldId id="287" r:id="rId10"/>
    <p:sldId id="289" r:id="rId11"/>
    <p:sldId id="291" r:id="rId12"/>
    <p:sldId id="292" r:id="rId13"/>
    <p:sldId id="293" r:id="rId14"/>
    <p:sldId id="294" r:id="rId15"/>
    <p:sldId id="268" r:id="rId16"/>
    <p:sldId id="273" r:id="rId17"/>
    <p:sldId id="295" r:id="rId18"/>
    <p:sldId id="296" r:id="rId19"/>
    <p:sldId id="297" r:id="rId20"/>
    <p:sldId id="29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2AE6FF-A89C-4DC4-9FE2-20E0C634E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3160-370B-4C5B-81F1-031F53E46171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25B02C-0218-40FF-B252-CB53BB8B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9A6F-0783-470D-AD3A-D41EAF319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7135C-0CC4-4577-9BB4-D89792011D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1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497" y="2299063"/>
            <a:ext cx="8247017" cy="2821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ts val="5280"/>
              </a:lnSpc>
              <a:spcAft>
                <a:spcPts val="3150"/>
              </a:spcAft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расторжения муниципальных контрактов</a:t>
            </a:r>
            <a:endParaRPr lang="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72939" y="509451"/>
            <a:ext cx="5979591" cy="731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Окружная администрация города Якутска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муниципальных закупок</a:t>
            </a:r>
            <a:endParaRPr lang="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gerb_new_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03" y="509451"/>
            <a:ext cx="676956" cy="788126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1D76F99-F115-4523-B495-1F1338A9AC9E}"/>
              </a:ext>
            </a:extLst>
          </p:cNvPr>
          <p:cNvCxnSpPr/>
          <p:nvPr/>
        </p:nvCxnSpPr>
        <p:spPr>
          <a:xfrm flipV="1">
            <a:off x="1986867" y="1359849"/>
            <a:ext cx="0" cy="15660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3F730C4-F774-4101-97DE-2404EB5BCA4C}"/>
              </a:ext>
            </a:extLst>
          </p:cNvPr>
          <p:cNvCxnSpPr>
            <a:cxnSpLocks/>
          </p:cNvCxnSpPr>
          <p:nvPr/>
        </p:nvCxnSpPr>
        <p:spPr>
          <a:xfrm flipV="1">
            <a:off x="7021996" y="3920109"/>
            <a:ext cx="0" cy="1350000"/>
          </a:xfrm>
          <a:prstGeom prst="line">
            <a:avLst/>
          </a:prstGeom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7CBDC92-1E99-40C4-886D-B51AE33C8BC2}"/>
              </a:ext>
            </a:extLst>
          </p:cNvPr>
          <p:cNvSpPr/>
          <p:nvPr/>
        </p:nvSpPr>
        <p:spPr>
          <a:xfrm>
            <a:off x="7476138" y="3340183"/>
            <a:ext cx="1667862" cy="19002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E1BCF50E-814B-4ED7-8286-E68457B00209}"/>
              </a:ext>
            </a:extLst>
          </p:cNvPr>
          <p:cNvSpPr/>
          <p:nvPr/>
        </p:nvSpPr>
        <p:spPr>
          <a:xfrm>
            <a:off x="2412314" y="3333994"/>
            <a:ext cx="4155540" cy="19620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EA4B202C-3C80-42A0-9518-2CA5B2117EA2}"/>
              </a:ext>
            </a:extLst>
          </p:cNvPr>
          <p:cNvSpPr/>
          <p:nvPr/>
        </p:nvSpPr>
        <p:spPr>
          <a:xfrm>
            <a:off x="0" y="3333994"/>
            <a:ext cx="1561418" cy="19620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2376490" y="1233490"/>
            <a:ext cx="4391025" cy="4391025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3929329" y="2497820"/>
            <a:ext cx="1856250" cy="1856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Круг: прозрачная заливка 28">
            <a:extLst>
              <a:ext uri="{FF2B5EF4-FFF2-40B4-BE49-F238E27FC236}">
                <a16:creationId xmlns:a16="http://schemas.microsoft.com/office/drawing/2014/main" id="{D9F73655-A39B-4DB9-BAD2-0048F55015B8}"/>
              </a:ext>
            </a:extLst>
          </p:cNvPr>
          <p:cNvSpPr/>
          <p:nvPr/>
        </p:nvSpPr>
        <p:spPr>
          <a:xfrm>
            <a:off x="1480620" y="2925851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9FD691-8BD0-4681-AADB-9B95900AB49F}"/>
              </a:ext>
            </a:extLst>
          </p:cNvPr>
          <p:cNvSpPr txBox="1"/>
          <p:nvPr/>
        </p:nvSpPr>
        <p:spPr>
          <a:xfrm>
            <a:off x="1826405" y="3224349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/>
              <a:t>5</a:t>
            </a:r>
            <a:endParaRPr lang="ru-RU" sz="2100" b="1" dirty="0"/>
          </a:p>
        </p:txBody>
      </p:sp>
      <p:sp>
        <p:nvSpPr>
          <p:cNvPr id="33" name="Круг: прозрачная заливка 32">
            <a:extLst>
              <a:ext uri="{FF2B5EF4-FFF2-40B4-BE49-F238E27FC236}">
                <a16:creationId xmlns:a16="http://schemas.microsoft.com/office/drawing/2014/main" id="{E8E60BE0-1FF4-412C-9950-FADE697C7B2B}"/>
              </a:ext>
            </a:extLst>
          </p:cNvPr>
          <p:cNvSpPr/>
          <p:nvPr/>
        </p:nvSpPr>
        <p:spPr>
          <a:xfrm>
            <a:off x="6515749" y="2907612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8B254D-6E99-406E-88A3-1CAC11E9F9D7}"/>
              </a:ext>
            </a:extLst>
          </p:cNvPr>
          <p:cNvSpPr txBox="1"/>
          <p:nvPr/>
        </p:nvSpPr>
        <p:spPr>
          <a:xfrm>
            <a:off x="6861535" y="3234851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/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1DE7E1C-2647-43CB-90CF-ACAD8E7C23E4}"/>
              </a:ext>
            </a:extLst>
          </p:cNvPr>
          <p:cNvSpPr txBox="1"/>
          <p:nvPr/>
        </p:nvSpPr>
        <p:spPr>
          <a:xfrm>
            <a:off x="6198439" y="5270109"/>
            <a:ext cx="15820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accent5"/>
                </a:solidFill>
              </a:rPr>
              <a:t>Определение суда</a:t>
            </a:r>
            <a:endParaRPr lang="ru-RU" sz="1350" b="1" dirty="0">
              <a:solidFill>
                <a:schemeClr val="accent5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0FD33A6-89C2-413D-BF1B-3EA489F97D20}"/>
              </a:ext>
            </a:extLst>
          </p:cNvPr>
          <p:cNvSpPr txBox="1"/>
          <p:nvPr/>
        </p:nvSpPr>
        <p:spPr>
          <a:xfrm>
            <a:off x="6861537" y="1269900"/>
            <a:ext cx="219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Прекращение выполнения обязательств сторонами.</a:t>
            </a:r>
          </a:p>
          <a:p>
            <a:r>
              <a:rPr lang="ru-RU" sz="1200" dirty="0"/>
              <a:t>Заключение контракта с участником занявшим второе место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FC4C00-EAD8-489C-9314-AC67B6A3C97E}"/>
              </a:ext>
            </a:extLst>
          </p:cNvPr>
          <p:cNvSpPr txBox="1"/>
          <p:nvPr/>
        </p:nvSpPr>
        <p:spPr>
          <a:xfrm>
            <a:off x="780515" y="1005808"/>
            <a:ext cx="24127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accent6"/>
                </a:solidFill>
              </a:rPr>
              <a:t>Направление сведений в РНП</a:t>
            </a:r>
            <a:endParaRPr lang="ru-RU" sz="1350" b="1" dirty="0">
              <a:solidFill>
                <a:schemeClr val="accent6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FD33A6-89C2-413D-BF1B-3EA489F97D20}"/>
              </a:ext>
            </a:extLst>
          </p:cNvPr>
          <p:cNvSpPr txBox="1"/>
          <p:nvPr/>
        </p:nvSpPr>
        <p:spPr>
          <a:xfrm>
            <a:off x="187257" y="4142348"/>
            <a:ext cx="4482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рабочих дней с даты вступления в силу решения об одностороннем отказе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заказчика от исполнения контракта в связи с существенным нарушением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заказчик направляет в федеральный орган исполнительной власти, уполномоченный на осуществление контроля в сфере закупок, обращение о включении информации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ППИ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 недобросовестных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поставщиков.</a:t>
            </a:r>
          </a:p>
          <a:p>
            <a:r>
              <a:rPr lang="ru-RU"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4 ст. 104 Закона № 44-ФЗ</a:t>
            </a:r>
            <a:endParaRPr lang="ru-RU" sz="12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51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5" y="870439"/>
            <a:ext cx="9190889" cy="516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2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" y="1045737"/>
            <a:ext cx="9144976" cy="514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8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3832" y="430119"/>
            <a:ext cx="5928360" cy="6888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2880"/>
              </a:lnSpc>
            </a:pPr>
            <a:r>
              <a:rPr lang="ru" sz="2350" b="1" dirty="0">
                <a:latin typeface="Arial"/>
              </a:rPr>
              <a:t>Особенности расторжения контракта в</a:t>
            </a:r>
          </a:p>
          <a:p>
            <a:pPr algn="ctr">
              <a:lnSpc>
                <a:spcPts val="2880"/>
              </a:lnSpc>
            </a:pPr>
            <a:r>
              <a:rPr lang="ru" sz="2350" b="1" dirty="0">
                <a:latin typeface="Arial"/>
              </a:rPr>
              <a:t>одностороннем порядке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9592" y="1898085"/>
            <a:ext cx="8476840" cy="39224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marR="38100">
              <a:lnSpc>
                <a:spcPts val="2664"/>
              </a:lnSpc>
              <a:spcBef>
                <a:spcPts val="2100"/>
              </a:spcBef>
              <a:spcAft>
                <a:spcPts val="1680"/>
              </a:spcAft>
            </a:pP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Датой надлежащего уведомления может </a:t>
            </a: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быть:</a:t>
            </a:r>
            <a:endParaRPr lang="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4472" algn="just">
              <a:lnSpc>
                <a:spcPts val="2640"/>
              </a:lnSpc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день,    </a:t>
            </a:r>
            <a:r>
              <a:rPr lang="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   получено подтверждение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поставщику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(подрядчику, исполнителю) </a:t>
            </a:r>
            <a:r>
              <a:rPr lang="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вручено уведомление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74472" algn="just">
              <a:lnSpc>
                <a:spcPts val="2640"/>
              </a:lnSpc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день,    когда    </a:t>
            </a:r>
            <a:r>
              <a:rPr lang="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получена информация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поставщик (подрядчик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исполнитель) </a:t>
            </a:r>
            <a:r>
              <a:rPr lang="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находится по адресу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указанному </a:t>
            </a:r>
            <a:r>
              <a:rPr lang="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контракте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74472" algn="just">
              <a:lnSpc>
                <a:spcPts val="2640"/>
              </a:lnSpc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</a:t>
            </a:r>
            <a:r>
              <a:rPr lang="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31-й день с даты размещения решения о расторжении </a:t>
            </a:r>
            <a:r>
              <a:rPr lang="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ЕИС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если    ранее    не были получены подтверждение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информация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указанные выше.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применяется исключительно при неполучении подтверждения и информации в первых двух случаях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272" marR="12700" algn="just">
              <a:lnSpc>
                <a:spcPts val="2640"/>
              </a:lnSpc>
            </a:pPr>
            <a:endParaRPr lang="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272" marR="12700" algn="r">
              <a:lnSpc>
                <a:spcPts val="2640"/>
              </a:lnSpc>
            </a:pP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12 ст. 95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44-ФЗ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533" y="121920"/>
            <a:ext cx="7141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орядок внесения сведений в реестр недобросовестных поставщиков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926" y="1428205"/>
            <a:ext cx="8569234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июля 2021 года изменилась процедура направления данных в РНП.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РФ от 30.06.2021 г. № 1078 утверждены новые правила ведения реестра.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Заказчики будут готовить обращение в контрольный орган. В правилах среди прочего предусмотрели порядок его направления и рассмотрения.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052" y="1761846"/>
            <a:ext cx="8569234" cy="48613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обязан составить обращение по установленной форме (ч. 3 ст. 104 Закона N 44-ФЗ, п. п. 3 - 7 Правил N 1078). Обращение должно содержать: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полное наименование контрольного органа, которому адресуется обращение;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информацию о заказчике (полное наименование, ИНН, КПП, место нахождения, адрес электронной почты);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сведения о закупке (ИКЗ, наименование объекта закупки, НМЦК или в отдельных случаях МЗЦК);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данные о цене контракта, сроке его исполнения;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информацию об участнике закупки или поставщике (подрядчике, исполнителе);</a:t>
            </a:r>
          </a:p>
          <a:p>
            <a:pPr algn="just">
              <a:lnSpc>
                <a:spcPct val="12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номер реестровой записи из единого реестра участников закупок - при проведении электронной закупки.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052" y="522516"/>
            <a:ext cx="85692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обращения о включении сведений в реестр недобросовестных поставщиков</a:t>
            </a:r>
          </a:p>
        </p:txBody>
      </p:sp>
    </p:spTree>
    <p:extLst>
      <p:ext uri="{BB962C8B-B14F-4D97-AF65-F5344CB8AC3E}">
        <p14:creationId xmlns:p14="http://schemas.microsoft.com/office/powerpoint/2010/main" val="1346122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052" y="1761844"/>
            <a:ext cx="8569234" cy="4154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ситуации к обращению прилагаются следующие документы (п. 8 Правил N 1078):</a:t>
            </a:r>
          </a:p>
          <a:p>
            <a:pPr algn="just">
              <a:lnSpc>
                <a:spcPct val="11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протокол о признании участника закупки уклонившимся от заключения контракта - при проведении открытого конкурса, конкурса с ограниченным участием, двухэтапного конкурса, запроса предложений, закрытого способа определения поставщика (подрядчика, исполнителя);</a:t>
            </a:r>
          </a:p>
          <a:p>
            <a:pPr algn="just">
              <a:lnSpc>
                <a:spcPct val="11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решение суда о расторжении контракта в связи с существенным нарушением поставщиком (подрядчиком, исполнителем) условий контракта;</a:t>
            </a:r>
          </a:p>
          <a:p>
            <a:pPr algn="just">
              <a:lnSpc>
                <a:spcPct val="11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решение заказчика об одностороннем отказе от исполнения контракта.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052" y="522514"/>
            <a:ext cx="856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прилагаемые к обращению</a:t>
            </a:r>
          </a:p>
        </p:txBody>
      </p:sp>
    </p:spTree>
    <p:extLst>
      <p:ext uri="{BB962C8B-B14F-4D97-AF65-F5344CB8AC3E}">
        <p14:creationId xmlns:p14="http://schemas.microsoft.com/office/powerpoint/2010/main" val="813958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658" y="339636"/>
            <a:ext cx="377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документов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1" y="1404792"/>
            <a:ext cx="8569234" cy="48320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подает обращение и сопутствующие документы в территориальный орган ФАС России по месту своего нахождения (п. 3 Правил № 1078).</a:t>
            </a:r>
          </a:p>
          <a:p>
            <a:pPr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готовится на бумажном носителе в одном экземпляре.</a:t>
            </a:r>
          </a:p>
          <a:p>
            <a:pPr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должен подписать руководитель заказчика (уполномоченное лицо).</a:t>
            </a:r>
          </a:p>
          <a:p>
            <a:pPr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Подготовьте обращение на электронном носителе (при необходимости) (п. 3 Постановления Правительства РФ от 30.06.2021 г. № 1078,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"а" п. 10 Правил № 1078).</a:t>
            </a:r>
          </a:p>
          <a:p>
            <a:pPr algn="just">
              <a:lnSpc>
                <a:spcPct val="11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 С 1 апреля 2022 г. при проведении электронных процедур обращение надо будет формировать, подписывать и направлять с использованием ЕИС (п. 4 Постановления Правительства РФ от 30.06.2021 г. № 1078, п. 9 Правил № 1078).</a:t>
            </a:r>
          </a:p>
        </p:txBody>
      </p:sp>
    </p:spTree>
    <p:extLst>
      <p:ext uri="{BB962C8B-B14F-4D97-AF65-F5344CB8AC3E}">
        <p14:creationId xmlns:p14="http://schemas.microsoft.com/office/powerpoint/2010/main" val="196270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053" y="414528"/>
            <a:ext cx="8334103" cy="731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Aft>
                <a:spcPts val="3780"/>
              </a:spcAft>
            </a:pPr>
            <a:r>
              <a:rPr lang="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</a:t>
            </a:r>
            <a:r>
              <a:rPr lang="ru" sz="3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расторжения </a:t>
            </a:r>
            <a:r>
              <a:rPr lang="ru" sz="31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1402" y="2593194"/>
            <a:ext cx="2828109" cy="5090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>
              <a:lnSpc>
                <a:spcPts val="2568"/>
              </a:lnSpc>
            </a:pPr>
            <a:r>
              <a:rPr lang="ru" sz="2100" b="1" dirty="0">
                <a:latin typeface="Times New Roman"/>
              </a:rPr>
              <a:t>по соглашению сторон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053" y="1409703"/>
            <a:ext cx="8334103" cy="94553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marL="100076" marR="112776" algn="just">
              <a:lnSpc>
                <a:spcPts val="2568"/>
              </a:lnSpc>
              <a:spcBef>
                <a:spcPts val="3780"/>
              </a:spcBef>
            </a:pPr>
            <a:r>
              <a:rPr lang="ru" sz="2100" b="1" dirty="0">
                <a:latin typeface="Times New Roman"/>
              </a:rPr>
              <a:t>Расторжение контракта допускается (ч. 8 ст. 95 Закона № 44-ФЗ):</a:t>
            </a:r>
            <a:endParaRPr lang="ru" sz="2100" b="1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91402" y="4138962"/>
            <a:ext cx="3126377" cy="509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>
              <a:lnSpc>
                <a:spcPts val="2544"/>
              </a:lnSpc>
            </a:pPr>
            <a:r>
              <a:rPr lang="ru" sz="2100" b="1" dirty="0">
                <a:latin typeface="Times New Roman"/>
              </a:rPr>
              <a:t>в одностороннем порядке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91402" y="3340170"/>
            <a:ext cx="3004457" cy="5608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>
              <a:lnSpc>
                <a:spcPts val="2544"/>
              </a:lnSpc>
            </a:pPr>
            <a:r>
              <a:rPr lang="ru" sz="2100" b="1" dirty="0">
                <a:latin typeface="Times New Roman"/>
              </a:rPr>
              <a:t>в судебном порядке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587674"/>
            <a:ext cx="8569234" cy="2800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нельзя отозвать.</a:t>
            </a:r>
          </a:p>
          <a:p>
            <a:pPr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нужно направить в течение трех рабочих дней (ч. 4 ст. 104 Закона № 44-ФЗ):</a:t>
            </a:r>
          </a:p>
          <a:p>
            <a:pPr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 даты составления протокола об уклонении от заключения контракта;</a:t>
            </a:r>
          </a:p>
          <a:p>
            <a:pPr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 даты вступления в силу решения суда о расторжении контракта (п. 3 ст. 453 ГК РФ);</a:t>
            </a:r>
          </a:p>
          <a:p>
            <a:pPr algn="just">
              <a:lnSpc>
                <a:spcPct val="11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 даты, надлежащего уведомления об одностороннем отказе (ч. 13 ст. 95 Закона N 44-ФЗ, Письмо Минфина России от 25.10.2017 N 24-03-08/70001).</a:t>
            </a:r>
          </a:p>
        </p:txBody>
      </p:sp>
    </p:spTree>
    <p:extLst>
      <p:ext uri="{BB962C8B-B14F-4D97-AF65-F5344CB8AC3E}">
        <p14:creationId xmlns:p14="http://schemas.microsoft.com/office/powerpoint/2010/main" val="2301384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8432" y="585335"/>
            <a:ext cx="8375904" cy="91815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0800" algn="ctr">
              <a:lnSpc>
                <a:spcPts val="24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тветственность при направлении сведений в реестр недобросовестных поставщиков</a:t>
            </a:r>
            <a:endParaRPr lang="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432" y="1868424"/>
            <a:ext cx="8375904" cy="3400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marR="127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Если вы пропустите срок направления обращения или не направите его, должностному лицу это грозит штрафом 20 тыс. руб. (ч. 2 ст. 7.31 КоАП РФ).</a:t>
            </a:r>
          </a:p>
          <a:p>
            <a:pPr marR="12700" algn="just"/>
            <a:endParaRPr lang="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27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 выявления отсутствия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оснований для одностороннего расторжения контракта, то это будет основанием для рассмотрения вопроса о возбуждении дела об административном правонарушении, предусмотренного ч. 6 ст. 7.32 Кодекса об административных правонарушениях Российской Федерации, а также направления материалов дела в органы внутреннего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</a:t>
            </a:r>
            <a:r>
              <a:rPr lang="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контроля.</a:t>
            </a:r>
            <a:endParaRPr lang="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2279" y="2345670"/>
            <a:ext cx="6655777" cy="16812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/>
            <a:r>
              <a:rPr lang="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4A81A7E-7FD4-4983-805D-771D781C8751}"/>
              </a:ext>
            </a:extLst>
          </p:cNvPr>
          <p:cNvCxnSpPr>
            <a:cxnSpLocks/>
          </p:cNvCxnSpPr>
          <p:nvPr/>
        </p:nvCxnSpPr>
        <p:spPr>
          <a:xfrm flipV="1">
            <a:off x="4595063" y="2202733"/>
            <a:ext cx="0" cy="1350000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1D76F99-F115-4523-B495-1F1338A9AC9E}"/>
              </a:ext>
            </a:extLst>
          </p:cNvPr>
          <p:cNvCxnSpPr/>
          <p:nvPr/>
        </p:nvCxnSpPr>
        <p:spPr>
          <a:xfrm flipV="1">
            <a:off x="6244431" y="4527432"/>
            <a:ext cx="0" cy="1566000"/>
          </a:xfrm>
          <a:prstGeom prst="line">
            <a:avLst/>
          </a:prstGeom>
          <a:ln w="635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3F730C4-F774-4101-97DE-2404EB5BCA4C}"/>
              </a:ext>
            </a:extLst>
          </p:cNvPr>
          <p:cNvCxnSpPr>
            <a:cxnSpLocks/>
          </p:cNvCxnSpPr>
          <p:nvPr/>
        </p:nvCxnSpPr>
        <p:spPr>
          <a:xfrm flipV="1">
            <a:off x="7893799" y="2164934"/>
            <a:ext cx="0" cy="1350000"/>
          </a:xfrm>
          <a:prstGeom prst="line">
            <a:avLst/>
          </a:prstGeom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E6701BB-0D4C-4F74-B080-0ED463280887}"/>
              </a:ext>
            </a:extLst>
          </p:cNvPr>
          <p:cNvCxnSpPr/>
          <p:nvPr/>
        </p:nvCxnSpPr>
        <p:spPr>
          <a:xfrm flipV="1">
            <a:off x="2945696" y="4527432"/>
            <a:ext cx="0" cy="1566000"/>
          </a:xfrm>
          <a:prstGeom prst="line">
            <a:avLst/>
          </a:prstGeom>
          <a:ln w="635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00EEEC19-97EB-44F7-B920-77E8D87D3B56}"/>
              </a:ext>
            </a:extLst>
          </p:cNvPr>
          <p:cNvCxnSpPr>
            <a:cxnSpLocks/>
          </p:cNvCxnSpPr>
          <p:nvPr/>
        </p:nvCxnSpPr>
        <p:spPr>
          <a:xfrm flipV="1">
            <a:off x="1291572" y="2202675"/>
            <a:ext cx="8067" cy="1350000"/>
          </a:xfrm>
          <a:prstGeom prst="line">
            <a:avLst/>
          </a:prstGeom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AC39155-5CDD-4F22-B3BF-A95CE75F6730}"/>
              </a:ext>
            </a:extLst>
          </p:cNvPr>
          <p:cNvSpPr/>
          <p:nvPr/>
        </p:nvSpPr>
        <p:spPr>
          <a:xfrm>
            <a:off x="46128" y="3929266"/>
            <a:ext cx="843750" cy="19620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04DBA5C9-3979-4DB8-B545-DD186C8A1B8A}"/>
              </a:ext>
            </a:extLst>
          </p:cNvPr>
          <p:cNvSpPr/>
          <p:nvPr/>
        </p:nvSpPr>
        <p:spPr>
          <a:xfrm>
            <a:off x="1696946" y="3929266"/>
            <a:ext cx="843750" cy="19620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7CBDC92-1E99-40C4-886D-B51AE33C8BC2}"/>
              </a:ext>
            </a:extLst>
          </p:cNvPr>
          <p:cNvSpPr/>
          <p:nvPr/>
        </p:nvSpPr>
        <p:spPr>
          <a:xfrm>
            <a:off x="8300250" y="3929266"/>
            <a:ext cx="843750" cy="19620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E1BCF50E-814B-4ED7-8286-E68457B00209}"/>
              </a:ext>
            </a:extLst>
          </p:cNvPr>
          <p:cNvSpPr/>
          <p:nvPr/>
        </p:nvSpPr>
        <p:spPr>
          <a:xfrm>
            <a:off x="6645050" y="3923079"/>
            <a:ext cx="843750" cy="19620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EA4B202C-3C80-42A0-9518-2CA5B2117EA2}"/>
              </a:ext>
            </a:extLst>
          </p:cNvPr>
          <p:cNvSpPr/>
          <p:nvPr/>
        </p:nvSpPr>
        <p:spPr>
          <a:xfrm>
            <a:off x="4995682" y="3923079"/>
            <a:ext cx="843750" cy="196208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6033E88-9232-4015-BD75-CF85F55FDE24}"/>
              </a:ext>
            </a:extLst>
          </p:cNvPr>
          <p:cNvSpPr/>
          <p:nvPr/>
        </p:nvSpPr>
        <p:spPr>
          <a:xfrm>
            <a:off x="3346314" y="3923079"/>
            <a:ext cx="843750" cy="19620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2376490" y="1233490"/>
            <a:ext cx="4391025" cy="4391025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3929329" y="2497820"/>
            <a:ext cx="1856250" cy="1856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Круг: прозрачная заливка 1">
            <a:extLst>
              <a:ext uri="{FF2B5EF4-FFF2-40B4-BE49-F238E27FC236}">
                <a16:creationId xmlns:a16="http://schemas.microsoft.com/office/drawing/2014/main" id="{E7038086-CFE3-4E66-9A0C-472F0EC3BF2B}"/>
              </a:ext>
            </a:extLst>
          </p:cNvPr>
          <p:cNvSpPr/>
          <p:nvPr/>
        </p:nvSpPr>
        <p:spPr>
          <a:xfrm>
            <a:off x="4088817" y="3514936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D5FA4-2AD7-4E75-B141-583AEBFEFF53}"/>
              </a:ext>
            </a:extLst>
          </p:cNvPr>
          <p:cNvSpPr txBox="1"/>
          <p:nvPr/>
        </p:nvSpPr>
        <p:spPr>
          <a:xfrm>
            <a:off x="4441564" y="3813434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/>
              <a:t>3</a:t>
            </a:r>
            <a:endParaRPr lang="ru-RU" sz="2100" b="1" dirty="0"/>
          </a:p>
        </p:txBody>
      </p:sp>
      <p:sp>
        <p:nvSpPr>
          <p:cNvPr id="29" name="Круг: прозрачная заливка 28">
            <a:extLst>
              <a:ext uri="{FF2B5EF4-FFF2-40B4-BE49-F238E27FC236}">
                <a16:creationId xmlns:a16="http://schemas.microsoft.com/office/drawing/2014/main" id="{D9F73655-A39B-4DB9-BAD2-0048F55015B8}"/>
              </a:ext>
            </a:extLst>
          </p:cNvPr>
          <p:cNvSpPr/>
          <p:nvPr/>
        </p:nvSpPr>
        <p:spPr>
          <a:xfrm>
            <a:off x="5738184" y="3514936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9FD691-8BD0-4681-AADB-9B95900AB49F}"/>
              </a:ext>
            </a:extLst>
          </p:cNvPr>
          <p:cNvSpPr txBox="1"/>
          <p:nvPr/>
        </p:nvSpPr>
        <p:spPr>
          <a:xfrm>
            <a:off x="6067810" y="3813434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/>
              <a:t>4</a:t>
            </a:r>
            <a:endParaRPr lang="ru-RU" sz="2100" b="1" dirty="0"/>
          </a:p>
        </p:txBody>
      </p:sp>
      <p:sp>
        <p:nvSpPr>
          <p:cNvPr id="33" name="Круг: прозрачная заливка 32">
            <a:extLst>
              <a:ext uri="{FF2B5EF4-FFF2-40B4-BE49-F238E27FC236}">
                <a16:creationId xmlns:a16="http://schemas.microsoft.com/office/drawing/2014/main" id="{E8E60BE0-1FF4-412C-9950-FADE697C7B2B}"/>
              </a:ext>
            </a:extLst>
          </p:cNvPr>
          <p:cNvSpPr/>
          <p:nvPr/>
        </p:nvSpPr>
        <p:spPr>
          <a:xfrm>
            <a:off x="7387552" y="3514936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8B254D-6E99-406E-88A3-1CAC11E9F9D7}"/>
              </a:ext>
            </a:extLst>
          </p:cNvPr>
          <p:cNvSpPr txBox="1"/>
          <p:nvPr/>
        </p:nvSpPr>
        <p:spPr>
          <a:xfrm>
            <a:off x="7753787" y="3813434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5</a:t>
            </a:r>
            <a:endParaRPr lang="ru-RU" sz="2100" b="1" dirty="0"/>
          </a:p>
        </p:txBody>
      </p:sp>
      <p:sp>
        <p:nvSpPr>
          <p:cNvPr id="37" name="Круг: прозрачная заливка 36">
            <a:extLst>
              <a:ext uri="{FF2B5EF4-FFF2-40B4-BE49-F238E27FC236}">
                <a16:creationId xmlns:a16="http://schemas.microsoft.com/office/drawing/2014/main" id="{8AFCD26B-71F5-4DC5-9848-B2DBE26F1B5E}"/>
              </a:ext>
            </a:extLst>
          </p:cNvPr>
          <p:cNvSpPr/>
          <p:nvPr/>
        </p:nvSpPr>
        <p:spPr>
          <a:xfrm>
            <a:off x="2439449" y="3521122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619528-C8CA-48CA-8684-CB42F5F57885}"/>
              </a:ext>
            </a:extLst>
          </p:cNvPr>
          <p:cNvSpPr txBox="1"/>
          <p:nvPr/>
        </p:nvSpPr>
        <p:spPr>
          <a:xfrm>
            <a:off x="2785235" y="3813434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</a:t>
            </a:r>
            <a:endParaRPr lang="ru-RU" sz="2100" b="1" dirty="0"/>
          </a:p>
        </p:txBody>
      </p:sp>
      <p:sp>
        <p:nvSpPr>
          <p:cNvPr id="41" name="Круг: прозрачная заливка 40">
            <a:extLst>
              <a:ext uri="{FF2B5EF4-FFF2-40B4-BE49-F238E27FC236}">
                <a16:creationId xmlns:a16="http://schemas.microsoft.com/office/drawing/2014/main" id="{0514172A-6239-4CE7-A129-DE9F6ED82B23}"/>
              </a:ext>
            </a:extLst>
          </p:cNvPr>
          <p:cNvSpPr/>
          <p:nvPr/>
        </p:nvSpPr>
        <p:spPr>
          <a:xfrm>
            <a:off x="788631" y="3521122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2D4258-6D58-4EF6-B23D-7BE782FDAC57}"/>
              </a:ext>
            </a:extLst>
          </p:cNvPr>
          <p:cNvSpPr txBox="1"/>
          <p:nvPr/>
        </p:nvSpPr>
        <p:spPr>
          <a:xfrm>
            <a:off x="1134120" y="3813434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/>
              <a:t>1</a:t>
            </a:r>
            <a:endParaRPr lang="ru-RU" sz="21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575E148-00FB-4E85-A087-438E0C690AC1}"/>
              </a:ext>
            </a:extLst>
          </p:cNvPr>
          <p:cNvSpPr txBox="1"/>
          <p:nvPr/>
        </p:nvSpPr>
        <p:spPr>
          <a:xfrm>
            <a:off x="310311" y="1719327"/>
            <a:ext cx="1962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</a:rPr>
              <a:t>Заключение контракта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26D57B4-BA65-4C54-B34F-C658E8492865}"/>
              </a:ext>
            </a:extLst>
          </p:cNvPr>
          <p:cNvSpPr txBox="1"/>
          <p:nvPr/>
        </p:nvSpPr>
        <p:spPr>
          <a:xfrm>
            <a:off x="1696948" y="5816435"/>
            <a:ext cx="1295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п. 2 ст. 452 ГК РФ</a:t>
            </a:r>
            <a:endParaRPr lang="en-US" sz="12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4BC680-1CAD-4BAA-840C-F37DE33A3A3F}"/>
              </a:ext>
            </a:extLst>
          </p:cNvPr>
          <p:cNvSpPr txBox="1"/>
          <p:nvPr/>
        </p:nvSpPr>
        <p:spPr>
          <a:xfrm>
            <a:off x="3654044" y="1903442"/>
            <a:ext cx="18959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accent3"/>
                </a:solidFill>
              </a:rPr>
              <a:t>Претензионная работа</a:t>
            </a:r>
            <a:endParaRPr lang="ru-RU" sz="1350" b="1" dirty="0">
              <a:solidFill>
                <a:schemeClr val="accent3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1DE7E1C-2647-43CB-90CF-ACAD8E7C23E4}"/>
              </a:ext>
            </a:extLst>
          </p:cNvPr>
          <p:cNvSpPr txBox="1"/>
          <p:nvPr/>
        </p:nvSpPr>
        <p:spPr>
          <a:xfrm>
            <a:off x="6578703" y="1899034"/>
            <a:ext cx="26246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accent5"/>
                </a:solidFill>
              </a:rPr>
              <a:t>Размещение информации в ЕИС</a:t>
            </a:r>
            <a:endParaRPr lang="ru-RU" sz="1350" b="1" dirty="0">
              <a:solidFill>
                <a:schemeClr val="accent5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0FD33A6-89C2-413D-BF1B-3EA489F97D20}"/>
              </a:ext>
            </a:extLst>
          </p:cNvPr>
          <p:cNvSpPr txBox="1"/>
          <p:nvPr/>
        </p:nvSpPr>
        <p:spPr>
          <a:xfrm>
            <a:off x="7969180" y="2210695"/>
            <a:ext cx="1158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Ч. 3 ст. 103 Закона № 44-ФЗ</a:t>
            </a:r>
            <a:endParaRPr lang="en-US" sz="12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140E611-26CD-4D74-B49A-AA55B3B3A149}"/>
              </a:ext>
            </a:extLst>
          </p:cNvPr>
          <p:cNvSpPr txBox="1"/>
          <p:nvPr/>
        </p:nvSpPr>
        <p:spPr>
          <a:xfrm>
            <a:off x="1301690" y="6150445"/>
            <a:ext cx="32880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accent2"/>
                </a:solidFill>
              </a:rPr>
              <a:t>Предложение о расторжении контракта</a:t>
            </a:r>
            <a:endParaRPr lang="ru-RU" sz="1350" b="1" dirty="0">
              <a:solidFill>
                <a:schemeClr val="accent2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FC4C00-EAD8-489C-9314-AC67B6A3C97E}"/>
              </a:ext>
            </a:extLst>
          </p:cNvPr>
          <p:cNvSpPr txBox="1"/>
          <p:nvPr/>
        </p:nvSpPr>
        <p:spPr>
          <a:xfrm>
            <a:off x="5179403" y="6096949"/>
            <a:ext cx="213007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accent4"/>
                </a:solidFill>
              </a:rPr>
              <a:t>Подписание соглашения</a:t>
            </a:r>
          </a:p>
          <a:p>
            <a:pPr algn="ctr"/>
            <a:r>
              <a:rPr lang="ru-RU" sz="1350" b="1" dirty="0">
                <a:solidFill>
                  <a:schemeClr val="accent4"/>
                </a:solidFill>
              </a:rPr>
              <a:t>о расторжении контракта</a:t>
            </a:r>
            <a:endParaRPr lang="ru-RU" sz="1350" b="1" dirty="0">
              <a:solidFill>
                <a:schemeClr val="accent4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1D44D93-22FB-4FB3-99CA-2CC5B6DFA223}"/>
              </a:ext>
            </a:extLst>
          </p:cNvPr>
          <p:cNvSpPr txBox="1"/>
          <p:nvPr/>
        </p:nvSpPr>
        <p:spPr>
          <a:xfrm>
            <a:off x="6291655" y="5077771"/>
            <a:ext cx="13188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Прекращение выполнения обязательств сторонами</a:t>
            </a:r>
          </a:p>
          <a:p>
            <a:r>
              <a:rPr lang="ru-RU" sz="1200" dirty="0"/>
              <a:t>ч. 3 ст. 453 ГК РФ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646565" y="329522"/>
            <a:ext cx="59109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расторжения контракта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соглашению сторон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68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934" y="280416"/>
            <a:ext cx="8178219" cy="7924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1050"/>
              </a:spcAft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асторжение контракта в судебном порядке</a:t>
            </a:r>
            <a:endParaRPr lang="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2996" y="1682496"/>
            <a:ext cx="6392090" cy="5547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lnSpc>
                <a:spcPts val="2592"/>
              </a:lnSpc>
            </a:pPr>
            <a:r>
              <a:rPr lang="ru" sz="2000" b="1" dirty="0">
                <a:latin typeface="Times New Roman"/>
              </a:rPr>
              <a:t>Случаи расторжения контракта в судебном порядке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0389" y="3264844"/>
            <a:ext cx="2218073" cy="20299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marL="12700">
              <a:lnSpc>
                <a:spcPts val="2568"/>
              </a:lnSpc>
            </a:pPr>
            <a:r>
              <a:rPr lang="ru" sz="2000" b="1" dirty="0">
                <a:latin typeface="Times New Roman"/>
              </a:rPr>
              <a:t>при существенном нарушении исполнителем условий договора (пп. 1 п. 2 ст. 450 ГК РФ)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21874" y="3264844"/>
            <a:ext cx="2743200" cy="21780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r>
              <a:rPr lang="ru-RU" sz="2000" b="1" dirty="0">
                <a:latin typeface="Times New Roman"/>
              </a:rPr>
              <a:t>при</a:t>
            </a:r>
            <a:r>
              <a:rPr lang="ru" sz="2000" b="1" dirty="0">
                <a:latin typeface="Times New Roman"/>
              </a:rPr>
              <a:t> существенном </a:t>
            </a:r>
            <a:r>
              <a:rPr lang="ru" sz="2000" b="1" dirty="0">
                <a:latin typeface="Times New Roman"/>
              </a:rPr>
              <a:t>изменении обстоятельств, из которых стороны исходили при заключении </a:t>
            </a:r>
            <a:r>
              <a:rPr lang="ru" sz="2000" b="1" dirty="0">
                <a:latin typeface="Times New Roman"/>
              </a:rPr>
              <a:t>контракта (ст</a:t>
            </a:r>
            <a:r>
              <a:rPr lang="ru" sz="2000" b="1" dirty="0">
                <a:latin typeface="Times New Roman"/>
              </a:rPr>
              <a:t>. 451 ГК РФ)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92093" y="3264843"/>
            <a:ext cx="2478459" cy="23434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>
              <a:lnSpc>
                <a:spcPts val="2568"/>
              </a:lnSpc>
            </a:pPr>
            <a:r>
              <a:rPr lang="ru" sz="2000" b="1" dirty="0">
                <a:latin typeface="Times New Roman"/>
              </a:rPr>
              <a:t>в иных случаях, </a:t>
            </a:r>
            <a:r>
              <a:rPr lang="ru" sz="2000" b="1" dirty="0">
                <a:latin typeface="Times New Roman"/>
              </a:rPr>
              <a:t>предусмотренных </a:t>
            </a:r>
            <a:r>
              <a:rPr lang="ru" sz="2000" b="1" dirty="0">
                <a:latin typeface="Times New Roman"/>
              </a:rPr>
              <a:t>Гражданским кодексом РФ, законодательств ом или контрактом (пп. 2 п. 2 ст. 450 ГК РФ).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4A81A7E-7FD4-4983-805D-771D781C8751}"/>
              </a:ext>
            </a:extLst>
          </p:cNvPr>
          <p:cNvCxnSpPr>
            <a:cxnSpLocks/>
          </p:cNvCxnSpPr>
          <p:nvPr/>
        </p:nvCxnSpPr>
        <p:spPr>
          <a:xfrm flipV="1">
            <a:off x="4595063" y="2202733"/>
            <a:ext cx="0" cy="1350000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1D76F99-F115-4523-B495-1F1338A9AC9E}"/>
              </a:ext>
            </a:extLst>
          </p:cNvPr>
          <p:cNvCxnSpPr/>
          <p:nvPr/>
        </p:nvCxnSpPr>
        <p:spPr>
          <a:xfrm flipV="1">
            <a:off x="6244431" y="4527432"/>
            <a:ext cx="0" cy="1566000"/>
          </a:xfrm>
          <a:prstGeom prst="line">
            <a:avLst/>
          </a:prstGeom>
          <a:ln w="635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3F730C4-F774-4101-97DE-2404EB5BCA4C}"/>
              </a:ext>
            </a:extLst>
          </p:cNvPr>
          <p:cNvCxnSpPr>
            <a:cxnSpLocks/>
          </p:cNvCxnSpPr>
          <p:nvPr/>
        </p:nvCxnSpPr>
        <p:spPr>
          <a:xfrm flipV="1">
            <a:off x="7893799" y="2164934"/>
            <a:ext cx="0" cy="1350000"/>
          </a:xfrm>
          <a:prstGeom prst="line">
            <a:avLst/>
          </a:prstGeom>
          <a:ln w="635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E6701BB-0D4C-4F74-B080-0ED463280887}"/>
              </a:ext>
            </a:extLst>
          </p:cNvPr>
          <p:cNvCxnSpPr/>
          <p:nvPr/>
        </p:nvCxnSpPr>
        <p:spPr>
          <a:xfrm flipV="1">
            <a:off x="2945696" y="4527432"/>
            <a:ext cx="0" cy="1566000"/>
          </a:xfrm>
          <a:prstGeom prst="line">
            <a:avLst/>
          </a:prstGeom>
          <a:ln w="635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00EEEC19-97EB-44F7-B920-77E8D87D3B56}"/>
              </a:ext>
            </a:extLst>
          </p:cNvPr>
          <p:cNvCxnSpPr>
            <a:cxnSpLocks/>
          </p:cNvCxnSpPr>
          <p:nvPr/>
        </p:nvCxnSpPr>
        <p:spPr>
          <a:xfrm flipV="1">
            <a:off x="1291572" y="2202675"/>
            <a:ext cx="8067" cy="1350000"/>
          </a:xfrm>
          <a:prstGeom prst="line">
            <a:avLst/>
          </a:prstGeom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AC39155-5CDD-4F22-B3BF-A95CE75F6730}"/>
              </a:ext>
            </a:extLst>
          </p:cNvPr>
          <p:cNvSpPr/>
          <p:nvPr/>
        </p:nvSpPr>
        <p:spPr>
          <a:xfrm>
            <a:off x="46128" y="3929266"/>
            <a:ext cx="843750" cy="19620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04DBA5C9-3979-4DB8-B545-DD186C8A1B8A}"/>
              </a:ext>
            </a:extLst>
          </p:cNvPr>
          <p:cNvSpPr/>
          <p:nvPr/>
        </p:nvSpPr>
        <p:spPr>
          <a:xfrm>
            <a:off x="1696946" y="3929266"/>
            <a:ext cx="843750" cy="19620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7CBDC92-1E99-40C4-886D-B51AE33C8BC2}"/>
              </a:ext>
            </a:extLst>
          </p:cNvPr>
          <p:cNvSpPr/>
          <p:nvPr/>
        </p:nvSpPr>
        <p:spPr>
          <a:xfrm>
            <a:off x="8300250" y="3929266"/>
            <a:ext cx="843750" cy="19620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E1BCF50E-814B-4ED7-8286-E68457B00209}"/>
              </a:ext>
            </a:extLst>
          </p:cNvPr>
          <p:cNvSpPr/>
          <p:nvPr/>
        </p:nvSpPr>
        <p:spPr>
          <a:xfrm>
            <a:off x="6645050" y="3923079"/>
            <a:ext cx="843750" cy="196208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EA4B202C-3C80-42A0-9518-2CA5B2117EA2}"/>
              </a:ext>
            </a:extLst>
          </p:cNvPr>
          <p:cNvSpPr/>
          <p:nvPr/>
        </p:nvSpPr>
        <p:spPr>
          <a:xfrm>
            <a:off x="4995682" y="3923079"/>
            <a:ext cx="843750" cy="196208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6033E88-9232-4015-BD75-CF85F55FDE24}"/>
              </a:ext>
            </a:extLst>
          </p:cNvPr>
          <p:cNvSpPr/>
          <p:nvPr/>
        </p:nvSpPr>
        <p:spPr>
          <a:xfrm>
            <a:off x="3346314" y="3923079"/>
            <a:ext cx="843750" cy="19620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2376490" y="1233490"/>
            <a:ext cx="4391025" cy="4391025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3929329" y="2497820"/>
            <a:ext cx="1856250" cy="1856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Круг: прозрачная заливка 1">
            <a:extLst>
              <a:ext uri="{FF2B5EF4-FFF2-40B4-BE49-F238E27FC236}">
                <a16:creationId xmlns:a16="http://schemas.microsoft.com/office/drawing/2014/main" id="{E7038086-CFE3-4E66-9A0C-472F0EC3BF2B}"/>
              </a:ext>
            </a:extLst>
          </p:cNvPr>
          <p:cNvSpPr/>
          <p:nvPr/>
        </p:nvSpPr>
        <p:spPr>
          <a:xfrm>
            <a:off x="4088817" y="3514936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D5FA4-2AD7-4E75-B141-583AEBFEFF53}"/>
              </a:ext>
            </a:extLst>
          </p:cNvPr>
          <p:cNvSpPr txBox="1"/>
          <p:nvPr/>
        </p:nvSpPr>
        <p:spPr>
          <a:xfrm>
            <a:off x="4441564" y="3813434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/>
              <a:t>3</a:t>
            </a:r>
            <a:endParaRPr lang="ru-RU" sz="2100" b="1" dirty="0"/>
          </a:p>
        </p:txBody>
      </p:sp>
      <p:sp>
        <p:nvSpPr>
          <p:cNvPr id="29" name="Круг: прозрачная заливка 28">
            <a:extLst>
              <a:ext uri="{FF2B5EF4-FFF2-40B4-BE49-F238E27FC236}">
                <a16:creationId xmlns:a16="http://schemas.microsoft.com/office/drawing/2014/main" id="{D9F73655-A39B-4DB9-BAD2-0048F55015B8}"/>
              </a:ext>
            </a:extLst>
          </p:cNvPr>
          <p:cNvSpPr/>
          <p:nvPr/>
        </p:nvSpPr>
        <p:spPr>
          <a:xfrm>
            <a:off x="5738184" y="3514936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9FD691-8BD0-4681-AADB-9B95900AB49F}"/>
              </a:ext>
            </a:extLst>
          </p:cNvPr>
          <p:cNvSpPr txBox="1"/>
          <p:nvPr/>
        </p:nvSpPr>
        <p:spPr>
          <a:xfrm>
            <a:off x="6067810" y="3813434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/>
              <a:t>4</a:t>
            </a:r>
            <a:endParaRPr lang="ru-RU" sz="2100" b="1" dirty="0"/>
          </a:p>
        </p:txBody>
      </p:sp>
      <p:sp>
        <p:nvSpPr>
          <p:cNvPr id="33" name="Круг: прозрачная заливка 32">
            <a:extLst>
              <a:ext uri="{FF2B5EF4-FFF2-40B4-BE49-F238E27FC236}">
                <a16:creationId xmlns:a16="http://schemas.microsoft.com/office/drawing/2014/main" id="{E8E60BE0-1FF4-412C-9950-FADE697C7B2B}"/>
              </a:ext>
            </a:extLst>
          </p:cNvPr>
          <p:cNvSpPr/>
          <p:nvPr/>
        </p:nvSpPr>
        <p:spPr>
          <a:xfrm>
            <a:off x="7387552" y="3514936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8B254D-6E99-406E-88A3-1CAC11E9F9D7}"/>
              </a:ext>
            </a:extLst>
          </p:cNvPr>
          <p:cNvSpPr txBox="1"/>
          <p:nvPr/>
        </p:nvSpPr>
        <p:spPr>
          <a:xfrm>
            <a:off x="7753787" y="3813434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5</a:t>
            </a:r>
            <a:endParaRPr lang="ru-RU" sz="2100" b="1" dirty="0"/>
          </a:p>
        </p:txBody>
      </p:sp>
      <p:sp>
        <p:nvSpPr>
          <p:cNvPr id="37" name="Круг: прозрачная заливка 36">
            <a:extLst>
              <a:ext uri="{FF2B5EF4-FFF2-40B4-BE49-F238E27FC236}">
                <a16:creationId xmlns:a16="http://schemas.microsoft.com/office/drawing/2014/main" id="{8AFCD26B-71F5-4DC5-9848-B2DBE26F1B5E}"/>
              </a:ext>
            </a:extLst>
          </p:cNvPr>
          <p:cNvSpPr/>
          <p:nvPr/>
        </p:nvSpPr>
        <p:spPr>
          <a:xfrm>
            <a:off x="2439449" y="3521122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619528-C8CA-48CA-8684-CB42F5F57885}"/>
              </a:ext>
            </a:extLst>
          </p:cNvPr>
          <p:cNvSpPr txBox="1"/>
          <p:nvPr/>
        </p:nvSpPr>
        <p:spPr>
          <a:xfrm>
            <a:off x="2785235" y="3813434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</a:t>
            </a:r>
            <a:endParaRPr lang="ru-RU" sz="2100" b="1" dirty="0"/>
          </a:p>
        </p:txBody>
      </p:sp>
      <p:sp>
        <p:nvSpPr>
          <p:cNvPr id="41" name="Круг: прозрачная заливка 40">
            <a:extLst>
              <a:ext uri="{FF2B5EF4-FFF2-40B4-BE49-F238E27FC236}">
                <a16:creationId xmlns:a16="http://schemas.microsoft.com/office/drawing/2014/main" id="{0514172A-6239-4CE7-A129-DE9F6ED82B23}"/>
              </a:ext>
            </a:extLst>
          </p:cNvPr>
          <p:cNvSpPr/>
          <p:nvPr/>
        </p:nvSpPr>
        <p:spPr>
          <a:xfrm>
            <a:off x="788631" y="3521122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2D4258-6D58-4EF6-B23D-7BE782FDAC57}"/>
              </a:ext>
            </a:extLst>
          </p:cNvPr>
          <p:cNvSpPr txBox="1"/>
          <p:nvPr/>
        </p:nvSpPr>
        <p:spPr>
          <a:xfrm>
            <a:off x="1134120" y="3813434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/>
              <a:t>1</a:t>
            </a:r>
            <a:endParaRPr lang="ru-RU" sz="21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575E148-00FB-4E85-A087-438E0C690AC1}"/>
              </a:ext>
            </a:extLst>
          </p:cNvPr>
          <p:cNvSpPr txBox="1"/>
          <p:nvPr/>
        </p:nvSpPr>
        <p:spPr>
          <a:xfrm>
            <a:off x="310311" y="1719327"/>
            <a:ext cx="1962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</a:rPr>
              <a:t>Заключение контракта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26D57B4-BA65-4C54-B34F-C658E8492865}"/>
              </a:ext>
            </a:extLst>
          </p:cNvPr>
          <p:cNvSpPr txBox="1"/>
          <p:nvPr/>
        </p:nvSpPr>
        <p:spPr>
          <a:xfrm>
            <a:off x="1696948" y="5816435"/>
            <a:ext cx="1295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п. 2 ст. 452 ГК РФ</a:t>
            </a:r>
            <a:endParaRPr lang="en-US" sz="12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4BC680-1CAD-4BAA-840C-F37DE33A3A3F}"/>
              </a:ext>
            </a:extLst>
          </p:cNvPr>
          <p:cNvSpPr txBox="1"/>
          <p:nvPr/>
        </p:nvSpPr>
        <p:spPr>
          <a:xfrm>
            <a:off x="3783638" y="1903442"/>
            <a:ext cx="16367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accent3"/>
                </a:solidFill>
              </a:rPr>
              <a:t>Досудебная работа</a:t>
            </a:r>
            <a:endParaRPr lang="ru-RU" sz="1350" b="1" dirty="0">
              <a:solidFill>
                <a:schemeClr val="accent3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1DE7E1C-2647-43CB-90CF-ACAD8E7C23E4}"/>
              </a:ext>
            </a:extLst>
          </p:cNvPr>
          <p:cNvSpPr txBox="1"/>
          <p:nvPr/>
        </p:nvSpPr>
        <p:spPr>
          <a:xfrm>
            <a:off x="7100000" y="1899034"/>
            <a:ext cx="15820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accent5"/>
                </a:solidFill>
              </a:rPr>
              <a:t>Определение суда</a:t>
            </a:r>
            <a:endParaRPr lang="ru-RU" sz="1350" b="1" dirty="0">
              <a:solidFill>
                <a:schemeClr val="accent5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0FD33A6-89C2-413D-BF1B-3EA489F97D20}"/>
              </a:ext>
            </a:extLst>
          </p:cNvPr>
          <p:cNvSpPr txBox="1"/>
          <p:nvPr/>
        </p:nvSpPr>
        <p:spPr>
          <a:xfrm>
            <a:off x="7969180" y="2210695"/>
            <a:ext cx="1158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Прекращение выполнения обязательств сторонами</a:t>
            </a:r>
          </a:p>
          <a:p>
            <a:r>
              <a:rPr lang="ru-RU" sz="1200" dirty="0"/>
              <a:t>ч. 3 ст. 453 ГК РФ</a:t>
            </a:r>
            <a:endParaRPr lang="en-US" sz="12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140E611-26CD-4D74-B49A-AA55B3B3A149}"/>
              </a:ext>
            </a:extLst>
          </p:cNvPr>
          <p:cNvSpPr txBox="1"/>
          <p:nvPr/>
        </p:nvSpPr>
        <p:spPr>
          <a:xfrm>
            <a:off x="1301690" y="6150445"/>
            <a:ext cx="32880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accent2"/>
                </a:solidFill>
              </a:rPr>
              <a:t>Предложение о расторжении контракта</a:t>
            </a:r>
            <a:endParaRPr lang="ru-RU" sz="1350" b="1" dirty="0">
              <a:solidFill>
                <a:schemeClr val="accent2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FC4C00-EAD8-489C-9314-AC67B6A3C97E}"/>
              </a:ext>
            </a:extLst>
          </p:cNvPr>
          <p:cNvSpPr txBox="1"/>
          <p:nvPr/>
        </p:nvSpPr>
        <p:spPr>
          <a:xfrm>
            <a:off x="5143663" y="6096947"/>
            <a:ext cx="22015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accent4"/>
                </a:solidFill>
              </a:rPr>
              <a:t>Судебное разбирательство</a:t>
            </a:r>
            <a:endParaRPr lang="ru-RU" sz="135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6565" y="329522"/>
            <a:ext cx="59109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расторжения контракта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судебном порядке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6423" y="286513"/>
            <a:ext cx="8691154" cy="112427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spcAft>
                <a:spcPts val="420"/>
              </a:spcAft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асторжение контракта в одностороннем порядке</a:t>
            </a:r>
            <a:endParaRPr lang="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7909" y="1804418"/>
            <a:ext cx="6937248" cy="6156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pPr algn="ctr">
              <a:spcAft>
                <a:spcPts val="1050"/>
              </a:spcAft>
            </a:pP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расторжения контракта в </a:t>
            </a:r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одностороннем порядке</a:t>
            </a:r>
            <a:endParaRPr lang="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7911" y="3613982"/>
            <a:ext cx="1673553" cy="5651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r>
              <a:rPr lang="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</a:t>
            </a:r>
            <a:endParaRPr lang="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7911" y="5373038"/>
            <a:ext cx="7475639" cy="6751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>
            <a:noAutofit/>
          </a:bodyPr>
          <a:lstStyle/>
          <a:p>
            <a:pPr algn="just"/>
            <a:r>
              <a:rPr lang="ru" sz="2000" b="1" dirty="0">
                <a:latin typeface="Times New Roman"/>
              </a:rPr>
              <a:t>В случаях, определенных Гражданским кодексом РФ, </a:t>
            </a:r>
            <a:r>
              <a:rPr lang="ru" sz="2000" b="1" dirty="0">
                <a:latin typeface="Times New Roman"/>
              </a:rPr>
              <a:t>если это предусмотрено </a:t>
            </a:r>
            <a:r>
              <a:rPr lang="ru" sz="2000" b="1" dirty="0">
                <a:latin typeface="Times New Roman"/>
              </a:rPr>
              <a:t>контрактом</a:t>
            </a:r>
            <a:endParaRPr lang="ru" sz="2000" b="1" dirty="0">
              <a:latin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01464" y="4179169"/>
            <a:ext cx="5071001" cy="5651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случаях, предусмотренных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15 ст. 95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№44-ФЗ</a:t>
            </a:r>
            <a:endParaRPr lang="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01464" y="3048795"/>
            <a:ext cx="5785339" cy="5651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нарушения поставщиком, подрядчиком, исполнителем обязательств по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Соединительная линия уступом 10"/>
          <p:cNvCxnSpPr>
            <a:stCxn id="4" idx="1"/>
            <a:endCxn id="5" idx="1"/>
          </p:cNvCxnSpPr>
          <p:nvPr/>
        </p:nvCxnSpPr>
        <p:spPr>
          <a:xfrm rot="10800000" flipV="1">
            <a:off x="1227909" y="2112264"/>
            <a:ext cx="12700" cy="178431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>
            <a:endCxn id="7" idx="1"/>
          </p:cNvCxnSpPr>
          <p:nvPr/>
        </p:nvCxnSpPr>
        <p:spPr>
          <a:xfrm rot="16200000" flipH="1">
            <a:off x="216893" y="4699594"/>
            <a:ext cx="1814035" cy="20800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/>
        </p:nvSpPr>
        <p:spPr bwMode="auto">
          <a:xfrm>
            <a:off x="3215760" y="735857"/>
            <a:ext cx="2853906" cy="2131879"/>
          </a:xfrm>
          <a:custGeom>
            <a:avLst/>
            <a:gdLst>
              <a:gd name="T0" fmla="*/ 1695 w 2897"/>
              <a:gd name="T1" fmla="*/ 4 h 1763"/>
              <a:gd name="T2" fmla="*/ 1976 w 2897"/>
              <a:gd name="T3" fmla="*/ 33 h 1763"/>
              <a:gd name="T4" fmla="*/ 2270 w 2897"/>
              <a:gd name="T5" fmla="*/ 92 h 1763"/>
              <a:gd name="T6" fmla="*/ 2579 w 2897"/>
              <a:gd name="T7" fmla="*/ 189 h 1763"/>
              <a:gd name="T8" fmla="*/ 2897 w 2897"/>
              <a:gd name="T9" fmla="*/ 325 h 1763"/>
              <a:gd name="T10" fmla="*/ 2710 w 2897"/>
              <a:gd name="T11" fmla="*/ 314 h 1763"/>
              <a:gd name="T12" fmla="*/ 2403 w 2897"/>
              <a:gd name="T13" fmla="*/ 202 h 1763"/>
              <a:gd name="T14" fmla="*/ 2107 w 2897"/>
              <a:gd name="T15" fmla="*/ 126 h 1763"/>
              <a:gd name="T16" fmla="*/ 1826 w 2897"/>
              <a:gd name="T17" fmla="*/ 83 h 1763"/>
              <a:gd name="T18" fmla="*/ 1562 w 2897"/>
              <a:gd name="T19" fmla="*/ 67 h 1763"/>
              <a:gd name="T20" fmla="*/ 1316 w 2897"/>
              <a:gd name="T21" fmla="*/ 74 h 1763"/>
              <a:gd name="T22" fmla="*/ 1092 w 2897"/>
              <a:gd name="T23" fmla="*/ 98 h 1763"/>
              <a:gd name="T24" fmla="*/ 893 w 2897"/>
              <a:gd name="T25" fmla="*/ 133 h 1763"/>
              <a:gd name="T26" fmla="*/ 693 w 2897"/>
              <a:gd name="T27" fmla="*/ 183 h 1763"/>
              <a:gd name="T28" fmla="*/ 517 w 2897"/>
              <a:gd name="T29" fmla="*/ 239 h 1763"/>
              <a:gd name="T30" fmla="*/ 367 w 2897"/>
              <a:gd name="T31" fmla="*/ 296 h 1763"/>
              <a:gd name="T32" fmla="*/ 245 w 2897"/>
              <a:gd name="T33" fmla="*/ 350 h 1763"/>
              <a:gd name="T34" fmla="*/ 153 w 2897"/>
              <a:gd name="T35" fmla="*/ 396 h 1763"/>
              <a:gd name="T36" fmla="*/ 92 w 2897"/>
              <a:gd name="T37" fmla="*/ 429 h 1763"/>
              <a:gd name="T38" fmla="*/ 1991 w 2897"/>
              <a:gd name="T39" fmla="*/ 1626 h 1763"/>
              <a:gd name="T40" fmla="*/ 2211 w 2897"/>
              <a:gd name="T41" fmla="*/ 1655 h 1763"/>
              <a:gd name="T42" fmla="*/ 1991 w 2897"/>
              <a:gd name="T43" fmla="*/ 1692 h 1763"/>
              <a:gd name="T44" fmla="*/ 0 w 2897"/>
              <a:gd name="T45" fmla="*/ 405 h 1763"/>
              <a:gd name="T46" fmla="*/ 35 w 2897"/>
              <a:gd name="T47" fmla="*/ 385 h 1763"/>
              <a:gd name="T48" fmla="*/ 72 w 2897"/>
              <a:gd name="T49" fmla="*/ 362 h 1763"/>
              <a:gd name="T50" fmla="*/ 140 w 2897"/>
              <a:gd name="T51" fmla="*/ 325 h 1763"/>
              <a:gd name="T52" fmla="*/ 236 w 2897"/>
              <a:gd name="T53" fmla="*/ 279 h 1763"/>
              <a:gd name="T54" fmla="*/ 360 w 2897"/>
              <a:gd name="T55" fmla="*/ 226 h 1763"/>
              <a:gd name="T56" fmla="*/ 508 w 2897"/>
              <a:gd name="T57" fmla="*/ 170 h 1763"/>
              <a:gd name="T58" fmla="*/ 682 w 2897"/>
              <a:gd name="T59" fmla="*/ 116 h 1763"/>
              <a:gd name="T60" fmla="*/ 878 w 2897"/>
              <a:gd name="T61" fmla="*/ 67 h 1763"/>
              <a:gd name="T62" fmla="*/ 1081 w 2897"/>
              <a:gd name="T63" fmla="*/ 31 h 1763"/>
              <a:gd name="T64" fmla="*/ 1311 w 2897"/>
              <a:gd name="T65" fmla="*/ 7 h 1763"/>
              <a:gd name="T66" fmla="*/ 1562 w 2897"/>
              <a:gd name="T67" fmla="*/ 0 h 1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97" h="1763">
                <a:moveTo>
                  <a:pt x="1562" y="0"/>
                </a:moveTo>
                <a:lnTo>
                  <a:pt x="1695" y="4"/>
                </a:lnTo>
                <a:lnTo>
                  <a:pt x="1834" y="15"/>
                </a:lnTo>
                <a:lnTo>
                  <a:pt x="1976" y="33"/>
                </a:lnTo>
                <a:lnTo>
                  <a:pt x="2120" y="59"/>
                </a:lnTo>
                <a:lnTo>
                  <a:pt x="2270" y="92"/>
                </a:lnTo>
                <a:lnTo>
                  <a:pt x="2424" y="137"/>
                </a:lnTo>
                <a:lnTo>
                  <a:pt x="2579" y="189"/>
                </a:lnTo>
                <a:lnTo>
                  <a:pt x="2736" y="252"/>
                </a:lnTo>
                <a:lnTo>
                  <a:pt x="2897" y="325"/>
                </a:lnTo>
                <a:lnTo>
                  <a:pt x="2867" y="387"/>
                </a:lnTo>
                <a:lnTo>
                  <a:pt x="2710" y="314"/>
                </a:lnTo>
                <a:lnTo>
                  <a:pt x="2555" y="253"/>
                </a:lnTo>
                <a:lnTo>
                  <a:pt x="2403" y="202"/>
                </a:lnTo>
                <a:lnTo>
                  <a:pt x="2254" y="159"/>
                </a:lnTo>
                <a:lnTo>
                  <a:pt x="2107" y="126"/>
                </a:lnTo>
                <a:lnTo>
                  <a:pt x="1965" y="100"/>
                </a:lnTo>
                <a:lnTo>
                  <a:pt x="1826" y="83"/>
                </a:lnTo>
                <a:lnTo>
                  <a:pt x="1691" y="72"/>
                </a:lnTo>
                <a:lnTo>
                  <a:pt x="1562" y="67"/>
                </a:lnTo>
                <a:lnTo>
                  <a:pt x="1436" y="68"/>
                </a:lnTo>
                <a:lnTo>
                  <a:pt x="1316" y="74"/>
                </a:lnTo>
                <a:lnTo>
                  <a:pt x="1201" y="85"/>
                </a:lnTo>
                <a:lnTo>
                  <a:pt x="1092" y="98"/>
                </a:lnTo>
                <a:lnTo>
                  <a:pt x="989" y="115"/>
                </a:lnTo>
                <a:lnTo>
                  <a:pt x="893" y="133"/>
                </a:lnTo>
                <a:lnTo>
                  <a:pt x="791" y="157"/>
                </a:lnTo>
                <a:lnTo>
                  <a:pt x="693" y="183"/>
                </a:lnTo>
                <a:lnTo>
                  <a:pt x="602" y="211"/>
                </a:lnTo>
                <a:lnTo>
                  <a:pt x="517" y="239"/>
                </a:lnTo>
                <a:lnTo>
                  <a:pt x="440" y="268"/>
                </a:lnTo>
                <a:lnTo>
                  <a:pt x="367" y="296"/>
                </a:lnTo>
                <a:lnTo>
                  <a:pt x="303" y="324"/>
                </a:lnTo>
                <a:lnTo>
                  <a:pt x="245" y="350"/>
                </a:lnTo>
                <a:lnTo>
                  <a:pt x="196" y="374"/>
                </a:lnTo>
                <a:lnTo>
                  <a:pt x="153" y="396"/>
                </a:lnTo>
                <a:lnTo>
                  <a:pt x="118" y="414"/>
                </a:lnTo>
                <a:lnTo>
                  <a:pt x="92" y="429"/>
                </a:lnTo>
                <a:lnTo>
                  <a:pt x="782" y="1626"/>
                </a:lnTo>
                <a:lnTo>
                  <a:pt x="1991" y="1626"/>
                </a:lnTo>
                <a:lnTo>
                  <a:pt x="1991" y="1548"/>
                </a:lnTo>
                <a:lnTo>
                  <a:pt x="2211" y="1655"/>
                </a:lnTo>
                <a:lnTo>
                  <a:pt x="1991" y="1763"/>
                </a:lnTo>
                <a:lnTo>
                  <a:pt x="1991" y="1692"/>
                </a:lnTo>
                <a:lnTo>
                  <a:pt x="743" y="1692"/>
                </a:lnTo>
                <a:lnTo>
                  <a:pt x="0" y="405"/>
                </a:lnTo>
                <a:lnTo>
                  <a:pt x="27" y="388"/>
                </a:lnTo>
                <a:lnTo>
                  <a:pt x="35" y="385"/>
                </a:lnTo>
                <a:lnTo>
                  <a:pt x="49" y="375"/>
                </a:lnTo>
                <a:lnTo>
                  <a:pt x="72" y="362"/>
                </a:lnTo>
                <a:lnTo>
                  <a:pt x="101" y="346"/>
                </a:lnTo>
                <a:lnTo>
                  <a:pt x="140" y="325"/>
                </a:lnTo>
                <a:lnTo>
                  <a:pt x="184" y="303"/>
                </a:lnTo>
                <a:lnTo>
                  <a:pt x="236" y="279"/>
                </a:lnTo>
                <a:lnTo>
                  <a:pt x="294" y="253"/>
                </a:lnTo>
                <a:lnTo>
                  <a:pt x="360" y="226"/>
                </a:lnTo>
                <a:lnTo>
                  <a:pt x="430" y="198"/>
                </a:lnTo>
                <a:lnTo>
                  <a:pt x="508" y="170"/>
                </a:lnTo>
                <a:lnTo>
                  <a:pt x="593" y="142"/>
                </a:lnTo>
                <a:lnTo>
                  <a:pt x="682" y="116"/>
                </a:lnTo>
                <a:lnTo>
                  <a:pt x="778" y="91"/>
                </a:lnTo>
                <a:lnTo>
                  <a:pt x="878" y="67"/>
                </a:lnTo>
                <a:lnTo>
                  <a:pt x="978" y="48"/>
                </a:lnTo>
                <a:lnTo>
                  <a:pt x="1081" y="31"/>
                </a:lnTo>
                <a:lnTo>
                  <a:pt x="1194" y="17"/>
                </a:lnTo>
                <a:lnTo>
                  <a:pt x="1311" y="7"/>
                </a:lnTo>
                <a:lnTo>
                  <a:pt x="1434" y="0"/>
                </a:lnTo>
                <a:lnTo>
                  <a:pt x="156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5457576" y="1424046"/>
            <a:ext cx="2515901" cy="2266316"/>
          </a:xfrm>
          <a:custGeom>
            <a:avLst/>
            <a:gdLst>
              <a:gd name="T0" fmla="*/ 775 w 2258"/>
              <a:gd name="T1" fmla="*/ 14 h 2567"/>
              <a:gd name="T2" fmla="*/ 797 w 2258"/>
              <a:gd name="T3" fmla="*/ 27 h 2567"/>
              <a:gd name="T4" fmla="*/ 849 w 2258"/>
              <a:gd name="T5" fmla="*/ 59 h 2567"/>
              <a:gd name="T6" fmla="*/ 927 w 2258"/>
              <a:gd name="T7" fmla="*/ 109 h 2567"/>
              <a:gd name="T8" fmla="*/ 1027 w 2258"/>
              <a:gd name="T9" fmla="*/ 179 h 2567"/>
              <a:gd name="T10" fmla="*/ 1143 w 2258"/>
              <a:gd name="T11" fmla="*/ 270 h 2567"/>
              <a:gd name="T12" fmla="*/ 1271 w 2258"/>
              <a:gd name="T13" fmla="*/ 382 h 2567"/>
              <a:gd name="T14" fmla="*/ 1407 w 2258"/>
              <a:gd name="T15" fmla="*/ 517 h 2567"/>
              <a:gd name="T16" fmla="*/ 1541 w 2258"/>
              <a:gd name="T17" fmla="*/ 664 h 2567"/>
              <a:gd name="T18" fmla="*/ 1666 w 2258"/>
              <a:gd name="T19" fmla="*/ 825 h 2567"/>
              <a:gd name="T20" fmla="*/ 1792 w 2258"/>
              <a:gd name="T21" fmla="*/ 1010 h 2567"/>
              <a:gd name="T22" fmla="*/ 1912 w 2258"/>
              <a:gd name="T23" fmla="*/ 1219 h 2567"/>
              <a:gd name="T24" fmla="*/ 2023 w 2258"/>
              <a:gd name="T25" fmla="*/ 1453 h 2567"/>
              <a:gd name="T26" fmla="*/ 2119 w 2258"/>
              <a:gd name="T27" fmla="*/ 1712 h 2567"/>
              <a:gd name="T28" fmla="*/ 2193 w 2258"/>
              <a:gd name="T29" fmla="*/ 1997 h 2567"/>
              <a:gd name="T30" fmla="*/ 2245 w 2258"/>
              <a:gd name="T31" fmla="*/ 2308 h 2567"/>
              <a:gd name="T32" fmla="*/ 2191 w 2258"/>
              <a:gd name="T33" fmla="*/ 2478 h 2567"/>
              <a:gd name="T34" fmla="*/ 2156 w 2258"/>
              <a:gd name="T35" fmla="*/ 2162 h 2567"/>
              <a:gd name="T36" fmla="*/ 2093 w 2258"/>
              <a:gd name="T37" fmla="*/ 1871 h 2567"/>
              <a:gd name="T38" fmla="*/ 2010 w 2258"/>
              <a:gd name="T39" fmla="*/ 1605 h 2567"/>
              <a:gd name="T40" fmla="*/ 1909 w 2258"/>
              <a:gd name="T41" fmla="*/ 1363 h 2567"/>
              <a:gd name="T42" fmla="*/ 1796 w 2258"/>
              <a:gd name="T43" fmla="*/ 1146 h 2567"/>
              <a:gd name="T44" fmla="*/ 1676 w 2258"/>
              <a:gd name="T45" fmla="*/ 954 h 2567"/>
              <a:gd name="T46" fmla="*/ 1552 w 2258"/>
              <a:gd name="T47" fmla="*/ 786 h 2567"/>
              <a:gd name="T48" fmla="*/ 1430 w 2258"/>
              <a:gd name="T49" fmla="*/ 641 h 2567"/>
              <a:gd name="T50" fmla="*/ 1287 w 2258"/>
              <a:gd name="T51" fmla="*/ 493 h 2567"/>
              <a:gd name="T52" fmla="*/ 1150 w 2258"/>
              <a:gd name="T53" fmla="*/ 368 h 2567"/>
              <a:gd name="T54" fmla="*/ 1027 w 2258"/>
              <a:gd name="T55" fmla="*/ 266 h 2567"/>
              <a:gd name="T56" fmla="*/ 917 w 2258"/>
              <a:gd name="T57" fmla="*/ 185 h 2567"/>
              <a:gd name="T58" fmla="*/ 832 w 2258"/>
              <a:gd name="T59" fmla="*/ 127 h 2567"/>
              <a:gd name="T60" fmla="*/ 773 w 2258"/>
              <a:gd name="T61" fmla="*/ 92 h 2567"/>
              <a:gd name="T62" fmla="*/ 694 w 2258"/>
              <a:gd name="T63" fmla="*/ 2356 h 2567"/>
              <a:gd name="T64" fmla="*/ 766 w 2258"/>
              <a:gd name="T65" fmla="*/ 2567 h 2567"/>
              <a:gd name="T66" fmla="*/ 635 w 2258"/>
              <a:gd name="T67" fmla="*/ 2388 h 2567"/>
              <a:gd name="T68" fmla="*/ 747 w 2258"/>
              <a:gd name="T69" fmla="*/ 0 h 2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58" h="2567">
                <a:moveTo>
                  <a:pt x="747" y="0"/>
                </a:moveTo>
                <a:lnTo>
                  <a:pt x="775" y="14"/>
                </a:lnTo>
                <a:lnTo>
                  <a:pt x="782" y="18"/>
                </a:lnTo>
                <a:lnTo>
                  <a:pt x="797" y="27"/>
                </a:lnTo>
                <a:lnTo>
                  <a:pt x="821" y="40"/>
                </a:lnTo>
                <a:lnTo>
                  <a:pt x="849" y="59"/>
                </a:lnTo>
                <a:lnTo>
                  <a:pt x="886" y="81"/>
                </a:lnTo>
                <a:lnTo>
                  <a:pt x="927" y="109"/>
                </a:lnTo>
                <a:lnTo>
                  <a:pt x="975" y="142"/>
                </a:lnTo>
                <a:lnTo>
                  <a:pt x="1027" y="179"/>
                </a:lnTo>
                <a:lnTo>
                  <a:pt x="1082" y="222"/>
                </a:lnTo>
                <a:lnTo>
                  <a:pt x="1143" y="270"/>
                </a:lnTo>
                <a:lnTo>
                  <a:pt x="1206" y="323"/>
                </a:lnTo>
                <a:lnTo>
                  <a:pt x="1271" y="382"/>
                </a:lnTo>
                <a:lnTo>
                  <a:pt x="1339" y="447"/>
                </a:lnTo>
                <a:lnTo>
                  <a:pt x="1407" y="517"/>
                </a:lnTo>
                <a:lnTo>
                  <a:pt x="1478" y="593"/>
                </a:lnTo>
                <a:lnTo>
                  <a:pt x="1541" y="664"/>
                </a:lnTo>
                <a:lnTo>
                  <a:pt x="1603" y="741"/>
                </a:lnTo>
                <a:lnTo>
                  <a:pt x="1666" y="825"/>
                </a:lnTo>
                <a:lnTo>
                  <a:pt x="1729" y="913"/>
                </a:lnTo>
                <a:lnTo>
                  <a:pt x="1792" y="1010"/>
                </a:lnTo>
                <a:lnTo>
                  <a:pt x="1853" y="1111"/>
                </a:lnTo>
                <a:lnTo>
                  <a:pt x="1912" y="1219"/>
                </a:lnTo>
                <a:lnTo>
                  <a:pt x="1970" y="1333"/>
                </a:lnTo>
                <a:lnTo>
                  <a:pt x="2023" y="1453"/>
                </a:lnTo>
                <a:lnTo>
                  <a:pt x="2073" y="1579"/>
                </a:lnTo>
                <a:lnTo>
                  <a:pt x="2119" y="1712"/>
                </a:lnTo>
                <a:lnTo>
                  <a:pt x="2158" y="1853"/>
                </a:lnTo>
                <a:lnTo>
                  <a:pt x="2193" y="1997"/>
                </a:lnTo>
                <a:lnTo>
                  <a:pt x="2223" y="2151"/>
                </a:lnTo>
                <a:lnTo>
                  <a:pt x="2245" y="2308"/>
                </a:lnTo>
                <a:lnTo>
                  <a:pt x="2258" y="2473"/>
                </a:lnTo>
                <a:lnTo>
                  <a:pt x="2191" y="2478"/>
                </a:lnTo>
                <a:lnTo>
                  <a:pt x="2177" y="2317"/>
                </a:lnTo>
                <a:lnTo>
                  <a:pt x="2156" y="2162"/>
                </a:lnTo>
                <a:lnTo>
                  <a:pt x="2129" y="2014"/>
                </a:lnTo>
                <a:lnTo>
                  <a:pt x="2093" y="1871"/>
                </a:lnTo>
                <a:lnTo>
                  <a:pt x="2055" y="1735"/>
                </a:lnTo>
                <a:lnTo>
                  <a:pt x="2010" y="1605"/>
                </a:lnTo>
                <a:lnTo>
                  <a:pt x="1962" y="1481"/>
                </a:lnTo>
                <a:lnTo>
                  <a:pt x="1909" y="1363"/>
                </a:lnTo>
                <a:lnTo>
                  <a:pt x="1853" y="1252"/>
                </a:lnTo>
                <a:lnTo>
                  <a:pt x="1796" y="1146"/>
                </a:lnTo>
                <a:lnTo>
                  <a:pt x="1737" y="1047"/>
                </a:lnTo>
                <a:lnTo>
                  <a:pt x="1676" y="954"/>
                </a:lnTo>
                <a:lnTo>
                  <a:pt x="1613" y="867"/>
                </a:lnTo>
                <a:lnTo>
                  <a:pt x="1552" y="786"/>
                </a:lnTo>
                <a:lnTo>
                  <a:pt x="1489" y="710"/>
                </a:lnTo>
                <a:lnTo>
                  <a:pt x="1430" y="641"/>
                </a:lnTo>
                <a:lnTo>
                  <a:pt x="1358" y="564"/>
                </a:lnTo>
                <a:lnTo>
                  <a:pt x="1287" y="493"/>
                </a:lnTo>
                <a:lnTo>
                  <a:pt x="1219" y="427"/>
                </a:lnTo>
                <a:lnTo>
                  <a:pt x="1150" y="368"/>
                </a:lnTo>
                <a:lnTo>
                  <a:pt x="1088" y="314"/>
                </a:lnTo>
                <a:lnTo>
                  <a:pt x="1027" y="266"/>
                </a:lnTo>
                <a:lnTo>
                  <a:pt x="969" y="223"/>
                </a:lnTo>
                <a:lnTo>
                  <a:pt x="917" y="185"/>
                </a:lnTo>
                <a:lnTo>
                  <a:pt x="871" y="153"/>
                </a:lnTo>
                <a:lnTo>
                  <a:pt x="832" y="127"/>
                </a:lnTo>
                <a:lnTo>
                  <a:pt x="799" y="107"/>
                </a:lnTo>
                <a:lnTo>
                  <a:pt x="773" y="92"/>
                </a:lnTo>
                <a:lnTo>
                  <a:pt x="80" y="1285"/>
                </a:lnTo>
                <a:lnTo>
                  <a:pt x="694" y="2356"/>
                </a:lnTo>
                <a:lnTo>
                  <a:pt x="760" y="2323"/>
                </a:lnTo>
                <a:lnTo>
                  <a:pt x="766" y="2567"/>
                </a:lnTo>
                <a:lnTo>
                  <a:pt x="570" y="2423"/>
                </a:lnTo>
                <a:lnTo>
                  <a:pt x="635" y="2388"/>
                </a:lnTo>
                <a:lnTo>
                  <a:pt x="0" y="1285"/>
                </a:lnTo>
                <a:lnTo>
                  <a:pt x="747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5461986" y="3942466"/>
            <a:ext cx="2599871" cy="2305174"/>
          </a:xfrm>
          <a:custGeom>
            <a:avLst/>
            <a:gdLst>
              <a:gd name="T0" fmla="*/ 2212 w 2212"/>
              <a:gd name="T1" fmla="*/ 35 h 2555"/>
              <a:gd name="T2" fmla="*/ 2212 w 2212"/>
              <a:gd name="T3" fmla="*/ 67 h 2555"/>
              <a:gd name="T4" fmla="*/ 2212 w 2212"/>
              <a:gd name="T5" fmla="*/ 144 h 2555"/>
              <a:gd name="T6" fmla="*/ 2204 w 2212"/>
              <a:gd name="T7" fmla="*/ 265 h 2555"/>
              <a:gd name="T8" fmla="*/ 2186 w 2212"/>
              <a:gd name="T9" fmla="*/ 420 h 2555"/>
              <a:gd name="T10" fmla="*/ 2152 w 2212"/>
              <a:gd name="T11" fmla="*/ 607 h 2555"/>
              <a:gd name="T12" fmla="*/ 2101 w 2212"/>
              <a:gd name="T13" fmla="*/ 818 h 2555"/>
              <a:gd name="T14" fmla="*/ 2036 w 2212"/>
              <a:gd name="T15" fmla="*/ 1021 h 2555"/>
              <a:gd name="T16" fmla="*/ 1962 w 2212"/>
              <a:gd name="T17" fmla="*/ 1212 h 2555"/>
              <a:gd name="T18" fmla="*/ 1866 w 2212"/>
              <a:gd name="T19" fmla="*/ 1413 h 2555"/>
              <a:gd name="T20" fmla="*/ 1746 w 2212"/>
              <a:gd name="T21" fmla="*/ 1624 h 2555"/>
              <a:gd name="T22" fmla="*/ 1600 w 2212"/>
              <a:gd name="T23" fmla="*/ 1837 h 2555"/>
              <a:gd name="T24" fmla="*/ 1424 w 2212"/>
              <a:gd name="T25" fmla="*/ 2050 h 2555"/>
              <a:gd name="T26" fmla="*/ 1215 w 2212"/>
              <a:gd name="T27" fmla="*/ 2259 h 2555"/>
              <a:gd name="T28" fmla="*/ 973 w 2212"/>
              <a:gd name="T29" fmla="*/ 2460 h 2555"/>
              <a:gd name="T30" fmla="*/ 799 w 2212"/>
              <a:gd name="T31" fmla="*/ 2499 h 2555"/>
              <a:gd name="T32" fmla="*/ 1056 w 2212"/>
              <a:gd name="T33" fmla="*/ 2309 h 2555"/>
              <a:gd name="T34" fmla="*/ 1276 w 2212"/>
              <a:gd name="T35" fmla="*/ 2109 h 2555"/>
              <a:gd name="T36" fmla="*/ 1463 w 2212"/>
              <a:gd name="T37" fmla="*/ 1902 h 2555"/>
              <a:gd name="T38" fmla="*/ 1620 w 2212"/>
              <a:gd name="T39" fmla="*/ 1693 h 2555"/>
              <a:gd name="T40" fmla="*/ 1751 w 2212"/>
              <a:gd name="T41" fmla="*/ 1484 h 2555"/>
              <a:gd name="T42" fmla="*/ 1855 w 2212"/>
              <a:gd name="T43" fmla="*/ 1282 h 2555"/>
              <a:gd name="T44" fmla="*/ 1938 w 2212"/>
              <a:gd name="T45" fmla="*/ 1090 h 2555"/>
              <a:gd name="T46" fmla="*/ 2003 w 2212"/>
              <a:gd name="T47" fmla="*/ 912 h 2555"/>
              <a:gd name="T48" fmla="*/ 2067 w 2212"/>
              <a:gd name="T49" fmla="*/ 677 h 2555"/>
              <a:gd name="T50" fmla="*/ 2108 w 2212"/>
              <a:gd name="T51" fmla="*/ 468 h 2555"/>
              <a:gd name="T52" fmla="*/ 2132 w 2212"/>
              <a:gd name="T53" fmla="*/ 292 h 2555"/>
              <a:gd name="T54" fmla="*/ 2143 w 2212"/>
              <a:gd name="T55" fmla="*/ 157 h 2555"/>
              <a:gd name="T56" fmla="*/ 2145 w 2212"/>
              <a:gd name="T57" fmla="*/ 70 h 2555"/>
              <a:gd name="T58" fmla="*/ 144 w 2212"/>
              <a:gd name="T59" fmla="*/ 1153 h 2555"/>
              <a:gd name="T60" fmla="*/ 0 w 2212"/>
              <a:gd name="T61" fmla="*/ 1321 h 2555"/>
              <a:gd name="T62" fmla="*/ 87 w 2212"/>
              <a:gd name="T63" fmla="*/ 1116 h 2555"/>
              <a:gd name="T64" fmla="*/ 2210 w 2212"/>
              <a:gd name="T65" fmla="*/ 0 h 2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12" h="2555">
                <a:moveTo>
                  <a:pt x="2210" y="0"/>
                </a:moveTo>
                <a:lnTo>
                  <a:pt x="2212" y="35"/>
                </a:lnTo>
                <a:lnTo>
                  <a:pt x="2212" y="45"/>
                </a:lnTo>
                <a:lnTo>
                  <a:pt x="2212" y="67"/>
                </a:lnTo>
                <a:lnTo>
                  <a:pt x="2212" y="100"/>
                </a:lnTo>
                <a:lnTo>
                  <a:pt x="2212" y="144"/>
                </a:lnTo>
                <a:lnTo>
                  <a:pt x="2208" y="200"/>
                </a:lnTo>
                <a:lnTo>
                  <a:pt x="2204" y="265"/>
                </a:lnTo>
                <a:lnTo>
                  <a:pt x="2195" y="339"/>
                </a:lnTo>
                <a:lnTo>
                  <a:pt x="2186" y="420"/>
                </a:lnTo>
                <a:lnTo>
                  <a:pt x="2171" y="511"/>
                </a:lnTo>
                <a:lnTo>
                  <a:pt x="2152" y="607"/>
                </a:lnTo>
                <a:lnTo>
                  <a:pt x="2128" y="710"/>
                </a:lnTo>
                <a:lnTo>
                  <a:pt x="2101" y="818"/>
                </a:lnTo>
                <a:lnTo>
                  <a:pt x="2067" y="932"/>
                </a:lnTo>
                <a:lnTo>
                  <a:pt x="2036" y="1021"/>
                </a:lnTo>
                <a:lnTo>
                  <a:pt x="2001" y="1116"/>
                </a:lnTo>
                <a:lnTo>
                  <a:pt x="1962" y="1212"/>
                </a:lnTo>
                <a:lnTo>
                  <a:pt x="1918" y="1312"/>
                </a:lnTo>
                <a:lnTo>
                  <a:pt x="1866" y="1413"/>
                </a:lnTo>
                <a:lnTo>
                  <a:pt x="1809" y="1517"/>
                </a:lnTo>
                <a:lnTo>
                  <a:pt x="1746" y="1624"/>
                </a:lnTo>
                <a:lnTo>
                  <a:pt x="1675" y="1730"/>
                </a:lnTo>
                <a:lnTo>
                  <a:pt x="1600" y="1837"/>
                </a:lnTo>
                <a:lnTo>
                  <a:pt x="1514" y="1944"/>
                </a:lnTo>
                <a:lnTo>
                  <a:pt x="1424" y="2050"/>
                </a:lnTo>
                <a:lnTo>
                  <a:pt x="1324" y="2155"/>
                </a:lnTo>
                <a:lnTo>
                  <a:pt x="1215" y="2259"/>
                </a:lnTo>
                <a:lnTo>
                  <a:pt x="1098" y="2360"/>
                </a:lnTo>
                <a:lnTo>
                  <a:pt x="973" y="2460"/>
                </a:lnTo>
                <a:lnTo>
                  <a:pt x="838" y="2555"/>
                </a:lnTo>
                <a:lnTo>
                  <a:pt x="799" y="2499"/>
                </a:lnTo>
                <a:lnTo>
                  <a:pt x="932" y="2405"/>
                </a:lnTo>
                <a:lnTo>
                  <a:pt x="1056" y="2309"/>
                </a:lnTo>
                <a:lnTo>
                  <a:pt x="1169" y="2209"/>
                </a:lnTo>
                <a:lnTo>
                  <a:pt x="1276" y="2109"/>
                </a:lnTo>
                <a:lnTo>
                  <a:pt x="1372" y="2005"/>
                </a:lnTo>
                <a:lnTo>
                  <a:pt x="1463" y="1902"/>
                </a:lnTo>
                <a:lnTo>
                  <a:pt x="1546" y="1796"/>
                </a:lnTo>
                <a:lnTo>
                  <a:pt x="1620" y="1693"/>
                </a:lnTo>
                <a:lnTo>
                  <a:pt x="1688" y="1587"/>
                </a:lnTo>
                <a:lnTo>
                  <a:pt x="1751" y="1484"/>
                </a:lnTo>
                <a:lnTo>
                  <a:pt x="1807" y="1382"/>
                </a:lnTo>
                <a:lnTo>
                  <a:pt x="1855" y="1282"/>
                </a:lnTo>
                <a:lnTo>
                  <a:pt x="1899" y="1184"/>
                </a:lnTo>
                <a:lnTo>
                  <a:pt x="1938" y="1090"/>
                </a:lnTo>
                <a:lnTo>
                  <a:pt x="1973" y="999"/>
                </a:lnTo>
                <a:lnTo>
                  <a:pt x="2003" y="912"/>
                </a:lnTo>
                <a:lnTo>
                  <a:pt x="2038" y="792"/>
                </a:lnTo>
                <a:lnTo>
                  <a:pt x="2067" y="677"/>
                </a:lnTo>
                <a:lnTo>
                  <a:pt x="2091" y="568"/>
                </a:lnTo>
                <a:lnTo>
                  <a:pt x="2108" y="468"/>
                </a:lnTo>
                <a:lnTo>
                  <a:pt x="2123" y="376"/>
                </a:lnTo>
                <a:lnTo>
                  <a:pt x="2132" y="292"/>
                </a:lnTo>
                <a:lnTo>
                  <a:pt x="2138" y="220"/>
                </a:lnTo>
                <a:lnTo>
                  <a:pt x="2143" y="157"/>
                </a:lnTo>
                <a:lnTo>
                  <a:pt x="2143" y="107"/>
                </a:lnTo>
                <a:lnTo>
                  <a:pt x="2145" y="70"/>
                </a:lnTo>
                <a:lnTo>
                  <a:pt x="764" y="72"/>
                </a:lnTo>
                <a:lnTo>
                  <a:pt x="144" y="1153"/>
                </a:lnTo>
                <a:lnTo>
                  <a:pt x="207" y="1191"/>
                </a:lnTo>
                <a:lnTo>
                  <a:pt x="0" y="1321"/>
                </a:lnTo>
                <a:lnTo>
                  <a:pt x="26" y="1079"/>
                </a:lnTo>
                <a:lnTo>
                  <a:pt x="87" y="1116"/>
                </a:lnTo>
                <a:lnTo>
                  <a:pt x="725" y="6"/>
                </a:lnTo>
                <a:lnTo>
                  <a:pt x="221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3640003" y="5136911"/>
            <a:ext cx="2255699" cy="1641733"/>
          </a:xfrm>
          <a:custGeom>
            <a:avLst/>
            <a:gdLst>
              <a:gd name="T0" fmla="*/ 882 w 2898"/>
              <a:gd name="T1" fmla="*/ 71 h 1763"/>
              <a:gd name="T2" fmla="*/ 2898 w 2898"/>
              <a:gd name="T3" fmla="*/ 1354 h 1763"/>
              <a:gd name="T4" fmla="*/ 2863 w 2898"/>
              <a:gd name="T5" fmla="*/ 1376 h 1763"/>
              <a:gd name="T6" fmla="*/ 2826 w 2898"/>
              <a:gd name="T7" fmla="*/ 1399 h 1763"/>
              <a:gd name="T8" fmla="*/ 2757 w 2898"/>
              <a:gd name="T9" fmla="*/ 1436 h 1763"/>
              <a:gd name="T10" fmla="*/ 2661 w 2898"/>
              <a:gd name="T11" fmla="*/ 1482 h 1763"/>
              <a:gd name="T12" fmla="*/ 2537 w 2898"/>
              <a:gd name="T13" fmla="*/ 1535 h 1763"/>
              <a:gd name="T14" fmla="*/ 2389 w 2898"/>
              <a:gd name="T15" fmla="*/ 1591 h 1763"/>
              <a:gd name="T16" fmla="*/ 2215 w 2898"/>
              <a:gd name="T17" fmla="*/ 1645 h 1763"/>
              <a:gd name="T18" fmla="*/ 2019 w 2898"/>
              <a:gd name="T19" fmla="*/ 1695 h 1763"/>
              <a:gd name="T20" fmla="*/ 1785 w 2898"/>
              <a:gd name="T21" fmla="*/ 1735 h 1763"/>
              <a:gd name="T22" fmla="*/ 1517 w 2898"/>
              <a:gd name="T23" fmla="*/ 1759 h 1763"/>
              <a:gd name="T24" fmla="*/ 1237 w 2898"/>
              <a:gd name="T25" fmla="*/ 1759 h 1763"/>
              <a:gd name="T26" fmla="*/ 951 w 2898"/>
              <a:gd name="T27" fmla="*/ 1733 h 1763"/>
              <a:gd name="T28" fmla="*/ 646 w 2898"/>
              <a:gd name="T29" fmla="*/ 1674 h 1763"/>
              <a:gd name="T30" fmla="*/ 329 w 2898"/>
              <a:gd name="T31" fmla="*/ 1578 h 1763"/>
              <a:gd name="T32" fmla="*/ 0 w 2898"/>
              <a:gd name="T33" fmla="*/ 1437 h 1763"/>
              <a:gd name="T34" fmla="*/ 187 w 2898"/>
              <a:gd name="T35" fmla="*/ 1449 h 1763"/>
              <a:gd name="T36" fmla="*/ 494 w 2898"/>
              <a:gd name="T37" fmla="*/ 1561 h 1763"/>
              <a:gd name="T38" fmla="*/ 790 w 2898"/>
              <a:gd name="T39" fmla="*/ 1637 h 1763"/>
              <a:gd name="T40" fmla="*/ 1071 w 2898"/>
              <a:gd name="T41" fmla="*/ 1680 h 1763"/>
              <a:gd name="T42" fmla="*/ 1335 w 2898"/>
              <a:gd name="T43" fmla="*/ 1695 h 1763"/>
              <a:gd name="T44" fmla="*/ 1581 w 2898"/>
              <a:gd name="T45" fmla="*/ 1687 h 1763"/>
              <a:gd name="T46" fmla="*/ 1805 w 2898"/>
              <a:gd name="T47" fmla="*/ 1663 h 1763"/>
              <a:gd name="T48" fmla="*/ 2005 w 2898"/>
              <a:gd name="T49" fmla="*/ 1628 h 1763"/>
              <a:gd name="T50" fmla="*/ 2204 w 2898"/>
              <a:gd name="T51" fmla="*/ 1578 h 1763"/>
              <a:gd name="T52" fmla="*/ 2380 w 2898"/>
              <a:gd name="T53" fmla="*/ 1523 h 1763"/>
              <a:gd name="T54" fmla="*/ 2530 w 2898"/>
              <a:gd name="T55" fmla="*/ 1465 h 1763"/>
              <a:gd name="T56" fmla="*/ 2652 w 2898"/>
              <a:gd name="T57" fmla="*/ 1412 h 1763"/>
              <a:gd name="T58" fmla="*/ 2744 w 2898"/>
              <a:gd name="T59" fmla="*/ 1365 h 1763"/>
              <a:gd name="T60" fmla="*/ 2805 w 2898"/>
              <a:gd name="T61" fmla="*/ 1332 h 1763"/>
              <a:gd name="T62" fmla="*/ 882 w 2898"/>
              <a:gd name="T63" fmla="*/ 137 h 1763"/>
              <a:gd name="T64" fmla="*/ 664 w 2898"/>
              <a:gd name="T65" fmla="*/ 106 h 1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98" h="1763">
                <a:moveTo>
                  <a:pt x="884" y="0"/>
                </a:moveTo>
                <a:lnTo>
                  <a:pt x="882" y="71"/>
                </a:lnTo>
                <a:lnTo>
                  <a:pt x="2154" y="69"/>
                </a:lnTo>
                <a:lnTo>
                  <a:pt x="2898" y="1354"/>
                </a:lnTo>
                <a:lnTo>
                  <a:pt x="2870" y="1373"/>
                </a:lnTo>
                <a:lnTo>
                  <a:pt x="2863" y="1376"/>
                </a:lnTo>
                <a:lnTo>
                  <a:pt x="2848" y="1386"/>
                </a:lnTo>
                <a:lnTo>
                  <a:pt x="2826" y="1399"/>
                </a:lnTo>
                <a:lnTo>
                  <a:pt x="2796" y="1415"/>
                </a:lnTo>
                <a:lnTo>
                  <a:pt x="2757" y="1436"/>
                </a:lnTo>
                <a:lnTo>
                  <a:pt x="2713" y="1458"/>
                </a:lnTo>
                <a:lnTo>
                  <a:pt x="2661" y="1482"/>
                </a:lnTo>
                <a:lnTo>
                  <a:pt x="2604" y="1508"/>
                </a:lnTo>
                <a:lnTo>
                  <a:pt x="2537" y="1535"/>
                </a:lnTo>
                <a:lnTo>
                  <a:pt x="2467" y="1563"/>
                </a:lnTo>
                <a:lnTo>
                  <a:pt x="2389" y="1591"/>
                </a:lnTo>
                <a:lnTo>
                  <a:pt x="2304" y="1619"/>
                </a:lnTo>
                <a:lnTo>
                  <a:pt x="2215" y="1645"/>
                </a:lnTo>
                <a:lnTo>
                  <a:pt x="2119" y="1671"/>
                </a:lnTo>
                <a:lnTo>
                  <a:pt x="2019" y="1695"/>
                </a:lnTo>
                <a:lnTo>
                  <a:pt x="1907" y="1717"/>
                </a:lnTo>
                <a:lnTo>
                  <a:pt x="1785" y="1735"/>
                </a:lnTo>
                <a:lnTo>
                  <a:pt x="1655" y="1750"/>
                </a:lnTo>
                <a:lnTo>
                  <a:pt x="1517" y="1759"/>
                </a:lnTo>
                <a:lnTo>
                  <a:pt x="1372" y="1763"/>
                </a:lnTo>
                <a:lnTo>
                  <a:pt x="1237" y="1759"/>
                </a:lnTo>
                <a:lnTo>
                  <a:pt x="1095" y="1750"/>
                </a:lnTo>
                <a:lnTo>
                  <a:pt x="951" y="1733"/>
                </a:lnTo>
                <a:lnTo>
                  <a:pt x="799" y="1709"/>
                </a:lnTo>
                <a:lnTo>
                  <a:pt x="646" y="1674"/>
                </a:lnTo>
                <a:lnTo>
                  <a:pt x="488" y="1632"/>
                </a:lnTo>
                <a:lnTo>
                  <a:pt x="329" y="1578"/>
                </a:lnTo>
                <a:lnTo>
                  <a:pt x="165" y="1513"/>
                </a:lnTo>
                <a:lnTo>
                  <a:pt x="0" y="1437"/>
                </a:lnTo>
                <a:lnTo>
                  <a:pt x="30" y="1376"/>
                </a:lnTo>
                <a:lnTo>
                  <a:pt x="187" y="1449"/>
                </a:lnTo>
                <a:lnTo>
                  <a:pt x="342" y="1511"/>
                </a:lnTo>
                <a:lnTo>
                  <a:pt x="494" y="1561"/>
                </a:lnTo>
                <a:lnTo>
                  <a:pt x="644" y="1604"/>
                </a:lnTo>
                <a:lnTo>
                  <a:pt x="790" y="1637"/>
                </a:lnTo>
                <a:lnTo>
                  <a:pt x="932" y="1663"/>
                </a:lnTo>
                <a:lnTo>
                  <a:pt x="1071" y="1680"/>
                </a:lnTo>
                <a:lnTo>
                  <a:pt x="1206" y="1691"/>
                </a:lnTo>
                <a:lnTo>
                  <a:pt x="1335" y="1695"/>
                </a:lnTo>
                <a:lnTo>
                  <a:pt x="1461" y="1695"/>
                </a:lnTo>
                <a:lnTo>
                  <a:pt x="1581" y="1687"/>
                </a:lnTo>
                <a:lnTo>
                  <a:pt x="1696" y="1678"/>
                </a:lnTo>
                <a:lnTo>
                  <a:pt x="1805" y="1663"/>
                </a:lnTo>
                <a:lnTo>
                  <a:pt x="1909" y="1646"/>
                </a:lnTo>
                <a:lnTo>
                  <a:pt x="2005" y="1628"/>
                </a:lnTo>
                <a:lnTo>
                  <a:pt x="2106" y="1604"/>
                </a:lnTo>
                <a:lnTo>
                  <a:pt x="2204" y="1578"/>
                </a:lnTo>
                <a:lnTo>
                  <a:pt x="2295" y="1550"/>
                </a:lnTo>
                <a:lnTo>
                  <a:pt x="2380" y="1523"/>
                </a:lnTo>
                <a:lnTo>
                  <a:pt x="2458" y="1493"/>
                </a:lnTo>
                <a:lnTo>
                  <a:pt x="2530" y="1465"/>
                </a:lnTo>
                <a:lnTo>
                  <a:pt x="2595" y="1437"/>
                </a:lnTo>
                <a:lnTo>
                  <a:pt x="2652" y="1412"/>
                </a:lnTo>
                <a:lnTo>
                  <a:pt x="2702" y="1386"/>
                </a:lnTo>
                <a:lnTo>
                  <a:pt x="2744" y="1365"/>
                </a:lnTo>
                <a:lnTo>
                  <a:pt x="2779" y="1347"/>
                </a:lnTo>
                <a:lnTo>
                  <a:pt x="2805" y="1332"/>
                </a:lnTo>
                <a:lnTo>
                  <a:pt x="2114" y="137"/>
                </a:lnTo>
                <a:lnTo>
                  <a:pt x="882" y="137"/>
                </a:lnTo>
                <a:lnTo>
                  <a:pt x="882" y="215"/>
                </a:lnTo>
                <a:lnTo>
                  <a:pt x="664" y="106"/>
                </a:lnTo>
                <a:lnTo>
                  <a:pt x="88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" name="Freeform 10"/>
          <p:cNvSpPr>
            <a:spLocks/>
          </p:cNvSpPr>
          <p:nvPr/>
        </p:nvSpPr>
        <p:spPr bwMode="auto">
          <a:xfrm>
            <a:off x="1080009" y="4022490"/>
            <a:ext cx="2993708" cy="2228843"/>
          </a:xfrm>
          <a:custGeom>
            <a:avLst/>
            <a:gdLst>
              <a:gd name="T0" fmla="*/ 1699 w 2261"/>
              <a:gd name="T1" fmla="*/ 139 h 2547"/>
              <a:gd name="T2" fmla="*/ 2261 w 2261"/>
              <a:gd name="T3" fmla="*/ 1262 h 2547"/>
              <a:gd name="T4" fmla="*/ 1488 w 2261"/>
              <a:gd name="T5" fmla="*/ 2532 h 2547"/>
              <a:gd name="T6" fmla="*/ 1466 w 2261"/>
              <a:gd name="T7" fmla="*/ 2521 h 2547"/>
              <a:gd name="T8" fmla="*/ 1414 w 2261"/>
              <a:gd name="T9" fmla="*/ 2490 h 2547"/>
              <a:gd name="T10" fmla="*/ 1336 w 2261"/>
              <a:gd name="T11" fmla="*/ 2440 h 2547"/>
              <a:gd name="T12" fmla="*/ 1238 w 2261"/>
              <a:gd name="T13" fmla="*/ 2370 h 2547"/>
              <a:gd name="T14" fmla="*/ 1122 w 2261"/>
              <a:gd name="T15" fmla="*/ 2279 h 2547"/>
              <a:gd name="T16" fmla="*/ 993 w 2261"/>
              <a:gd name="T17" fmla="*/ 2166 h 2547"/>
              <a:gd name="T18" fmla="*/ 856 w 2261"/>
              <a:gd name="T19" fmla="*/ 2033 h 2547"/>
              <a:gd name="T20" fmla="*/ 723 w 2261"/>
              <a:gd name="T21" fmla="*/ 1885 h 2547"/>
              <a:gd name="T22" fmla="*/ 597 w 2261"/>
              <a:gd name="T23" fmla="*/ 1726 h 2547"/>
              <a:gd name="T24" fmla="*/ 471 w 2261"/>
              <a:gd name="T25" fmla="*/ 1541 h 2547"/>
              <a:gd name="T26" fmla="*/ 349 w 2261"/>
              <a:gd name="T27" fmla="*/ 1332 h 2547"/>
              <a:gd name="T28" fmla="*/ 238 w 2261"/>
              <a:gd name="T29" fmla="*/ 1099 h 2547"/>
              <a:gd name="T30" fmla="*/ 142 w 2261"/>
              <a:gd name="T31" fmla="*/ 838 h 2547"/>
              <a:gd name="T32" fmla="*/ 66 w 2261"/>
              <a:gd name="T33" fmla="*/ 553 h 2547"/>
              <a:gd name="T34" fmla="*/ 14 w 2261"/>
              <a:gd name="T35" fmla="*/ 244 h 2547"/>
              <a:gd name="T36" fmla="*/ 68 w 2261"/>
              <a:gd name="T37" fmla="*/ 74 h 2547"/>
              <a:gd name="T38" fmla="*/ 103 w 2261"/>
              <a:gd name="T39" fmla="*/ 390 h 2547"/>
              <a:gd name="T40" fmla="*/ 166 w 2261"/>
              <a:gd name="T41" fmla="*/ 681 h 2547"/>
              <a:gd name="T42" fmla="*/ 251 w 2261"/>
              <a:gd name="T43" fmla="*/ 947 h 2547"/>
              <a:gd name="T44" fmla="*/ 353 w 2261"/>
              <a:gd name="T45" fmla="*/ 1190 h 2547"/>
              <a:gd name="T46" fmla="*/ 467 w 2261"/>
              <a:gd name="T47" fmla="*/ 1406 h 2547"/>
              <a:gd name="T48" fmla="*/ 589 w 2261"/>
              <a:gd name="T49" fmla="*/ 1598 h 2547"/>
              <a:gd name="T50" fmla="*/ 713 w 2261"/>
              <a:gd name="T51" fmla="*/ 1767 h 2547"/>
              <a:gd name="T52" fmla="*/ 835 w 2261"/>
              <a:gd name="T53" fmla="*/ 1911 h 2547"/>
              <a:gd name="T54" fmla="*/ 978 w 2261"/>
              <a:gd name="T55" fmla="*/ 2059 h 2547"/>
              <a:gd name="T56" fmla="*/ 1115 w 2261"/>
              <a:gd name="T57" fmla="*/ 2183 h 2547"/>
              <a:gd name="T58" fmla="*/ 1238 w 2261"/>
              <a:gd name="T59" fmla="*/ 2285 h 2547"/>
              <a:gd name="T60" fmla="*/ 1346 w 2261"/>
              <a:gd name="T61" fmla="*/ 2364 h 2547"/>
              <a:gd name="T62" fmla="*/ 1433 w 2261"/>
              <a:gd name="T63" fmla="*/ 2421 h 2547"/>
              <a:gd name="T64" fmla="*/ 1492 w 2261"/>
              <a:gd name="T65" fmla="*/ 2457 h 2547"/>
              <a:gd name="T66" fmla="*/ 1575 w 2261"/>
              <a:gd name="T67" fmla="*/ 209 h 2547"/>
              <a:gd name="T68" fmla="*/ 1499 w 2261"/>
              <a:gd name="T69" fmla="*/ 0 h 2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261" h="2547">
                <a:moveTo>
                  <a:pt x="1499" y="0"/>
                </a:moveTo>
                <a:lnTo>
                  <a:pt x="1699" y="139"/>
                </a:lnTo>
                <a:lnTo>
                  <a:pt x="1634" y="176"/>
                </a:lnTo>
                <a:lnTo>
                  <a:pt x="2261" y="1262"/>
                </a:lnTo>
                <a:lnTo>
                  <a:pt x="1518" y="2547"/>
                </a:lnTo>
                <a:lnTo>
                  <a:pt x="1488" y="2532"/>
                </a:lnTo>
                <a:lnTo>
                  <a:pt x="1483" y="2529"/>
                </a:lnTo>
                <a:lnTo>
                  <a:pt x="1466" y="2521"/>
                </a:lnTo>
                <a:lnTo>
                  <a:pt x="1444" y="2508"/>
                </a:lnTo>
                <a:lnTo>
                  <a:pt x="1414" y="2490"/>
                </a:lnTo>
                <a:lnTo>
                  <a:pt x="1379" y="2468"/>
                </a:lnTo>
                <a:lnTo>
                  <a:pt x="1336" y="2440"/>
                </a:lnTo>
                <a:lnTo>
                  <a:pt x="1290" y="2407"/>
                </a:lnTo>
                <a:lnTo>
                  <a:pt x="1238" y="2370"/>
                </a:lnTo>
                <a:lnTo>
                  <a:pt x="1181" y="2327"/>
                </a:lnTo>
                <a:lnTo>
                  <a:pt x="1122" y="2279"/>
                </a:lnTo>
                <a:lnTo>
                  <a:pt x="1059" y="2225"/>
                </a:lnTo>
                <a:lnTo>
                  <a:pt x="993" y="2166"/>
                </a:lnTo>
                <a:lnTo>
                  <a:pt x="926" y="2101"/>
                </a:lnTo>
                <a:lnTo>
                  <a:pt x="856" y="2033"/>
                </a:lnTo>
                <a:lnTo>
                  <a:pt x="785" y="1957"/>
                </a:lnTo>
                <a:lnTo>
                  <a:pt x="723" y="1885"/>
                </a:lnTo>
                <a:lnTo>
                  <a:pt x="660" y="1809"/>
                </a:lnTo>
                <a:lnTo>
                  <a:pt x="597" y="1726"/>
                </a:lnTo>
                <a:lnTo>
                  <a:pt x="534" y="1637"/>
                </a:lnTo>
                <a:lnTo>
                  <a:pt x="471" y="1541"/>
                </a:lnTo>
                <a:lnTo>
                  <a:pt x="408" y="1439"/>
                </a:lnTo>
                <a:lnTo>
                  <a:pt x="349" y="1332"/>
                </a:lnTo>
                <a:lnTo>
                  <a:pt x="292" y="1219"/>
                </a:lnTo>
                <a:lnTo>
                  <a:pt x="238" y="1099"/>
                </a:lnTo>
                <a:lnTo>
                  <a:pt x="188" y="971"/>
                </a:lnTo>
                <a:lnTo>
                  <a:pt x="142" y="838"/>
                </a:lnTo>
                <a:lnTo>
                  <a:pt x="101" y="699"/>
                </a:lnTo>
                <a:lnTo>
                  <a:pt x="66" y="553"/>
                </a:lnTo>
                <a:lnTo>
                  <a:pt x="37" y="402"/>
                </a:lnTo>
                <a:lnTo>
                  <a:pt x="14" y="244"/>
                </a:lnTo>
                <a:lnTo>
                  <a:pt x="0" y="78"/>
                </a:lnTo>
                <a:lnTo>
                  <a:pt x="68" y="74"/>
                </a:lnTo>
                <a:lnTo>
                  <a:pt x="83" y="235"/>
                </a:lnTo>
                <a:lnTo>
                  <a:pt x="103" y="390"/>
                </a:lnTo>
                <a:lnTo>
                  <a:pt x="133" y="538"/>
                </a:lnTo>
                <a:lnTo>
                  <a:pt x="166" y="681"/>
                </a:lnTo>
                <a:lnTo>
                  <a:pt x="207" y="818"/>
                </a:lnTo>
                <a:lnTo>
                  <a:pt x="251" y="947"/>
                </a:lnTo>
                <a:lnTo>
                  <a:pt x="301" y="1071"/>
                </a:lnTo>
                <a:lnTo>
                  <a:pt x="353" y="1190"/>
                </a:lnTo>
                <a:lnTo>
                  <a:pt x="408" y="1301"/>
                </a:lnTo>
                <a:lnTo>
                  <a:pt x="467" y="1406"/>
                </a:lnTo>
                <a:lnTo>
                  <a:pt x="528" y="1506"/>
                </a:lnTo>
                <a:lnTo>
                  <a:pt x="589" y="1598"/>
                </a:lnTo>
                <a:lnTo>
                  <a:pt x="650" y="1685"/>
                </a:lnTo>
                <a:lnTo>
                  <a:pt x="713" y="1767"/>
                </a:lnTo>
                <a:lnTo>
                  <a:pt x="774" y="1842"/>
                </a:lnTo>
                <a:lnTo>
                  <a:pt x="835" y="1911"/>
                </a:lnTo>
                <a:lnTo>
                  <a:pt x="907" y="1989"/>
                </a:lnTo>
                <a:lnTo>
                  <a:pt x="978" y="2059"/>
                </a:lnTo>
                <a:lnTo>
                  <a:pt x="1048" y="2124"/>
                </a:lnTo>
                <a:lnTo>
                  <a:pt x="1115" y="2183"/>
                </a:lnTo>
                <a:lnTo>
                  <a:pt x="1177" y="2236"/>
                </a:lnTo>
                <a:lnTo>
                  <a:pt x="1238" y="2285"/>
                </a:lnTo>
                <a:lnTo>
                  <a:pt x="1296" y="2327"/>
                </a:lnTo>
                <a:lnTo>
                  <a:pt x="1346" y="2364"/>
                </a:lnTo>
                <a:lnTo>
                  <a:pt x="1392" y="2396"/>
                </a:lnTo>
                <a:lnTo>
                  <a:pt x="1433" y="2421"/>
                </a:lnTo>
                <a:lnTo>
                  <a:pt x="1466" y="2442"/>
                </a:lnTo>
                <a:lnTo>
                  <a:pt x="1492" y="2457"/>
                </a:lnTo>
                <a:lnTo>
                  <a:pt x="2183" y="1262"/>
                </a:lnTo>
                <a:lnTo>
                  <a:pt x="1575" y="209"/>
                </a:lnTo>
                <a:lnTo>
                  <a:pt x="1512" y="242"/>
                </a:lnTo>
                <a:lnTo>
                  <a:pt x="1499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1080010" y="1415177"/>
            <a:ext cx="2634503" cy="2481889"/>
          </a:xfrm>
          <a:custGeom>
            <a:avLst/>
            <a:gdLst>
              <a:gd name="T0" fmla="*/ 1426 w 2184"/>
              <a:gd name="T1" fmla="*/ 56 h 2551"/>
              <a:gd name="T2" fmla="*/ 1169 w 2184"/>
              <a:gd name="T3" fmla="*/ 244 h 2551"/>
              <a:gd name="T4" fmla="*/ 949 w 2184"/>
              <a:gd name="T5" fmla="*/ 444 h 2551"/>
              <a:gd name="T6" fmla="*/ 760 w 2184"/>
              <a:gd name="T7" fmla="*/ 649 h 2551"/>
              <a:gd name="T8" fmla="*/ 601 w 2184"/>
              <a:gd name="T9" fmla="*/ 858 h 2551"/>
              <a:gd name="T10" fmla="*/ 470 w 2184"/>
              <a:gd name="T11" fmla="*/ 1066 h 2551"/>
              <a:gd name="T12" fmla="*/ 362 w 2184"/>
              <a:gd name="T13" fmla="*/ 1267 h 2551"/>
              <a:gd name="T14" fmla="*/ 279 w 2184"/>
              <a:gd name="T15" fmla="*/ 1460 h 2551"/>
              <a:gd name="T16" fmla="*/ 214 w 2184"/>
              <a:gd name="T17" fmla="*/ 1637 h 2551"/>
              <a:gd name="T18" fmla="*/ 148 w 2184"/>
              <a:gd name="T19" fmla="*/ 1872 h 2551"/>
              <a:gd name="T20" fmla="*/ 105 w 2184"/>
              <a:gd name="T21" fmla="*/ 2079 h 2551"/>
              <a:gd name="T22" fmla="*/ 81 w 2184"/>
              <a:gd name="T23" fmla="*/ 2255 h 2551"/>
              <a:gd name="T24" fmla="*/ 70 w 2184"/>
              <a:gd name="T25" fmla="*/ 2390 h 2551"/>
              <a:gd name="T26" fmla="*/ 68 w 2184"/>
              <a:gd name="T27" fmla="*/ 2477 h 2551"/>
              <a:gd name="T28" fmla="*/ 2043 w 2184"/>
              <a:gd name="T29" fmla="*/ 1458 h 2551"/>
              <a:gd name="T30" fmla="*/ 2184 w 2184"/>
              <a:gd name="T31" fmla="*/ 1288 h 2551"/>
              <a:gd name="T32" fmla="*/ 2101 w 2184"/>
              <a:gd name="T33" fmla="*/ 1493 h 2551"/>
              <a:gd name="T34" fmla="*/ 2 w 2184"/>
              <a:gd name="T35" fmla="*/ 2545 h 2551"/>
              <a:gd name="T36" fmla="*/ 0 w 2184"/>
              <a:gd name="T37" fmla="*/ 2503 h 2551"/>
              <a:gd name="T38" fmla="*/ 0 w 2184"/>
              <a:gd name="T39" fmla="*/ 2481 h 2551"/>
              <a:gd name="T40" fmla="*/ 2 w 2184"/>
              <a:gd name="T41" fmla="*/ 2403 h 2551"/>
              <a:gd name="T42" fmla="*/ 11 w 2184"/>
              <a:gd name="T43" fmla="*/ 2283 h 2551"/>
              <a:gd name="T44" fmla="*/ 30 w 2184"/>
              <a:gd name="T45" fmla="*/ 2127 h 2551"/>
              <a:gd name="T46" fmla="*/ 63 w 2184"/>
              <a:gd name="T47" fmla="*/ 1940 h 2551"/>
              <a:gd name="T48" fmla="*/ 116 w 2184"/>
              <a:gd name="T49" fmla="*/ 1730 h 2551"/>
              <a:gd name="T50" fmla="*/ 181 w 2184"/>
              <a:gd name="T51" fmla="*/ 1526 h 2551"/>
              <a:gd name="T52" fmla="*/ 257 w 2184"/>
              <a:gd name="T53" fmla="*/ 1337 h 2551"/>
              <a:gd name="T54" fmla="*/ 353 w 2184"/>
              <a:gd name="T55" fmla="*/ 1136 h 2551"/>
              <a:gd name="T56" fmla="*/ 475 w 2184"/>
              <a:gd name="T57" fmla="*/ 927 h 2551"/>
              <a:gd name="T58" fmla="*/ 623 w 2184"/>
              <a:gd name="T59" fmla="*/ 714 h 2551"/>
              <a:gd name="T60" fmla="*/ 799 w 2184"/>
              <a:gd name="T61" fmla="*/ 501 h 2551"/>
              <a:gd name="T62" fmla="*/ 1008 w 2184"/>
              <a:gd name="T63" fmla="*/ 294 h 2551"/>
              <a:gd name="T64" fmla="*/ 1252 w 2184"/>
              <a:gd name="T65" fmla="*/ 94 h 2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184" h="2551">
                <a:moveTo>
                  <a:pt x="1389" y="0"/>
                </a:moveTo>
                <a:lnTo>
                  <a:pt x="1426" y="56"/>
                </a:lnTo>
                <a:lnTo>
                  <a:pt x="1293" y="148"/>
                </a:lnTo>
                <a:lnTo>
                  <a:pt x="1169" y="244"/>
                </a:lnTo>
                <a:lnTo>
                  <a:pt x="1054" y="344"/>
                </a:lnTo>
                <a:lnTo>
                  <a:pt x="949" y="444"/>
                </a:lnTo>
                <a:lnTo>
                  <a:pt x="851" y="546"/>
                </a:lnTo>
                <a:lnTo>
                  <a:pt x="760" y="649"/>
                </a:lnTo>
                <a:lnTo>
                  <a:pt x="677" y="755"/>
                </a:lnTo>
                <a:lnTo>
                  <a:pt x="601" y="858"/>
                </a:lnTo>
                <a:lnTo>
                  <a:pt x="533" y="962"/>
                </a:lnTo>
                <a:lnTo>
                  <a:pt x="470" y="1066"/>
                </a:lnTo>
                <a:lnTo>
                  <a:pt x="414" y="1167"/>
                </a:lnTo>
                <a:lnTo>
                  <a:pt x="362" y="1267"/>
                </a:lnTo>
                <a:lnTo>
                  <a:pt x="318" y="1365"/>
                </a:lnTo>
                <a:lnTo>
                  <a:pt x="279" y="1460"/>
                </a:lnTo>
                <a:lnTo>
                  <a:pt x="244" y="1550"/>
                </a:lnTo>
                <a:lnTo>
                  <a:pt x="214" y="1637"/>
                </a:lnTo>
                <a:lnTo>
                  <a:pt x="179" y="1757"/>
                </a:lnTo>
                <a:lnTo>
                  <a:pt x="148" y="1872"/>
                </a:lnTo>
                <a:lnTo>
                  <a:pt x="124" y="1979"/>
                </a:lnTo>
                <a:lnTo>
                  <a:pt x="105" y="2079"/>
                </a:lnTo>
                <a:lnTo>
                  <a:pt x="92" y="2172"/>
                </a:lnTo>
                <a:lnTo>
                  <a:pt x="81" y="2255"/>
                </a:lnTo>
                <a:lnTo>
                  <a:pt x="74" y="2329"/>
                </a:lnTo>
                <a:lnTo>
                  <a:pt x="70" y="2390"/>
                </a:lnTo>
                <a:lnTo>
                  <a:pt x="68" y="2440"/>
                </a:lnTo>
                <a:lnTo>
                  <a:pt x="68" y="2477"/>
                </a:lnTo>
                <a:lnTo>
                  <a:pt x="1448" y="2482"/>
                </a:lnTo>
                <a:lnTo>
                  <a:pt x="2043" y="1458"/>
                </a:lnTo>
                <a:lnTo>
                  <a:pt x="1980" y="1419"/>
                </a:lnTo>
                <a:lnTo>
                  <a:pt x="2184" y="1288"/>
                </a:lnTo>
                <a:lnTo>
                  <a:pt x="2163" y="1530"/>
                </a:lnTo>
                <a:lnTo>
                  <a:pt x="2101" y="1493"/>
                </a:lnTo>
                <a:lnTo>
                  <a:pt x="1487" y="2551"/>
                </a:lnTo>
                <a:lnTo>
                  <a:pt x="2" y="2545"/>
                </a:lnTo>
                <a:lnTo>
                  <a:pt x="0" y="2512"/>
                </a:lnTo>
                <a:lnTo>
                  <a:pt x="0" y="2503"/>
                </a:lnTo>
                <a:lnTo>
                  <a:pt x="0" y="2481"/>
                </a:lnTo>
                <a:lnTo>
                  <a:pt x="0" y="2481"/>
                </a:lnTo>
                <a:lnTo>
                  <a:pt x="0" y="2447"/>
                </a:lnTo>
                <a:lnTo>
                  <a:pt x="2" y="2403"/>
                </a:lnTo>
                <a:lnTo>
                  <a:pt x="6" y="2347"/>
                </a:lnTo>
                <a:lnTo>
                  <a:pt x="11" y="2283"/>
                </a:lnTo>
                <a:lnTo>
                  <a:pt x="18" y="2209"/>
                </a:lnTo>
                <a:lnTo>
                  <a:pt x="30" y="2127"/>
                </a:lnTo>
                <a:lnTo>
                  <a:pt x="44" y="2037"/>
                </a:lnTo>
                <a:lnTo>
                  <a:pt x="63" y="1940"/>
                </a:lnTo>
                <a:lnTo>
                  <a:pt x="87" y="1839"/>
                </a:lnTo>
                <a:lnTo>
                  <a:pt x="116" y="1730"/>
                </a:lnTo>
                <a:lnTo>
                  <a:pt x="150" y="1615"/>
                </a:lnTo>
                <a:lnTo>
                  <a:pt x="181" y="1526"/>
                </a:lnTo>
                <a:lnTo>
                  <a:pt x="216" y="1434"/>
                </a:lnTo>
                <a:lnTo>
                  <a:pt x="257" y="1337"/>
                </a:lnTo>
                <a:lnTo>
                  <a:pt x="301" y="1238"/>
                </a:lnTo>
                <a:lnTo>
                  <a:pt x="353" y="1136"/>
                </a:lnTo>
                <a:lnTo>
                  <a:pt x="410" y="1032"/>
                </a:lnTo>
                <a:lnTo>
                  <a:pt x="475" y="927"/>
                </a:lnTo>
                <a:lnTo>
                  <a:pt x="545" y="820"/>
                </a:lnTo>
                <a:lnTo>
                  <a:pt x="623" y="714"/>
                </a:lnTo>
                <a:lnTo>
                  <a:pt x="706" y="607"/>
                </a:lnTo>
                <a:lnTo>
                  <a:pt x="799" y="501"/>
                </a:lnTo>
                <a:lnTo>
                  <a:pt x="901" y="396"/>
                </a:lnTo>
                <a:lnTo>
                  <a:pt x="1008" y="294"/>
                </a:lnTo>
                <a:lnTo>
                  <a:pt x="1126" y="192"/>
                </a:lnTo>
                <a:lnTo>
                  <a:pt x="1252" y="94"/>
                </a:lnTo>
                <a:lnTo>
                  <a:pt x="1389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9" name="Group 52"/>
          <p:cNvGrpSpPr/>
          <p:nvPr/>
        </p:nvGrpSpPr>
        <p:grpSpPr>
          <a:xfrm>
            <a:off x="3960062" y="3442010"/>
            <a:ext cx="338986" cy="315267"/>
            <a:chOff x="2157413" y="2289175"/>
            <a:chExt cx="544513" cy="506413"/>
          </a:xfrm>
          <a:solidFill>
            <a:schemeClr val="accent3"/>
          </a:solidFill>
        </p:grpSpPr>
        <p:sp>
          <p:nvSpPr>
            <p:cNvPr id="20" name="Freeform 29"/>
            <p:cNvSpPr>
              <a:spLocks noEditPoints="1"/>
            </p:cNvSpPr>
            <p:nvPr/>
          </p:nvSpPr>
          <p:spPr bwMode="auto">
            <a:xfrm>
              <a:off x="2157413" y="2289175"/>
              <a:ext cx="544513" cy="506413"/>
            </a:xfrm>
            <a:custGeom>
              <a:avLst/>
              <a:gdLst>
                <a:gd name="T0" fmla="*/ 286 w 684"/>
                <a:gd name="T1" fmla="*/ 616 h 638"/>
                <a:gd name="T2" fmla="*/ 398 w 684"/>
                <a:gd name="T3" fmla="*/ 532 h 638"/>
                <a:gd name="T4" fmla="*/ 26 w 684"/>
                <a:gd name="T5" fmla="*/ 21 h 638"/>
                <a:gd name="T6" fmla="*/ 22 w 684"/>
                <a:gd name="T7" fmla="*/ 24 h 638"/>
                <a:gd name="T8" fmla="*/ 21 w 684"/>
                <a:gd name="T9" fmla="*/ 506 h 638"/>
                <a:gd name="T10" fmla="*/ 23 w 684"/>
                <a:gd name="T11" fmla="*/ 510 h 638"/>
                <a:gd name="T12" fmla="*/ 660 w 684"/>
                <a:gd name="T13" fmla="*/ 511 h 638"/>
                <a:gd name="T14" fmla="*/ 663 w 684"/>
                <a:gd name="T15" fmla="*/ 509 h 638"/>
                <a:gd name="T16" fmla="*/ 663 w 684"/>
                <a:gd name="T17" fmla="*/ 26 h 638"/>
                <a:gd name="T18" fmla="*/ 661 w 684"/>
                <a:gd name="T19" fmla="*/ 22 h 638"/>
                <a:gd name="T20" fmla="*/ 26 w 684"/>
                <a:gd name="T21" fmla="*/ 21 h 638"/>
                <a:gd name="T22" fmla="*/ 660 w 684"/>
                <a:gd name="T23" fmla="*/ 0 h 638"/>
                <a:gd name="T24" fmla="*/ 677 w 684"/>
                <a:gd name="T25" fmla="*/ 7 h 638"/>
                <a:gd name="T26" fmla="*/ 684 w 684"/>
                <a:gd name="T27" fmla="*/ 25 h 638"/>
                <a:gd name="T28" fmla="*/ 683 w 684"/>
                <a:gd name="T29" fmla="*/ 517 h 638"/>
                <a:gd name="T30" fmla="*/ 669 w 684"/>
                <a:gd name="T31" fmla="*/ 530 h 638"/>
                <a:gd name="T32" fmla="*/ 419 w 684"/>
                <a:gd name="T33" fmla="*/ 532 h 638"/>
                <a:gd name="T34" fmla="*/ 523 w 684"/>
                <a:gd name="T35" fmla="*/ 616 h 638"/>
                <a:gd name="T36" fmla="*/ 531 w 684"/>
                <a:gd name="T37" fmla="*/ 620 h 638"/>
                <a:gd name="T38" fmla="*/ 534 w 684"/>
                <a:gd name="T39" fmla="*/ 627 h 638"/>
                <a:gd name="T40" fmla="*/ 531 w 684"/>
                <a:gd name="T41" fmla="*/ 635 h 638"/>
                <a:gd name="T42" fmla="*/ 523 w 684"/>
                <a:gd name="T43" fmla="*/ 638 h 638"/>
                <a:gd name="T44" fmla="*/ 157 w 684"/>
                <a:gd name="T45" fmla="*/ 638 h 638"/>
                <a:gd name="T46" fmla="*/ 151 w 684"/>
                <a:gd name="T47" fmla="*/ 632 h 638"/>
                <a:gd name="T48" fmla="*/ 151 w 684"/>
                <a:gd name="T49" fmla="*/ 622 h 638"/>
                <a:gd name="T50" fmla="*/ 157 w 684"/>
                <a:gd name="T51" fmla="*/ 618 h 638"/>
                <a:gd name="T52" fmla="*/ 264 w 684"/>
                <a:gd name="T53" fmla="*/ 616 h 638"/>
                <a:gd name="T54" fmla="*/ 26 w 684"/>
                <a:gd name="T55" fmla="*/ 532 h 638"/>
                <a:gd name="T56" fmla="*/ 7 w 684"/>
                <a:gd name="T57" fmla="*/ 525 h 638"/>
                <a:gd name="T58" fmla="*/ 0 w 684"/>
                <a:gd name="T59" fmla="*/ 506 h 638"/>
                <a:gd name="T60" fmla="*/ 1 w 684"/>
                <a:gd name="T61" fmla="*/ 15 h 638"/>
                <a:gd name="T62" fmla="*/ 15 w 684"/>
                <a:gd name="T63" fmla="*/ 1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4" h="638">
                  <a:moveTo>
                    <a:pt x="286" y="532"/>
                  </a:moveTo>
                  <a:lnTo>
                    <a:pt x="286" y="616"/>
                  </a:lnTo>
                  <a:lnTo>
                    <a:pt x="398" y="616"/>
                  </a:lnTo>
                  <a:lnTo>
                    <a:pt x="398" y="532"/>
                  </a:lnTo>
                  <a:lnTo>
                    <a:pt x="286" y="532"/>
                  </a:lnTo>
                  <a:close/>
                  <a:moveTo>
                    <a:pt x="26" y="21"/>
                  </a:moveTo>
                  <a:lnTo>
                    <a:pt x="23" y="22"/>
                  </a:lnTo>
                  <a:lnTo>
                    <a:pt x="22" y="24"/>
                  </a:lnTo>
                  <a:lnTo>
                    <a:pt x="21" y="26"/>
                  </a:lnTo>
                  <a:lnTo>
                    <a:pt x="21" y="506"/>
                  </a:lnTo>
                  <a:lnTo>
                    <a:pt x="22" y="509"/>
                  </a:lnTo>
                  <a:lnTo>
                    <a:pt x="23" y="510"/>
                  </a:lnTo>
                  <a:lnTo>
                    <a:pt x="26" y="511"/>
                  </a:lnTo>
                  <a:lnTo>
                    <a:pt x="660" y="511"/>
                  </a:lnTo>
                  <a:lnTo>
                    <a:pt x="661" y="510"/>
                  </a:lnTo>
                  <a:lnTo>
                    <a:pt x="663" y="509"/>
                  </a:lnTo>
                  <a:lnTo>
                    <a:pt x="663" y="506"/>
                  </a:lnTo>
                  <a:lnTo>
                    <a:pt x="663" y="26"/>
                  </a:lnTo>
                  <a:lnTo>
                    <a:pt x="663" y="24"/>
                  </a:lnTo>
                  <a:lnTo>
                    <a:pt x="661" y="22"/>
                  </a:lnTo>
                  <a:lnTo>
                    <a:pt x="660" y="21"/>
                  </a:lnTo>
                  <a:lnTo>
                    <a:pt x="26" y="21"/>
                  </a:lnTo>
                  <a:close/>
                  <a:moveTo>
                    <a:pt x="26" y="0"/>
                  </a:moveTo>
                  <a:lnTo>
                    <a:pt x="660" y="0"/>
                  </a:lnTo>
                  <a:lnTo>
                    <a:pt x="669" y="1"/>
                  </a:lnTo>
                  <a:lnTo>
                    <a:pt x="677" y="7"/>
                  </a:lnTo>
                  <a:lnTo>
                    <a:pt x="683" y="15"/>
                  </a:lnTo>
                  <a:lnTo>
                    <a:pt x="684" y="25"/>
                  </a:lnTo>
                  <a:lnTo>
                    <a:pt x="684" y="508"/>
                  </a:lnTo>
                  <a:lnTo>
                    <a:pt x="683" y="517"/>
                  </a:lnTo>
                  <a:lnTo>
                    <a:pt x="677" y="525"/>
                  </a:lnTo>
                  <a:lnTo>
                    <a:pt x="669" y="530"/>
                  </a:lnTo>
                  <a:lnTo>
                    <a:pt x="660" y="532"/>
                  </a:lnTo>
                  <a:lnTo>
                    <a:pt x="419" y="532"/>
                  </a:lnTo>
                  <a:lnTo>
                    <a:pt x="419" y="616"/>
                  </a:lnTo>
                  <a:lnTo>
                    <a:pt x="523" y="616"/>
                  </a:lnTo>
                  <a:lnTo>
                    <a:pt x="527" y="618"/>
                  </a:lnTo>
                  <a:lnTo>
                    <a:pt x="531" y="620"/>
                  </a:lnTo>
                  <a:lnTo>
                    <a:pt x="533" y="622"/>
                  </a:lnTo>
                  <a:lnTo>
                    <a:pt x="534" y="627"/>
                  </a:lnTo>
                  <a:lnTo>
                    <a:pt x="533" y="632"/>
                  </a:lnTo>
                  <a:lnTo>
                    <a:pt x="531" y="635"/>
                  </a:lnTo>
                  <a:lnTo>
                    <a:pt x="527" y="638"/>
                  </a:lnTo>
                  <a:lnTo>
                    <a:pt x="523" y="638"/>
                  </a:lnTo>
                  <a:lnTo>
                    <a:pt x="162" y="638"/>
                  </a:lnTo>
                  <a:lnTo>
                    <a:pt x="157" y="638"/>
                  </a:lnTo>
                  <a:lnTo>
                    <a:pt x="153" y="635"/>
                  </a:lnTo>
                  <a:lnTo>
                    <a:pt x="151" y="632"/>
                  </a:lnTo>
                  <a:lnTo>
                    <a:pt x="150" y="627"/>
                  </a:lnTo>
                  <a:lnTo>
                    <a:pt x="151" y="622"/>
                  </a:lnTo>
                  <a:lnTo>
                    <a:pt x="153" y="620"/>
                  </a:lnTo>
                  <a:lnTo>
                    <a:pt x="157" y="618"/>
                  </a:lnTo>
                  <a:lnTo>
                    <a:pt x="162" y="616"/>
                  </a:lnTo>
                  <a:lnTo>
                    <a:pt x="264" y="616"/>
                  </a:lnTo>
                  <a:lnTo>
                    <a:pt x="264" y="532"/>
                  </a:lnTo>
                  <a:lnTo>
                    <a:pt x="26" y="532"/>
                  </a:lnTo>
                  <a:lnTo>
                    <a:pt x="15" y="530"/>
                  </a:lnTo>
                  <a:lnTo>
                    <a:pt x="7" y="525"/>
                  </a:lnTo>
                  <a:lnTo>
                    <a:pt x="1" y="517"/>
                  </a:lnTo>
                  <a:lnTo>
                    <a:pt x="0" y="506"/>
                  </a:lnTo>
                  <a:lnTo>
                    <a:pt x="0" y="26"/>
                  </a:lnTo>
                  <a:lnTo>
                    <a:pt x="1" y="15"/>
                  </a:lnTo>
                  <a:lnTo>
                    <a:pt x="7" y="7"/>
                  </a:lnTo>
                  <a:lnTo>
                    <a:pt x="15" y="1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Freeform 30"/>
            <p:cNvSpPr>
              <a:spLocks/>
            </p:cNvSpPr>
            <p:nvPr/>
          </p:nvSpPr>
          <p:spPr bwMode="auto">
            <a:xfrm>
              <a:off x="2193925" y="2624138"/>
              <a:ext cx="471488" cy="17463"/>
            </a:xfrm>
            <a:custGeom>
              <a:avLst/>
              <a:gdLst>
                <a:gd name="T0" fmla="*/ 11 w 595"/>
                <a:gd name="T1" fmla="*/ 0 h 23"/>
                <a:gd name="T2" fmla="*/ 585 w 595"/>
                <a:gd name="T3" fmla="*/ 0 h 23"/>
                <a:gd name="T4" fmla="*/ 589 w 595"/>
                <a:gd name="T5" fmla="*/ 1 h 23"/>
                <a:gd name="T6" fmla="*/ 593 w 595"/>
                <a:gd name="T7" fmla="*/ 4 h 23"/>
                <a:gd name="T8" fmla="*/ 595 w 595"/>
                <a:gd name="T9" fmla="*/ 7 h 23"/>
                <a:gd name="T10" fmla="*/ 595 w 595"/>
                <a:gd name="T11" fmla="*/ 11 h 23"/>
                <a:gd name="T12" fmla="*/ 595 w 595"/>
                <a:gd name="T13" fmla="*/ 16 h 23"/>
                <a:gd name="T14" fmla="*/ 593 w 595"/>
                <a:gd name="T15" fmla="*/ 19 h 23"/>
                <a:gd name="T16" fmla="*/ 589 w 595"/>
                <a:gd name="T17" fmla="*/ 21 h 23"/>
                <a:gd name="T18" fmla="*/ 585 w 595"/>
                <a:gd name="T19" fmla="*/ 23 h 23"/>
                <a:gd name="T20" fmla="*/ 11 w 595"/>
                <a:gd name="T21" fmla="*/ 23 h 23"/>
                <a:gd name="T22" fmla="*/ 8 w 595"/>
                <a:gd name="T23" fmla="*/ 21 h 23"/>
                <a:gd name="T24" fmla="*/ 4 w 595"/>
                <a:gd name="T25" fmla="*/ 19 h 23"/>
                <a:gd name="T26" fmla="*/ 2 w 595"/>
                <a:gd name="T27" fmla="*/ 16 h 23"/>
                <a:gd name="T28" fmla="*/ 0 w 595"/>
                <a:gd name="T29" fmla="*/ 11 h 23"/>
                <a:gd name="T30" fmla="*/ 2 w 595"/>
                <a:gd name="T31" fmla="*/ 7 h 23"/>
                <a:gd name="T32" fmla="*/ 4 w 595"/>
                <a:gd name="T33" fmla="*/ 4 h 23"/>
                <a:gd name="T34" fmla="*/ 8 w 595"/>
                <a:gd name="T35" fmla="*/ 1 h 23"/>
                <a:gd name="T36" fmla="*/ 11 w 595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5" h="23">
                  <a:moveTo>
                    <a:pt x="11" y="0"/>
                  </a:moveTo>
                  <a:lnTo>
                    <a:pt x="585" y="0"/>
                  </a:lnTo>
                  <a:lnTo>
                    <a:pt x="589" y="1"/>
                  </a:lnTo>
                  <a:lnTo>
                    <a:pt x="593" y="4"/>
                  </a:lnTo>
                  <a:lnTo>
                    <a:pt x="595" y="7"/>
                  </a:lnTo>
                  <a:lnTo>
                    <a:pt x="595" y="11"/>
                  </a:lnTo>
                  <a:lnTo>
                    <a:pt x="595" y="16"/>
                  </a:lnTo>
                  <a:lnTo>
                    <a:pt x="593" y="19"/>
                  </a:lnTo>
                  <a:lnTo>
                    <a:pt x="589" y="21"/>
                  </a:lnTo>
                  <a:lnTo>
                    <a:pt x="585" y="23"/>
                  </a:lnTo>
                  <a:lnTo>
                    <a:pt x="11" y="23"/>
                  </a:lnTo>
                  <a:lnTo>
                    <a:pt x="8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2" name="Freeform 31"/>
            <p:cNvSpPr>
              <a:spLocks noEditPoints="1"/>
            </p:cNvSpPr>
            <p:nvPr/>
          </p:nvSpPr>
          <p:spPr bwMode="auto">
            <a:xfrm>
              <a:off x="2276475" y="2451100"/>
              <a:ext cx="63500" cy="142875"/>
            </a:xfrm>
            <a:custGeom>
              <a:avLst/>
              <a:gdLst>
                <a:gd name="T0" fmla="*/ 22 w 80"/>
                <a:gd name="T1" fmla="*/ 21 h 179"/>
                <a:gd name="T2" fmla="*/ 22 w 80"/>
                <a:gd name="T3" fmla="*/ 158 h 179"/>
                <a:gd name="T4" fmla="*/ 59 w 80"/>
                <a:gd name="T5" fmla="*/ 158 h 179"/>
                <a:gd name="T6" fmla="*/ 59 w 80"/>
                <a:gd name="T7" fmla="*/ 21 h 179"/>
                <a:gd name="T8" fmla="*/ 22 w 80"/>
                <a:gd name="T9" fmla="*/ 21 h 179"/>
                <a:gd name="T10" fmla="*/ 10 w 80"/>
                <a:gd name="T11" fmla="*/ 0 h 179"/>
                <a:gd name="T12" fmla="*/ 69 w 80"/>
                <a:gd name="T13" fmla="*/ 0 h 179"/>
                <a:gd name="T14" fmla="*/ 73 w 80"/>
                <a:gd name="T15" fmla="*/ 0 h 179"/>
                <a:gd name="T16" fmla="*/ 76 w 80"/>
                <a:gd name="T17" fmla="*/ 2 h 179"/>
                <a:gd name="T18" fmla="*/ 79 w 80"/>
                <a:gd name="T19" fmla="*/ 6 h 179"/>
                <a:gd name="T20" fmla="*/ 80 w 80"/>
                <a:gd name="T21" fmla="*/ 10 h 179"/>
                <a:gd name="T22" fmla="*/ 80 w 80"/>
                <a:gd name="T23" fmla="*/ 169 h 179"/>
                <a:gd name="T24" fmla="*/ 79 w 80"/>
                <a:gd name="T25" fmla="*/ 174 h 179"/>
                <a:gd name="T26" fmla="*/ 76 w 80"/>
                <a:gd name="T27" fmla="*/ 177 h 179"/>
                <a:gd name="T28" fmla="*/ 73 w 80"/>
                <a:gd name="T29" fmla="*/ 179 h 179"/>
                <a:gd name="T30" fmla="*/ 69 w 80"/>
                <a:gd name="T31" fmla="*/ 179 h 179"/>
                <a:gd name="T32" fmla="*/ 10 w 80"/>
                <a:gd name="T33" fmla="*/ 179 h 179"/>
                <a:gd name="T34" fmla="*/ 7 w 80"/>
                <a:gd name="T35" fmla="*/ 179 h 179"/>
                <a:gd name="T36" fmla="*/ 3 w 80"/>
                <a:gd name="T37" fmla="*/ 177 h 179"/>
                <a:gd name="T38" fmla="*/ 1 w 80"/>
                <a:gd name="T39" fmla="*/ 174 h 179"/>
                <a:gd name="T40" fmla="*/ 0 w 80"/>
                <a:gd name="T41" fmla="*/ 169 h 179"/>
                <a:gd name="T42" fmla="*/ 0 w 80"/>
                <a:gd name="T43" fmla="*/ 10 h 179"/>
                <a:gd name="T44" fmla="*/ 1 w 80"/>
                <a:gd name="T45" fmla="*/ 6 h 179"/>
                <a:gd name="T46" fmla="*/ 3 w 80"/>
                <a:gd name="T47" fmla="*/ 2 h 179"/>
                <a:gd name="T48" fmla="*/ 7 w 80"/>
                <a:gd name="T49" fmla="*/ 0 h 179"/>
                <a:gd name="T50" fmla="*/ 10 w 80"/>
                <a:gd name="T5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179">
                  <a:moveTo>
                    <a:pt x="22" y="21"/>
                  </a:moveTo>
                  <a:lnTo>
                    <a:pt x="22" y="158"/>
                  </a:lnTo>
                  <a:lnTo>
                    <a:pt x="59" y="158"/>
                  </a:lnTo>
                  <a:lnTo>
                    <a:pt x="59" y="21"/>
                  </a:lnTo>
                  <a:lnTo>
                    <a:pt x="22" y="21"/>
                  </a:lnTo>
                  <a:close/>
                  <a:moveTo>
                    <a:pt x="10" y="0"/>
                  </a:moveTo>
                  <a:lnTo>
                    <a:pt x="69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79" y="6"/>
                  </a:lnTo>
                  <a:lnTo>
                    <a:pt x="80" y="10"/>
                  </a:lnTo>
                  <a:lnTo>
                    <a:pt x="80" y="169"/>
                  </a:lnTo>
                  <a:lnTo>
                    <a:pt x="79" y="174"/>
                  </a:lnTo>
                  <a:lnTo>
                    <a:pt x="76" y="177"/>
                  </a:lnTo>
                  <a:lnTo>
                    <a:pt x="73" y="179"/>
                  </a:lnTo>
                  <a:lnTo>
                    <a:pt x="69" y="179"/>
                  </a:lnTo>
                  <a:lnTo>
                    <a:pt x="10" y="179"/>
                  </a:lnTo>
                  <a:lnTo>
                    <a:pt x="7" y="179"/>
                  </a:lnTo>
                  <a:lnTo>
                    <a:pt x="3" y="177"/>
                  </a:lnTo>
                  <a:lnTo>
                    <a:pt x="1" y="174"/>
                  </a:lnTo>
                  <a:lnTo>
                    <a:pt x="0" y="169"/>
                  </a:lnTo>
                  <a:lnTo>
                    <a:pt x="0" y="10"/>
                  </a:lnTo>
                  <a:lnTo>
                    <a:pt x="1" y="6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32"/>
            <p:cNvSpPr>
              <a:spLocks noEditPoints="1"/>
            </p:cNvSpPr>
            <p:nvPr/>
          </p:nvSpPr>
          <p:spPr bwMode="auto">
            <a:xfrm>
              <a:off x="2357438" y="2409825"/>
              <a:ext cx="63500" cy="184150"/>
            </a:xfrm>
            <a:custGeom>
              <a:avLst/>
              <a:gdLst>
                <a:gd name="T0" fmla="*/ 22 w 80"/>
                <a:gd name="T1" fmla="*/ 21 h 231"/>
                <a:gd name="T2" fmla="*/ 22 w 80"/>
                <a:gd name="T3" fmla="*/ 210 h 231"/>
                <a:gd name="T4" fmla="*/ 58 w 80"/>
                <a:gd name="T5" fmla="*/ 210 h 231"/>
                <a:gd name="T6" fmla="*/ 58 w 80"/>
                <a:gd name="T7" fmla="*/ 21 h 231"/>
                <a:gd name="T8" fmla="*/ 22 w 80"/>
                <a:gd name="T9" fmla="*/ 21 h 231"/>
                <a:gd name="T10" fmla="*/ 11 w 80"/>
                <a:gd name="T11" fmla="*/ 0 h 231"/>
                <a:gd name="T12" fmla="*/ 69 w 80"/>
                <a:gd name="T13" fmla="*/ 0 h 231"/>
                <a:gd name="T14" fmla="*/ 74 w 80"/>
                <a:gd name="T15" fmla="*/ 1 h 231"/>
                <a:gd name="T16" fmla="*/ 77 w 80"/>
                <a:gd name="T17" fmla="*/ 3 h 231"/>
                <a:gd name="T18" fmla="*/ 80 w 80"/>
                <a:gd name="T19" fmla="*/ 6 h 231"/>
                <a:gd name="T20" fmla="*/ 80 w 80"/>
                <a:gd name="T21" fmla="*/ 10 h 231"/>
                <a:gd name="T22" fmla="*/ 80 w 80"/>
                <a:gd name="T23" fmla="*/ 221 h 231"/>
                <a:gd name="T24" fmla="*/ 80 w 80"/>
                <a:gd name="T25" fmla="*/ 226 h 231"/>
                <a:gd name="T26" fmla="*/ 77 w 80"/>
                <a:gd name="T27" fmla="*/ 229 h 231"/>
                <a:gd name="T28" fmla="*/ 74 w 80"/>
                <a:gd name="T29" fmla="*/ 231 h 231"/>
                <a:gd name="T30" fmla="*/ 69 w 80"/>
                <a:gd name="T31" fmla="*/ 231 h 231"/>
                <a:gd name="T32" fmla="*/ 11 w 80"/>
                <a:gd name="T33" fmla="*/ 231 h 231"/>
                <a:gd name="T34" fmla="*/ 6 w 80"/>
                <a:gd name="T35" fmla="*/ 231 h 231"/>
                <a:gd name="T36" fmla="*/ 3 w 80"/>
                <a:gd name="T37" fmla="*/ 229 h 231"/>
                <a:gd name="T38" fmla="*/ 0 w 80"/>
                <a:gd name="T39" fmla="*/ 226 h 231"/>
                <a:gd name="T40" fmla="*/ 0 w 80"/>
                <a:gd name="T41" fmla="*/ 221 h 231"/>
                <a:gd name="T42" fmla="*/ 0 w 80"/>
                <a:gd name="T43" fmla="*/ 10 h 231"/>
                <a:gd name="T44" fmla="*/ 0 w 80"/>
                <a:gd name="T45" fmla="*/ 6 h 231"/>
                <a:gd name="T46" fmla="*/ 3 w 80"/>
                <a:gd name="T47" fmla="*/ 3 h 231"/>
                <a:gd name="T48" fmla="*/ 6 w 80"/>
                <a:gd name="T49" fmla="*/ 1 h 231"/>
                <a:gd name="T50" fmla="*/ 11 w 80"/>
                <a:gd name="T5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231">
                  <a:moveTo>
                    <a:pt x="22" y="21"/>
                  </a:moveTo>
                  <a:lnTo>
                    <a:pt x="22" y="210"/>
                  </a:lnTo>
                  <a:lnTo>
                    <a:pt x="58" y="210"/>
                  </a:lnTo>
                  <a:lnTo>
                    <a:pt x="58" y="21"/>
                  </a:lnTo>
                  <a:lnTo>
                    <a:pt x="22" y="21"/>
                  </a:lnTo>
                  <a:close/>
                  <a:moveTo>
                    <a:pt x="11" y="0"/>
                  </a:moveTo>
                  <a:lnTo>
                    <a:pt x="69" y="0"/>
                  </a:lnTo>
                  <a:lnTo>
                    <a:pt x="74" y="1"/>
                  </a:lnTo>
                  <a:lnTo>
                    <a:pt x="77" y="3"/>
                  </a:lnTo>
                  <a:lnTo>
                    <a:pt x="80" y="6"/>
                  </a:lnTo>
                  <a:lnTo>
                    <a:pt x="80" y="10"/>
                  </a:lnTo>
                  <a:lnTo>
                    <a:pt x="80" y="221"/>
                  </a:lnTo>
                  <a:lnTo>
                    <a:pt x="80" y="226"/>
                  </a:lnTo>
                  <a:lnTo>
                    <a:pt x="77" y="229"/>
                  </a:lnTo>
                  <a:lnTo>
                    <a:pt x="74" y="231"/>
                  </a:lnTo>
                  <a:lnTo>
                    <a:pt x="69" y="231"/>
                  </a:lnTo>
                  <a:lnTo>
                    <a:pt x="11" y="231"/>
                  </a:lnTo>
                  <a:lnTo>
                    <a:pt x="6" y="231"/>
                  </a:lnTo>
                  <a:lnTo>
                    <a:pt x="3" y="229"/>
                  </a:lnTo>
                  <a:lnTo>
                    <a:pt x="0" y="226"/>
                  </a:lnTo>
                  <a:lnTo>
                    <a:pt x="0" y="221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33"/>
            <p:cNvSpPr>
              <a:spLocks noEditPoints="1"/>
            </p:cNvSpPr>
            <p:nvPr/>
          </p:nvSpPr>
          <p:spPr bwMode="auto">
            <a:xfrm>
              <a:off x="2438400" y="2370138"/>
              <a:ext cx="63500" cy="223838"/>
            </a:xfrm>
            <a:custGeom>
              <a:avLst/>
              <a:gdLst>
                <a:gd name="T0" fmla="*/ 21 w 81"/>
                <a:gd name="T1" fmla="*/ 22 h 281"/>
                <a:gd name="T2" fmla="*/ 21 w 81"/>
                <a:gd name="T3" fmla="*/ 260 h 281"/>
                <a:gd name="T4" fmla="*/ 58 w 81"/>
                <a:gd name="T5" fmla="*/ 260 h 281"/>
                <a:gd name="T6" fmla="*/ 58 w 81"/>
                <a:gd name="T7" fmla="*/ 22 h 281"/>
                <a:gd name="T8" fmla="*/ 21 w 81"/>
                <a:gd name="T9" fmla="*/ 22 h 281"/>
                <a:gd name="T10" fmla="*/ 11 w 81"/>
                <a:gd name="T11" fmla="*/ 0 h 281"/>
                <a:gd name="T12" fmla="*/ 70 w 81"/>
                <a:gd name="T13" fmla="*/ 0 h 281"/>
                <a:gd name="T14" fmla="*/ 74 w 81"/>
                <a:gd name="T15" fmla="*/ 1 h 281"/>
                <a:gd name="T16" fmla="*/ 77 w 81"/>
                <a:gd name="T17" fmla="*/ 3 h 281"/>
                <a:gd name="T18" fmla="*/ 79 w 81"/>
                <a:gd name="T19" fmla="*/ 7 h 281"/>
                <a:gd name="T20" fmla="*/ 81 w 81"/>
                <a:gd name="T21" fmla="*/ 12 h 281"/>
                <a:gd name="T22" fmla="*/ 81 w 81"/>
                <a:gd name="T23" fmla="*/ 271 h 281"/>
                <a:gd name="T24" fmla="*/ 79 w 81"/>
                <a:gd name="T25" fmla="*/ 276 h 281"/>
                <a:gd name="T26" fmla="*/ 77 w 81"/>
                <a:gd name="T27" fmla="*/ 279 h 281"/>
                <a:gd name="T28" fmla="*/ 74 w 81"/>
                <a:gd name="T29" fmla="*/ 281 h 281"/>
                <a:gd name="T30" fmla="*/ 70 w 81"/>
                <a:gd name="T31" fmla="*/ 281 h 281"/>
                <a:gd name="T32" fmla="*/ 11 w 81"/>
                <a:gd name="T33" fmla="*/ 281 h 281"/>
                <a:gd name="T34" fmla="*/ 7 w 81"/>
                <a:gd name="T35" fmla="*/ 281 h 281"/>
                <a:gd name="T36" fmla="*/ 4 w 81"/>
                <a:gd name="T37" fmla="*/ 279 h 281"/>
                <a:gd name="T38" fmla="*/ 1 w 81"/>
                <a:gd name="T39" fmla="*/ 276 h 281"/>
                <a:gd name="T40" fmla="*/ 0 w 81"/>
                <a:gd name="T41" fmla="*/ 271 h 281"/>
                <a:gd name="T42" fmla="*/ 0 w 81"/>
                <a:gd name="T43" fmla="*/ 12 h 281"/>
                <a:gd name="T44" fmla="*/ 1 w 81"/>
                <a:gd name="T45" fmla="*/ 7 h 281"/>
                <a:gd name="T46" fmla="*/ 4 w 81"/>
                <a:gd name="T47" fmla="*/ 3 h 281"/>
                <a:gd name="T48" fmla="*/ 7 w 81"/>
                <a:gd name="T49" fmla="*/ 1 h 281"/>
                <a:gd name="T50" fmla="*/ 11 w 81"/>
                <a:gd name="T5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281">
                  <a:moveTo>
                    <a:pt x="21" y="22"/>
                  </a:moveTo>
                  <a:lnTo>
                    <a:pt x="21" y="260"/>
                  </a:lnTo>
                  <a:lnTo>
                    <a:pt x="58" y="260"/>
                  </a:lnTo>
                  <a:lnTo>
                    <a:pt x="58" y="22"/>
                  </a:lnTo>
                  <a:lnTo>
                    <a:pt x="21" y="22"/>
                  </a:lnTo>
                  <a:close/>
                  <a:moveTo>
                    <a:pt x="11" y="0"/>
                  </a:moveTo>
                  <a:lnTo>
                    <a:pt x="70" y="0"/>
                  </a:lnTo>
                  <a:lnTo>
                    <a:pt x="74" y="1"/>
                  </a:lnTo>
                  <a:lnTo>
                    <a:pt x="77" y="3"/>
                  </a:lnTo>
                  <a:lnTo>
                    <a:pt x="79" y="7"/>
                  </a:lnTo>
                  <a:lnTo>
                    <a:pt x="81" y="12"/>
                  </a:lnTo>
                  <a:lnTo>
                    <a:pt x="81" y="271"/>
                  </a:lnTo>
                  <a:lnTo>
                    <a:pt x="79" y="276"/>
                  </a:lnTo>
                  <a:lnTo>
                    <a:pt x="77" y="279"/>
                  </a:lnTo>
                  <a:lnTo>
                    <a:pt x="74" y="281"/>
                  </a:lnTo>
                  <a:lnTo>
                    <a:pt x="70" y="281"/>
                  </a:lnTo>
                  <a:lnTo>
                    <a:pt x="11" y="281"/>
                  </a:lnTo>
                  <a:lnTo>
                    <a:pt x="7" y="281"/>
                  </a:lnTo>
                  <a:lnTo>
                    <a:pt x="4" y="279"/>
                  </a:lnTo>
                  <a:lnTo>
                    <a:pt x="1" y="276"/>
                  </a:lnTo>
                  <a:lnTo>
                    <a:pt x="0" y="271"/>
                  </a:lnTo>
                  <a:lnTo>
                    <a:pt x="0" y="12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34"/>
            <p:cNvSpPr>
              <a:spLocks noEditPoints="1"/>
            </p:cNvSpPr>
            <p:nvPr/>
          </p:nvSpPr>
          <p:spPr bwMode="auto">
            <a:xfrm>
              <a:off x="2519363" y="2490788"/>
              <a:ext cx="63500" cy="103188"/>
            </a:xfrm>
            <a:custGeom>
              <a:avLst/>
              <a:gdLst>
                <a:gd name="T0" fmla="*/ 22 w 80"/>
                <a:gd name="T1" fmla="*/ 23 h 130"/>
                <a:gd name="T2" fmla="*/ 22 w 80"/>
                <a:gd name="T3" fmla="*/ 109 h 130"/>
                <a:gd name="T4" fmla="*/ 59 w 80"/>
                <a:gd name="T5" fmla="*/ 109 h 130"/>
                <a:gd name="T6" fmla="*/ 59 w 80"/>
                <a:gd name="T7" fmla="*/ 23 h 130"/>
                <a:gd name="T8" fmla="*/ 22 w 80"/>
                <a:gd name="T9" fmla="*/ 23 h 130"/>
                <a:gd name="T10" fmla="*/ 12 w 80"/>
                <a:gd name="T11" fmla="*/ 0 h 130"/>
                <a:gd name="T12" fmla="*/ 70 w 80"/>
                <a:gd name="T13" fmla="*/ 0 h 130"/>
                <a:gd name="T14" fmla="*/ 74 w 80"/>
                <a:gd name="T15" fmla="*/ 2 h 130"/>
                <a:gd name="T16" fmla="*/ 78 w 80"/>
                <a:gd name="T17" fmla="*/ 4 h 130"/>
                <a:gd name="T18" fmla="*/ 79 w 80"/>
                <a:gd name="T19" fmla="*/ 7 h 130"/>
                <a:gd name="T20" fmla="*/ 80 w 80"/>
                <a:gd name="T21" fmla="*/ 11 h 130"/>
                <a:gd name="T22" fmla="*/ 80 w 80"/>
                <a:gd name="T23" fmla="*/ 120 h 130"/>
                <a:gd name="T24" fmla="*/ 79 w 80"/>
                <a:gd name="T25" fmla="*/ 125 h 130"/>
                <a:gd name="T26" fmla="*/ 78 w 80"/>
                <a:gd name="T27" fmla="*/ 128 h 130"/>
                <a:gd name="T28" fmla="*/ 74 w 80"/>
                <a:gd name="T29" fmla="*/ 130 h 130"/>
                <a:gd name="T30" fmla="*/ 70 w 80"/>
                <a:gd name="T31" fmla="*/ 130 h 130"/>
                <a:gd name="T32" fmla="*/ 12 w 80"/>
                <a:gd name="T33" fmla="*/ 130 h 130"/>
                <a:gd name="T34" fmla="*/ 7 w 80"/>
                <a:gd name="T35" fmla="*/ 130 h 130"/>
                <a:gd name="T36" fmla="*/ 3 w 80"/>
                <a:gd name="T37" fmla="*/ 128 h 130"/>
                <a:gd name="T38" fmla="*/ 1 w 80"/>
                <a:gd name="T39" fmla="*/ 125 h 130"/>
                <a:gd name="T40" fmla="*/ 0 w 80"/>
                <a:gd name="T41" fmla="*/ 120 h 130"/>
                <a:gd name="T42" fmla="*/ 0 w 80"/>
                <a:gd name="T43" fmla="*/ 11 h 130"/>
                <a:gd name="T44" fmla="*/ 1 w 80"/>
                <a:gd name="T45" fmla="*/ 7 h 130"/>
                <a:gd name="T46" fmla="*/ 3 w 80"/>
                <a:gd name="T47" fmla="*/ 4 h 130"/>
                <a:gd name="T48" fmla="*/ 7 w 80"/>
                <a:gd name="T49" fmla="*/ 2 h 130"/>
                <a:gd name="T50" fmla="*/ 12 w 80"/>
                <a:gd name="T5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0" h="130">
                  <a:moveTo>
                    <a:pt x="22" y="23"/>
                  </a:moveTo>
                  <a:lnTo>
                    <a:pt x="22" y="109"/>
                  </a:lnTo>
                  <a:lnTo>
                    <a:pt x="59" y="109"/>
                  </a:lnTo>
                  <a:lnTo>
                    <a:pt x="59" y="23"/>
                  </a:lnTo>
                  <a:lnTo>
                    <a:pt x="22" y="23"/>
                  </a:lnTo>
                  <a:close/>
                  <a:moveTo>
                    <a:pt x="12" y="0"/>
                  </a:moveTo>
                  <a:lnTo>
                    <a:pt x="70" y="0"/>
                  </a:lnTo>
                  <a:lnTo>
                    <a:pt x="74" y="2"/>
                  </a:lnTo>
                  <a:lnTo>
                    <a:pt x="78" y="4"/>
                  </a:lnTo>
                  <a:lnTo>
                    <a:pt x="79" y="7"/>
                  </a:lnTo>
                  <a:lnTo>
                    <a:pt x="80" y="11"/>
                  </a:lnTo>
                  <a:lnTo>
                    <a:pt x="80" y="120"/>
                  </a:lnTo>
                  <a:lnTo>
                    <a:pt x="79" y="125"/>
                  </a:lnTo>
                  <a:lnTo>
                    <a:pt x="78" y="128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12" y="130"/>
                  </a:lnTo>
                  <a:lnTo>
                    <a:pt x="7" y="130"/>
                  </a:lnTo>
                  <a:lnTo>
                    <a:pt x="3" y="128"/>
                  </a:lnTo>
                  <a:lnTo>
                    <a:pt x="1" y="125"/>
                  </a:lnTo>
                  <a:lnTo>
                    <a:pt x="0" y="120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26" name="Group 51"/>
          <p:cNvGrpSpPr/>
          <p:nvPr/>
        </p:nvGrpSpPr>
        <p:grpSpPr>
          <a:xfrm>
            <a:off x="5152191" y="1952802"/>
            <a:ext cx="254249" cy="340545"/>
            <a:chOff x="1609725" y="2212975"/>
            <a:chExt cx="434975" cy="582613"/>
          </a:xfrm>
          <a:solidFill>
            <a:schemeClr val="bg2"/>
          </a:solidFill>
        </p:grpSpPr>
        <p:sp>
          <p:nvSpPr>
            <p:cNvPr id="27" name="Freeform 35"/>
            <p:cNvSpPr>
              <a:spLocks noEditPoints="1"/>
            </p:cNvSpPr>
            <p:nvPr/>
          </p:nvSpPr>
          <p:spPr bwMode="auto">
            <a:xfrm>
              <a:off x="1609725" y="2212975"/>
              <a:ext cx="434975" cy="582613"/>
            </a:xfrm>
            <a:custGeom>
              <a:avLst/>
              <a:gdLst>
                <a:gd name="T0" fmla="*/ 166 w 548"/>
                <a:gd name="T1" fmla="*/ 38 h 735"/>
                <a:gd name="T2" fmla="*/ 76 w 548"/>
                <a:gd name="T3" fmla="*/ 102 h 735"/>
                <a:gd name="T4" fmla="*/ 27 w 548"/>
                <a:gd name="T5" fmla="*/ 202 h 735"/>
                <a:gd name="T6" fmla="*/ 31 w 548"/>
                <a:gd name="T7" fmla="*/ 311 h 735"/>
                <a:gd name="T8" fmla="*/ 54 w 548"/>
                <a:gd name="T9" fmla="*/ 408 h 735"/>
                <a:gd name="T10" fmla="*/ 80 w 548"/>
                <a:gd name="T11" fmla="*/ 511 h 735"/>
                <a:gd name="T12" fmla="*/ 286 w 548"/>
                <a:gd name="T13" fmla="*/ 711 h 735"/>
                <a:gd name="T14" fmla="*/ 290 w 548"/>
                <a:gd name="T15" fmla="*/ 711 h 735"/>
                <a:gd name="T16" fmla="*/ 292 w 548"/>
                <a:gd name="T17" fmla="*/ 706 h 735"/>
                <a:gd name="T18" fmla="*/ 304 w 548"/>
                <a:gd name="T19" fmla="*/ 615 h 735"/>
                <a:gd name="T20" fmla="*/ 357 w 548"/>
                <a:gd name="T21" fmla="*/ 575 h 735"/>
                <a:gd name="T22" fmla="*/ 436 w 548"/>
                <a:gd name="T23" fmla="*/ 569 h 735"/>
                <a:gd name="T24" fmla="*/ 461 w 548"/>
                <a:gd name="T25" fmla="*/ 536 h 735"/>
                <a:gd name="T26" fmla="*/ 473 w 548"/>
                <a:gd name="T27" fmla="*/ 422 h 735"/>
                <a:gd name="T28" fmla="*/ 518 w 548"/>
                <a:gd name="T29" fmla="*/ 403 h 735"/>
                <a:gd name="T30" fmla="*/ 524 w 548"/>
                <a:gd name="T31" fmla="*/ 394 h 735"/>
                <a:gd name="T32" fmla="*/ 479 w 548"/>
                <a:gd name="T33" fmla="*/ 299 h 735"/>
                <a:gd name="T34" fmla="*/ 483 w 548"/>
                <a:gd name="T35" fmla="*/ 214 h 735"/>
                <a:gd name="T36" fmla="*/ 457 w 548"/>
                <a:gd name="T37" fmla="*/ 118 h 735"/>
                <a:gd name="T38" fmla="*/ 388 w 548"/>
                <a:gd name="T39" fmla="*/ 50 h 735"/>
                <a:gd name="T40" fmla="*/ 291 w 548"/>
                <a:gd name="T41" fmla="*/ 24 h 735"/>
                <a:gd name="T42" fmla="*/ 291 w 548"/>
                <a:gd name="T43" fmla="*/ 0 h 735"/>
                <a:gd name="T44" fmla="*/ 400 w 548"/>
                <a:gd name="T45" fmla="*/ 30 h 735"/>
                <a:gd name="T46" fmla="*/ 477 w 548"/>
                <a:gd name="T47" fmla="*/ 106 h 735"/>
                <a:gd name="T48" fmla="*/ 506 w 548"/>
                <a:gd name="T49" fmla="*/ 215 h 735"/>
                <a:gd name="T50" fmla="*/ 497 w 548"/>
                <a:gd name="T51" fmla="*/ 277 h 735"/>
                <a:gd name="T52" fmla="*/ 548 w 548"/>
                <a:gd name="T53" fmla="*/ 390 h 735"/>
                <a:gd name="T54" fmla="*/ 524 w 548"/>
                <a:gd name="T55" fmla="*/ 427 h 735"/>
                <a:gd name="T56" fmla="*/ 480 w 548"/>
                <a:gd name="T57" fmla="*/ 556 h 735"/>
                <a:gd name="T58" fmla="*/ 441 w 548"/>
                <a:gd name="T59" fmla="*/ 593 h 735"/>
                <a:gd name="T60" fmla="*/ 360 w 548"/>
                <a:gd name="T61" fmla="*/ 599 h 735"/>
                <a:gd name="T62" fmla="*/ 319 w 548"/>
                <a:gd name="T63" fmla="*/ 639 h 735"/>
                <a:gd name="T64" fmla="*/ 315 w 548"/>
                <a:gd name="T65" fmla="*/ 717 h 735"/>
                <a:gd name="T66" fmla="*/ 297 w 548"/>
                <a:gd name="T67" fmla="*/ 733 h 735"/>
                <a:gd name="T68" fmla="*/ 283 w 548"/>
                <a:gd name="T69" fmla="*/ 735 h 735"/>
                <a:gd name="T70" fmla="*/ 70 w 548"/>
                <a:gd name="T71" fmla="*/ 606 h 735"/>
                <a:gd name="T72" fmla="*/ 64 w 548"/>
                <a:gd name="T73" fmla="*/ 596 h 735"/>
                <a:gd name="T74" fmla="*/ 50 w 548"/>
                <a:gd name="T75" fmla="*/ 481 h 735"/>
                <a:gd name="T76" fmla="*/ 22 w 548"/>
                <a:gd name="T77" fmla="*/ 383 h 735"/>
                <a:gd name="T78" fmla="*/ 2 w 548"/>
                <a:gd name="T79" fmla="*/ 279 h 735"/>
                <a:gd name="T80" fmla="*/ 13 w 548"/>
                <a:gd name="T81" fmla="*/ 164 h 735"/>
                <a:gd name="T82" fmla="*/ 71 w 548"/>
                <a:gd name="T83" fmla="*/ 71 h 735"/>
                <a:gd name="T84" fmla="*/ 164 w 548"/>
                <a:gd name="T85" fmla="*/ 13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8" h="735">
                  <a:moveTo>
                    <a:pt x="241" y="24"/>
                  </a:moveTo>
                  <a:lnTo>
                    <a:pt x="202" y="27"/>
                  </a:lnTo>
                  <a:lnTo>
                    <a:pt x="166" y="38"/>
                  </a:lnTo>
                  <a:lnTo>
                    <a:pt x="131" y="53"/>
                  </a:lnTo>
                  <a:lnTo>
                    <a:pt x="102" y="75"/>
                  </a:lnTo>
                  <a:lnTo>
                    <a:pt x="76" y="102"/>
                  </a:lnTo>
                  <a:lnTo>
                    <a:pt x="53" y="131"/>
                  </a:lnTo>
                  <a:lnTo>
                    <a:pt x="38" y="166"/>
                  </a:lnTo>
                  <a:lnTo>
                    <a:pt x="27" y="202"/>
                  </a:lnTo>
                  <a:lnTo>
                    <a:pt x="24" y="240"/>
                  </a:lnTo>
                  <a:lnTo>
                    <a:pt x="26" y="277"/>
                  </a:lnTo>
                  <a:lnTo>
                    <a:pt x="31" y="311"/>
                  </a:lnTo>
                  <a:lnTo>
                    <a:pt x="37" y="344"/>
                  </a:lnTo>
                  <a:lnTo>
                    <a:pt x="45" y="376"/>
                  </a:lnTo>
                  <a:lnTo>
                    <a:pt x="54" y="408"/>
                  </a:lnTo>
                  <a:lnTo>
                    <a:pt x="64" y="441"/>
                  </a:lnTo>
                  <a:lnTo>
                    <a:pt x="72" y="476"/>
                  </a:lnTo>
                  <a:lnTo>
                    <a:pt x="80" y="511"/>
                  </a:lnTo>
                  <a:lnTo>
                    <a:pt x="85" y="549"/>
                  </a:lnTo>
                  <a:lnTo>
                    <a:pt x="87" y="589"/>
                  </a:lnTo>
                  <a:lnTo>
                    <a:pt x="286" y="711"/>
                  </a:lnTo>
                  <a:lnTo>
                    <a:pt x="287" y="711"/>
                  </a:lnTo>
                  <a:lnTo>
                    <a:pt x="289" y="711"/>
                  </a:lnTo>
                  <a:lnTo>
                    <a:pt x="290" y="711"/>
                  </a:lnTo>
                  <a:lnTo>
                    <a:pt x="291" y="710"/>
                  </a:lnTo>
                  <a:lnTo>
                    <a:pt x="292" y="709"/>
                  </a:lnTo>
                  <a:lnTo>
                    <a:pt x="292" y="706"/>
                  </a:lnTo>
                  <a:lnTo>
                    <a:pt x="292" y="659"/>
                  </a:lnTo>
                  <a:lnTo>
                    <a:pt x="296" y="636"/>
                  </a:lnTo>
                  <a:lnTo>
                    <a:pt x="304" y="615"/>
                  </a:lnTo>
                  <a:lnTo>
                    <a:pt x="318" y="597"/>
                  </a:lnTo>
                  <a:lnTo>
                    <a:pt x="336" y="583"/>
                  </a:lnTo>
                  <a:lnTo>
                    <a:pt x="357" y="575"/>
                  </a:lnTo>
                  <a:lnTo>
                    <a:pt x="381" y="571"/>
                  </a:lnTo>
                  <a:lnTo>
                    <a:pt x="422" y="571"/>
                  </a:lnTo>
                  <a:lnTo>
                    <a:pt x="436" y="569"/>
                  </a:lnTo>
                  <a:lnTo>
                    <a:pt x="448" y="561"/>
                  </a:lnTo>
                  <a:lnTo>
                    <a:pt x="458" y="550"/>
                  </a:lnTo>
                  <a:lnTo>
                    <a:pt x="461" y="536"/>
                  </a:lnTo>
                  <a:lnTo>
                    <a:pt x="470" y="431"/>
                  </a:lnTo>
                  <a:lnTo>
                    <a:pt x="471" y="426"/>
                  </a:lnTo>
                  <a:lnTo>
                    <a:pt x="473" y="422"/>
                  </a:lnTo>
                  <a:lnTo>
                    <a:pt x="478" y="420"/>
                  </a:lnTo>
                  <a:lnTo>
                    <a:pt x="516" y="405"/>
                  </a:lnTo>
                  <a:lnTo>
                    <a:pt x="518" y="403"/>
                  </a:lnTo>
                  <a:lnTo>
                    <a:pt x="522" y="400"/>
                  </a:lnTo>
                  <a:lnTo>
                    <a:pt x="523" y="397"/>
                  </a:lnTo>
                  <a:lnTo>
                    <a:pt x="524" y="394"/>
                  </a:lnTo>
                  <a:lnTo>
                    <a:pt x="524" y="390"/>
                  </a:lnTo>
                  <a:lnTo>
                    <a:pt x="523" y="387"/>
                  </a:lnTo>
                  <a:lnTo>
                    <a:pt x="479" y="299"/>
                  </a:lnTo>
                  <a:lnTo>
                    <a:pt x="473" y="280"/>
                  </a:lnTo>
                  <a:lnTo>
                    <a:pt x="473" y="259"/>
                  </a:lnTo>
                  <a:lnTo>
                    <a:pt x="483" y="214"/>
                  </a:lnTo>
                  <a:lnTo>
                    <a:pt x="479" y="180"/>
                  </a:lnTo>
                  <a:lnTo>
                    <a:pt x="471" y="148"/>
                  </a:lnTo>
                  <a:lnTo>
                    <a:pt x="457" y="118"/>
                  </a:lnTo>
                  <a:lnTo>
                    <a:pt x="438" y="92"/>
                  </a:lnTo>
                  <a:lnTo>
                    <a:pt x="414" y="69"/>
                  </a:lnTo>
                  <a:lnTo>
                    <a:pt x="388" y="50"/>
                  </a:lnTo>
                  <a:lnTo>
                    <a:pt x="358" y="35"/>
                  </a:lnTo>
                  <a:lnTo>
                    <a:pt x="325" y="27"/>
                  </a:lnTo>
                  <a:lnTo>
                    <a:pt x="291" y="24"/>
                  </a:lnTo>
                  <a:lnTo>
                    <a:pt x="241" y="24"/>
                  </a:lnTo>
                  <a:close/>
                  <a:moveTo>
                    <a:pt x="241" y="0"/>
                  </a:moveTo>
                  <a:lnTo>
                    <a:pt x="291" y="0"/>
                  </a:lnTo>
                  <a:lnTo>
                    <a:pt x="330" y="4"/>
                  </a:lnTo>
                  <a:lnTo>
                    <a:pt x="367" y="14"/>
                  </a:lnTo>
                  <a:lnTo>
                    <a:pt x="400" y="30"/>
                  </a:lnTo>
                  <a:lnTo>
                    <a:pt x="429" y="51"/>
                  </a:lnTo>
                  <a:lnTo>
                    <a:pt x="455" y="77"/>
                  </a:lnTo>
                  <a:lnTo>
                    <a:pt x="477" y="106"/>
                  </a:lnTo>
                  <a:lnTo>
                    <a:pt x="493" y="141"/>
                  </a:lnTo>
                  <a:lnTo>
                    <a:pt x="503" y="176"/>
                  </a:lnTo>
                  <a:lnTo>
                    <a:pt x="506" y="215"/>
                  </a:lnTo>
                  <a:lnTo>
                    <a:pt x="506" y="218"/>
                  </a:lnTo>
                  <a:lnTo>
                    <a:pt x="497" y="264"/>
                  </a:lnTo>
                  <a:lnTo>
                    <a:pt x="497" y="277"/>
                  </a:lnTo>
                  <a:lnTo>
                    <a:pt x="500" y="289"/>
                  </a:lnTo>
                  <a:lnTo>
                    <a:pt x="544" y="376"/>
                  </a:lnTo>
                  <a:lnTo>
                    <a:pt x="548" y="390"/>
                  </a:lnTo>
                  <a:lnTo>
                    <a:pt x="545" y="406"/>
                  </a:lnTo>
                  <a:lnTo>
                    <a:pt x="537" y="419"/>
                  </a:lnTo>
                  <a:lnTo>
                    <a:pt x="524" y="427"/>
                  </a:lnTo>
                  <a:lnTo>
                    <a:pt x="493" y="439"/>
                  </a:lnTo>
                  <a:lnTo>
                    <a:pt x="485" y="538"/>
                  </a:lnTo>
                  <a:lnTo>
                    <a:pt x="480" y="556"/>
                  </a:lnTo>
                  <a:lnTo>
                    <a:pt x="471" y="571"/>
                  </a:lnTo>
                  <a:lnTo>
                    <a:pt x="458" y="584"/>
                  </a:lnTo>
                  <a:lnTo>
                    <a:pt x="441" y="593"/>
                  </a:lnTo>
                  <a:lnTo>
                    <a:pt x="422" y="595"/>
                  </a:lnTo>
                  <a:lnTo>
                    <a:pt x="381" y="595"/>
                  </a:lnTo>
                  <a:lnTo>
                    <a:pt x="360" y="599"/>
                  </a:lnTo>
                  <a:lnTo>
                    <a:pt x="342" y="608"/>
                  </a:lnTo>
                  <a:lnTo>
                    <a:pt x="329" y="621"/>
                  </a:lnTo>
                  <a:lnTo>
                    <a:pt x="319" y="639"/>
                  </a:lnTo>
                  <a:lnTo>
                    <a:pt x="316" y="659"/>
                  </a:lnTo>
                  <a:lnTo>
                    <a:pt x="316" y="706"/>
                  </a:lnTo>
                  <a:lnTo>
                    <a:pt x="315" y="717"/>
                  </a:lnTo>
                  <a:lnTo>
                    <a:pt x="310" y="725"/>
                  </a:lnTo>
                  <a:lnTo>
                    <a:pt x="302" y="731"/>
                  </a:lnTo>
                  <a:lnTo>
                    <a:pt x="297" y="733"/>
                  </a:lnTo>
                  <a:lnTo>
                    <a:pt x="292" y="735"/>
                  </a:lnTo>
                  <a:lnTo>
                    <a:pt x="287" y="735"/>
                  </a:lnTo>
                  <a:lnTo>
                    <a:pt x="283" y="735"/>
                  </a:lnTo>
                  <a:lnTo>
                    <a:pt x="278" y="733"/>
                  </a:lnTo>
                  <a:lnTo>
                    <a:pt x="273" y="731"/>
                  </a:lnTo>
                  <a:lnTo>
                    <a:pt x="70" y="606"/>
                  </a:lnTo>
                  <a:lnTo>
                    <a:pt x="66" y="603"/>
                  </a:lnTo>
                  <a:lnTo>
                    <a:pt x="65" y="600"/>
                  </a:lnTo>
                  <a:lnTo>
                    <a:pt x="64" y="596"/>
                  </a:lnTo>
                  <a:lnTo>
                    <a:pt x="61" y="555"/>
                  </a:lnTo>
                  <a:lnTo>
                    <a:pt x="57" y="517"/>
                  </a:lnTo>
                  <a:lnTo>
                    <a:pt x="50" y="481"/>
                  </a:lnTo>
                  <a:lnTo>
                    <a:pt x="41" y="448"/>
                  </a:lnTo>
                  <a:lnTo>
                    <a:pt x="32" y="415"/>
                  </a:lnTo>
                  <a:lnTo>
                    <a:pt x="22" y="383"/>
                  </a:lnTo>
                  <a:lnTo>
                    <a:pt x="14" y="350"/>
                  </a:lnTo>
                  <a:lnTo>
                    <a:pt x="7" y="316"/>
                  </a:lnTo>
                  <a:lnTo>
                    <a:pt x="2" y="279"/>
                  </a:lnTo>
                  <a:lnTo>
                    <a:pt x="0" y="240"/>
                  </a:lnTo>
                  <a:lnTo>
                    <a:pt x="4" y="202"/>
                  </a:lnTo>
                  <a:lnTo>
                    <a:pt x="13" y="164"/>
                  </a:lnTo>
                  <a:lnTo>
                    <a:pt x="27" y="130"/>
                  </a:lnTo>
                  <a:lnTo>
                    <a:pt x="47" y="99"/>
                  </a:lnTo>
                  <a:lnTo>
                    <a:pt x="71" y="71"/>
                  </a:lnTo>
                  <a:lnTo>
                    <a:pt x="99" y="47"/>
                  </a:lnTo>
                  <a:lnTo>
                    <a:pt x="130" y="27"/>
                  </a:lnTo>
                  <a:lnTo>
                    <a:pt x="164" y="13"/>
                  </a:lnTo>
                  <a:lnTo>
                    <a:pt x="202" y="4"/>
                  </a:lnTo>
                  <a:lnTo>
                    <a:pt x="2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Freeform 36"/>
            <p:cNvSpPr>
              <a:spLocks noEditPoints="1"/>
            </p:cNvSpPr>
            <p:nvPr/>
          </p:nvSpPr>
          <p:spPr bwMode="auto">
            <a:xfrm>
              <a:off x="1681163" y="2303463"/>
              <a:ext cx="160338" cy="158750"/>
            </a:xfrm>
            <a:custGeom>
              <a:avLst/>
              <a:gdLst>
                <a:gd name="T0" fmla="*/ 71 w 202"/>
                <a:gd name="T1" fmla="*/ 59 h 201"/>
                <a:gd name="T2" fmla="*/ 49 w 202"/>
                <a:gd name="T3" fmla="*/ 100 h 201"/>
                <a:gd name="T4" fmla="*/ 71 w 202"/>
                <a:gd name="T5" fmla="*/ 142 h 201"/>
                <a:gd name="T6" fmla="*/ 117 w 202"/>
                <a:gd name="T7" fmla="*/ 149 h 201"/>
                <a:gd name="T8" fmla="*/ 150 w 202"/>
                <a:gd name="T9" fmla="*/ 117 h 201"/>
                <a:gd name="T10" fmla="*/ 143 w 202"/>
                <a:gd name="T11" fmla="*/ 70 h 201"/>
                <a:gd name="T12" fmla="*/ 101 w 202"/>
                <a:gd name="T13" fmla="*/ 48 h 201"/>
                <a:gd name="T14" fmla="*/ 108 w 202"/>
                <a:gd name="T15" fmla="*/ 2 h 201"/>
                <a:gd name="T16" fmla="*/ 113 w 202"/>
                <a:gd name="T17" fmla="*/ 12 h 201"/>
                <a:gd name="T18" fmla="*/ 145 w 202"/>
                <a:gd name="T19" fmla="*/ 39 h 201"/>
                <a:gd name="T20" fmla="*/ 162 w 202"/>
                <a:gd name="T21" fmla="*/ 26 h 201"/>
                <a:gd name="T22" fmla="*/ 172 w 202"/>
                <a:gd name="T23" fmla="*/ 29 h 201"/>
                <a:gd name="T24" fmla="*/ 176 w 202"/>
                <a:gd name="T25" fmla="*/ 39 h 201"/>
                <a:gd name="T26" fmla="*/ 162 w 202"/>
                <a:gd name="T27" fmla="*/ 57 h 201"/>
                <a:gd name="T28" fmla="*/ 190 w 202"/>
                <a:gd name="T29" fmla="*/ 88 h 201"/>
                <a:gd name="T30" fmla="*/ 200 w 202"/>
                <a:gd name="T31" fmla="*/ 93 h 201"/>
                <a:gd name="T32" fmla="*/ 201 w 202"/>
                <a:gd name="T33" fmla="*/ 104 h 201"/>
                <a:gd name="T34" fmla="*/ 194 w 202"/>
                <a:gd name="T35" fmla="*/ 112 h 201"/>
                <a:gd name="T36" fmla="*/ 170 w 202"/>
                <a:gd name="T37" fmla="*/ 129 h 201"/>
                <a:gd name="T38" fmla="*/ 175 w 202"/>
                <a:gd name="T39" fmla="*/ 158 h 201"/>
                <a:gd name="T40" fmla="*/ 175 w 202"/>
                <a:gd name="T41" fmla="*/ 169 h 201"/>
                <a:gd name="T42" fmla="*/ 166 w 202"/>
                <a:gd name="T43" fmla="*/ 175 h 201"/>
                <a:gd name="T44" fmla="*/ 158 w 202"/>
                <a:gd name="T45" fmla="*/ 174 h 201"/>
                <a:gd name="T46" fmla="*/ 130 w 202"/>
                <a:gd name="T47" fmla="*/ 170 h 201"/>
                <a:gd name="T48" fmla="*/ 112 w 202"/>
                <a:gd name="T49" fmla="*/ 193 h 201"/>
                <a:gd name="T50" fmla="*/ 105 w 202"/>
                <a:gd name="T51" fmla="*/ 201 h 201"/>
                <a:gd name="T52" fmla="*/ 94 w 202"/>
                <a:gd name="T53" fmla="*/ 198 h 201"/>
                <a:gd name="T54" fmla="*/ 90 w 202"/>
                <a:gd name="T55" fmla="*/ 189 h 201"/>
                <a:gd name="T56" fmla="*/ 56 w 202"/>
                <a:gd name="T57" fmla="*/ 162 h 201"/>
                <a:gd name="T58" fmla="*/ 41 w 202"/>
                <a:gd name="T59" fmla="*/ 175 h 201"/>
                <a:gd name="T60" fmla="*/ 33 w 202"/>
                <a:gd name="T61" fmla="*/ 174 h 201"/>
                <a:gd name="T62" fmla="*/ 27 w 202"/>
                <a:gd name="T63" fmla="*/ 165 h 201"/>
                <a:gd name="T64" fmla="*/ 29 w 202"/>
                <a:gd name="T65" fmla="*/ 155 h 201"/>
                <a:gd name="T66" fmla="*/ 27 w 202"/>
                <a:gd name="T67" fmla="*/ 112 h 201"/>
                <a:gd name="T68" fmla="*/ 6 w 202"/>
                <a:gd name="T69" fmla="*/ 110 h 201"/>
                <a:gd name="T70" fmla="*/ 0 w 202"/>
                <a:gd name="T71" fmla="*/ 100 h 201"/>
                <a:gd name="T72" fmla="*/ 6 w 202"/>
                <a:gd name="T73" fmla="*/ 91 h 201"/>
                <a:gd name="T74" fmla="*/ 27 w 202"/>
                <a:gd name="T75" fmla="*/ 88 h 201"/>
                <a:gd name="T76" fmla="*/ 29 w 202"/>
                <a:gd name="T77" fmla="*/ 46 h 201"/>
                <a:gd name="T78" fmla="*/ 27 w 202"/>
                <a:gd name="T79" fmla="*/ 35 h 201"/>
                <a:gd name="T80" fmla="*/ 33 w 202"/>
                <a:gd name="T81" fmla="*/ 27 h 201"/>
                <a:gd name="T82" fmla="*/ 43 w 202"/>
                <a:gd name="T83" fmla="*/ 27 h 201"/>
                <a:gd name="T84" fmla="*/ 72 w 202"/>
                <a:gd name="T85" fmla="*/ 31 h 201"/>
                <a:gd name="T86" fmla="*/ 90 w 202"/>
                <a:gd name="T87" fmla="*/ 8 h 201"/>
                <a:gd name="T88" fmla="*/ 97 w 202"/>
                <a:gd name="T8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2" h="201">
                  <a:moveTo>
                    <a:pt x="101" y="48"/>
                  </a:moveTo>
                  <a:lnTo>
                    <a:pt x="85" y="52"/>
                  </a:lnTo>
                  <a:lnTo>
                    <a:pt x="71" y="59"/>
                  </a:lnTo>
                  <a:lnTo>
                    <a:pt x="59" y="70"/>
                  </a:lnTo>
                  <a:lnTo>
                    <a:pt x="52" y="84"/>
                  </a:lnTo>
                  <a:lnTo>
                    <a:pt x="49" y="100"/>
                  </a:lnTo>
                  <a:lnTo>
                    <a:pt x="52" y="117"/>
                  </a:lnTo>
                  <a:lnTo>
                    <a:pt x="59" y="131"/>
                  </a:lnTo>
                  <a:lnTo>
                    <a:pt x="71" y="142"/>
                  </a:lnTo>
                  <a:lnTo>
                    <a:pt x="85" y="149"/>
                  </a:lnTo>
                  <a:lnTo>
                    <a:pt x="101" y="152"/>
                  </a:lnTo>
                  <a:lnTo>
                    <a:pt x="117" y="149"/>
                  </a:lnTo>
                  <a:lnTo>
                    <a:pt x="131" y="142"/>
                  </a:lnTo>
                  <a:lnTo>
                    <a:pt x="143" y="131"/>
                  </a:lnTo>
                  <a:lnTo>
                    <a:pt x="150" y="117"/>
                  </a:lnTo>
                  <a:lnTo>
                    <a:pt x="152" y="100"/>
                  </a:lnTo>
                  <a:lnTo>
                    <a:pt x="150" y="84"/>
                  </a:lnTo>
                  <a:lnTo>
                    <a:pt x="143" y="70"/>
                  </a:lnTo>
                  <a:lnTo>
                    <a:pt x="131" y="59"/>
                  </a:lnTo>
                  <a:lnTo>
                    <a:pt x="117" y="52"/>
                  </a:lnTo>
                  <a:lnTo>
                    <a:pt x="101" y="48"/>
                  </a:lnTo>
                  <a:close/>
                  <a:moveTo>
                    <a:pt x="101" y="0"/>
                  </a:moveTo>
                  <a:lnTo>
                    <a:pt x="105" y="0"/>
                  </a:lnTo>
                  <a:lnTo>
                    <a:pt x="108" y="2"/>
                  </a:lnTo>
                  <a:lnTo>
                    <a:pt x="111" y="4"/>
                  </a:lnTo>
                  <a:lnTo>
                    <a:pt x="112" y="8"/>
                  </a:lnTo>
                  <a:lnTo>
                    <a:pt x="113" y="12"/>
                  </a:lnTo>
                  <a:lnTo>
                    <a:pt x="113" y="26"/>
                  </a:lnTo>
                  <a:lnTo>
                    <a:pt x="130" y="31"/>
                  </a:lnTo>
                  <a:lnTo>
                    <a:pt x="145" y="39"/>
                  </a:lnTo>
                  <a:lnTo>
                    <a:pt x="156" y="29"/>
                  </a:lnTo>
                  <a:lnTo>
                    <a:pt x="158" y="27"/>
                  </a:lnTo>
                  <a:lnTo>
                    <a:pt x="162" y="26"/>
                  </a:lnTo>
                  <a:lnTo>
                    <a:pt x="165" y="26"/>
                  </a:lnTo>
                  <a:lnTo>
                    <a:pt x="169" y="27"/>
                  </a:lnTo>
                  <a:lnTo>
                    <a:pt x="172" y="29"/>
                  </a:lnTo>
                  <a:lnTo>
                    <a:pt x="175" y="32"/>
                  </a:lnTo>
                  <a:lnTo>
                    <a:pt x="176" y="35"/>
                  </a:lnTo>
                  <a:lnTo>
                    <a:pt x="176" y="39"/>
                  </a:lnTo>
                  <a:lnTo>
                    <a:pt x="175" y="42"/>
                  </a:lnTo>
                  <a:lnTo>
                    <a:pt x="172" y="46"/>
                  </a:lnTo>
                  <a:lnTo>
                    <a:pt x="162" y="57"/>
                  </a:lnTo>
                  <a:lnTo>
                    <a:pt x="170" y="71"/>
                  </a:lnTo>
                  <a:lnTo>
                    <a:pt x="175" y="88"/>
                  </a:lnTo>
                  <a:lnTo>
                    <a:pt x="190" y="88"/>
                  </a:lnTo>
                  <a:lnTo>
                    <a:pt x="194" y="88"/>
                  </a:lnTo>
                  <a:lnTo>
                    <a:pt x="197" y="91"/>
                  </a:lnTo>
                  <a:lnTo>
                    <a:pt x="200" y="93"/>
                  </a:lnTo>
                  <a:lnTo>
                    <a:pt x="201" y="97"/>
                  </a:lnTo>
                  <a:lnTo>
                    <a:pt x="202" y="100"/>
                  </a:lnTo>
                  <a:lnTo>
                    <a:pt x="201" y="104"/>
                  </a:lnTo>
                  <a:lnTo>
                    <a:pt x="200" y="107"/>
                  </a:lnTo>
                  <a:lnTo>
                    <a:pt x="197" y="110"/>
                  </a:lnTo>
                  <a:lnTo>
                    <a:pt x="194" y="112"/>
                  </a:lnTo>
                  <a:lnTo>
                    <a:pt x="190" y="112"/>
                  </a:lnTo>
                  <a:lnTo>
                    <a:pt x="175" y="112"/>
                  </a:lnTo>
                  <a:lnTo>
                    <a:pt x="170" y="129"/>
                  </a:lnTo>
                  <a:lnTo>
                    <a:pt x="162" y="144"/>
                  </a:lnTo>
                  <a:lnTo>
                    <a:pt x="172" y="155"/>
                  </a:lnTo>
                  <a:lnTo>
                    <a:pt x="175" y="158"/>
                  </a:lnTo>
                  <a:lnTo>
                    <a:pt x="176" y="162"/>
                  </a:lnTo>
                  <a:lnTo>
                    <a:pt x="176" y="165"/>
                  </a:lnTo>
                  <a:lnTo>
                    <a:pt x="175" y="169"/>
                  </a:lnTo>
                  <a:lnTo>
                    <a:pt x="172" y="171"/>
                  </a:lnTo>
                  <a:lnTo>
                    <a:pt x="170" y="174"/>
                  </a:lnTo>
                  <a:lnTo>
                    <a:pt x="166" y="175"/>
                  </a:lnTo>
                  <a:lnTo>
                    <a:pt x="164" y="175"/>
                  </a:lnTo>
                  <a:lnTo>
                    <a:pt x="161" y="175"/>
                  </a:lnTo>
                  <a:lnTo>
                    <a:pt x="158" y="174"/>
                  </a:lnTo>
                  <a:lnTo>
                    <a:pt x="156" y="171"/>
                  </a:lnTo>
                  <a:lnTo>
                    <a:pt x="145" y="162"/>
                  </a:lnTo>
                  <a:lnTo>
                    <a:pt x="130" y="170"/>
                  </a:lnTo>
                  <a:lnTo>
                    <a:pt x="113" y="175"/>
                  </a:lnTo>
                  <a:lnTo>
                    <a:pt x="113" y="189"/>
                  </a:lnTo>
                  <a:lnTo>
                    <a:pt x="112" y="193"/>
                  </a:lnTo>
                  <a:lnTo>
                    <a:pt x="111" y="196"/>
                  </a:lnTo>
                  <a:lnTo>
                    <a:pt x="108" y="198"/>
                  </a:lnTo>
                  <a:lnTo>
                    <a:pt x="105" y="201"/>
                  </a:lnTo>
                  <a:lnTo>
                    <a:pt x="101" y="201"/>
                  </a:lnTo>
                  <a:lnTo>
                    <a:pt x="97" y="201"/>
                  </a:lnTo>
                  <a:lnTo>
                    <a:pt x="94" y="198"/>
                  </a:lnTo>
                  <a:lnTo>
                    <a:pt x="91" y="196"/>
                  </a:lnTo>
                  <a:lnTo>
                    <a:pt x="90" y="193"/>
                  </a:lnTo>
                  <a:lnTo>
                    <a:pt x="90" y="189"/>
                  </a:lnTo>
                  <a:lnTo>
                    <a:pt x="90" y="175"/>
                  </a:lnTo>
                  <a:lnTo>
                    <a:pt x="72" y="170"/>
                  </a:lnTo>
                  <a:lnTo>
                    <a:pt x="56" y="162"/>
                  </a:lnTo>
                  <a:lnTo>
                    <a:pt x="47" y="171"/>
                  </a:lnTo>
                  <a:lnTo>
                    <a:pt x="43" y="174"/>
                  </a:lnTo>
                  <a:lnTo>
                    <a:pt x="41" y="175"/>
                  </a:lnTo>
                  <a:lnTo>
                    <a:pt x="38" y="175"/>
                  </a:lnTo>
                  <a:lnTo>
                    <a:pt x="35" y="175"/>
                  </a:lnTo>
                  <a:lnTo>
                    <a:pt x="33" y="174"/>
                  </a:lnTo>
                  <a:lnTo>
                    <a:pt x="29" y="171"/>
                  </a:lnTo>
                  <a:lnTo>
                    <a:pt x="28" y="169"/>
                  </a:lnTo>
                  <a:lnTo>
                    <a:pt x="27" y="165"/>
                  </a:lnTo>
                  <a:lnTo>
                    <a:pt x="27" y="162"/>
                  </a:lnTo>
                  <a:lnTo>
                    <a:pt x="28" y="158"/>
                  </a:lnTo>
                  <a:lnTo>
                    <a:pt x="29" y="155"/>
                  </a:lnTo>
                  <a:lnTo>
                    <a:pt x="40" y="144"/>
                  </a:lnTo>
                  <a:lnTo>
                    <a:pt x="32" y="129"/>
                  </a:lnTo>
                  <a:lnTo>
                    <a:pt x="27" y="112"/>
                  </a:lnTo>
                  <a:lnTo>
                    <a:pt x="13" y="112"/>
                  </a:lnTo>
                  <a:lnTo>
                    <a:pt x="8" y="112"/>
                  </a:lnTo>
                  <a:lnTo>
                    <a:pt x="6" y="110"/>
                  </a:lnTo>
                  <a:lnTo>
                    <a:pt x="2" y="107"/>
                  </a:lnTo>
                  <a:lnTo>
                    <a:pt x="1" y="104"/>
                  </a:lnTo>
                  <a:lnTo>
                    <a:pt x="0" y="100"/>
                  </a:lnTo>
                  <a:lnTo>
                    <a:pt x="1" y="97"/>
                  </a:lnTo>
                  <a:lnTo>
                    <a:pt x="2" y="93"/>
                  </a:lnTo>
                  <a:lnTo>
                    <a:pt x="6" y="91"/>
                  </a:lnTo>
                  <a:lnTo>
                    <a:pt x="8" y="88"/>
                  </a:lnTo>
                  <a:lnTo>
                    <a:pt x="13" y="88"/>
                  </a:lnTo>
                  <a:lnTo>
                    <a:pt x="27" y="88"/>
                  </a:lnTo>
                  <a:lnTo>
                    <a:pt x="32" y="71"/>
                  </a:lnTo>
                  <a:lnTo>
                    <a:pt x="40" y="57"/>
                  </a:lnTo>
                  <a:lnTo>
                    <a:pt x="29" y="46"/>
                  </a:lnTo>
                  <a:lnTo>
                    <a:pt x="28" y="42"/>
                  </a:lnTo>
                  <a:lnTo>
                    <a:pt x="27" y="39"/>
                  </a:lnTo>
                  <a:lnTo>
                    <a:pt x="27" y="35"/>
                  </a:lnTo>
                  <a:lnTo>
                    <a:pt x="28" y="32"/>
                  </a:lnTo>
                  <a:lnTo>
                    <a:pt x="29" y="29"/>
                  </a:lnTo>
                  <a:lnTo>
                    <a:pt x="33" y="27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3" y="27"/>
                  </a:lnTo>
                  <a:lnTo>
                    <a:pt x="47" y="29"/>
                  </a:lnTo>
                  <a:lnTo>
                    <a:pt x="56" y="39"/>
                  </a:lnTo>
                  <a:lnTo>
                    <a:pt x="72" y="31"/>
                  </a:lnTo>
                  <a:lnTo>
                    <a:pt x="90" y="2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91" y="4"/>
                  </a:lnTo>
                  <a:lnTo>
                    <a:pt x="94" y="2"/>
                  </a:lnTo>
                  <a:lnTo>
                    <a:pt x="97" y="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37"/>
            <p:cNvSpPr>
              <a:spLocks noEditPoints="1"/>
            </p:cNvSpPr>
            <p:nvPr/>
          </p:nvSpPr>
          <p:spPr bwMode="auto">
            <a:xfrm>
              <a:off x="1743075" y="2365375"/>
              <a:ext cx="36513" cy="34925"/>
            </a:xfrm>
            <a:custGeom>
              <a:avLst/>
              <a:gdLst>
                <a:gd name="T0" fmla="*/ 23 w 46"/>
                <a:gd name="T1" fmla="*/ 21 h 45"/>
                <a:gd name="T2" fmla="*/ 22 w 46"/>
                <a:gd name="T3" fmla="*/ 22 h 45"/>
                <a:gd name="T4" fmla="*/ 22 w 46"/>
                <a:gd name="T5" fmla="*/ 22 h 45"/>
                <a:gd name="T6" fmla="*/ 22 w 46"/>
                <a:gd name="T7" fmla="*/ 22 h 45"/>
                <a:gd name="T8" fmla="*/ 23 w 46"/>
                <a:gd name="T9" fmla="*/ 23 h 45"/>
                <a:gd name="T10" fmla="*/ 23 w 46"/>
                <a:gd name="T11" fmla="*/ 22 h 45"/>
                <a:gd name="T12" fmla="*/ 23 w 46"/>
                <a:gd name="T13" fmla="*/ 22 h 45"/>
                <a:gd name="T14" fmla="*/ 23 w 46"/>
                <a:gd name="T15" fmla="*/ 22 h 45"/>
                <a:gd name="T16" fmla="*/ 23 w 46"/>
                <a:gd name="T17" fmla="*/ 21 h 45"/>
                <a:gd name="T18" fmla="*/ 23 w 46"/>
                <a:gd name="T19" fmla="*/ 0 h 45"/>
                <a:gd name="T20" fmla="*/ 34 w 46"/>
                <a:gd name="T21" fmla="*/ 2 h 45"/>
                <a:gd name="T22" fmla="*/ 42 w 46"/>
                <a:gd name="T23" fmla="*/ 10 h 45"/>
                <a:gd name="T24" fmla="*/ 46 w 46"/>
                <a:gd name="T25" fmla="*/ 22 h 45"/>
                <a:gd name="T26" fmla="*/ 42 w 46"/>
                <a:gd name="T27" fmla="*/ 34 h 45"/>
                <a:gd name="T28" fmla="*/ 34 w 46"/>
                <a:gd name="T29" fmla="*/ 42 h 45"/>
                <a:gd name="T30" fmla="*/ 23 w 46"/>
                <a:gd name="T31" fmla="*/ 45 h 45"/>
                <a:gd name="T32" fmla="*/ 12 w 46"/>
                <a:gd name="T33" fmla="*/ 42 h 45"/>
                <a:gd name="T34" fmla="*/ 3 w 46"/>
                <a:gd name="T35" fmla="*/ 34 h 45"/>
                <a:gd name="T36" fmla="*/ 0 w 46"/>
                <a:gd name="T37" fmla="*/ 22 h 45"/>
                <a:gd name="T38" fmla="*/ 3 w 46"/>
                <a:gd name="T39" fmla="*/ 10 h 45"/>
                <a:gd name="T40" fmla="*/ 12 w 46"/>
                <a:gd name="T41" fmla="*/ 2 h 45"/>
                <a:gd name="T42" fmla="*/ 23 w 46"/>
                <a:gd name="T4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45">
                  <a:moveTo>
                    <a:pt x="23" y="21"/>
                  </a:move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3" y="23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2"/>
                  </a:lnTo>
                  <a:lnTo>
                    <a:pt x="23" y="21"/>
                  </a:lnTo>
                  <a:close/>
                  <a:moveTo>
                    <a:pt x="23" y="0"/>
                  </a:moveTo>
                  <a:lnTo>
                    <a:pt x="34" y="2"/>
                  </a:lnTo>
                  <a:lnTo>
                    <a:pt x="42" y="10"/>
                  </a:lnTo>
                  <a:lnTo>
                    <a:pt x="46" y="22"/>
                  </a:lnTo>
                  <a:lnTo>
                    <a:pt x="42" y="34"/>
                  </a:lnTo>
                  <a:lnTo>
                    <a:pt x="34" y="42"/>
                  </a:lnTo>
                  <a:lnTo>
                    <a:pt x="23" y="45"/>
                  </a:lnTo>
                  <a:lnTo>
                    <a:pt x="12" y="42"/>
                  </a:lnTo>
                  <a:lnTo>
                    <a:pt x="3" y="34"/>
                  </a:lnTo>
                  <a:lnTo>
                    <a:pt x="0" y="22"/>
                  </a:lnTo>
                  <a:lnTo>
                    <a:pt x="3" y="10"/>
                  </a:lnTo>
                  <a:lnTo>
                    <a:pt x="12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38"/>
            <p:cNvSpPr>
              <a:spLocks noEditPoints="1"/>
            </p:cNvSpPr>
            <p:nvPr/>
          </p:nvSpPr>
          <p:spPr bwMode="auto">
            <a:xfrm>
              <a:off x="1831975" y="2292350"/>
              <a:ext cx="100013" cy="100013"/>
            </a:xfrm>
            <a:custGeom>
              <a:avLst/>
              <a:gdLst>
                <a:gd name="T0" fmla="*/ 45 w 125"/>
                <a:gd name="T1" fmla="*/ 44 h 125"/>
                <a:gd name="T2" fmla="*/ 39 w 125"/>
                <a:gd name="T3" fmla="*/ 73 h 125"/>
                <a:gd name="T4" fmla="*/ 63 w 125"/>
                <a:gd name="T5" fmla="*/ 88 h 125"/>
                <a:gd name="T6" fmla="*/ 88 w 125"/>
                <a:gd name="T7" fmla="*/ 73 h 125"/>
                <a:gd name="T8" fmla="*/ 82 w 125"/>
                <a:gd name="T9" fmla="*/ 44 h 125"/>
                <a:gd name="T10" fmla="*/ 63 w 125"/>
                <a:gd name="T11" fmla="*/ 0 h 125"/>
                <a:gd name="T12" fmla="*/ 72 w 125"/>
                <a:gd name="T13" fmla="*/ 4 h 125"/>
                <a:gd name="T14" fmla="*/ 75 w 125"/>
                <a:gd name="T15" fmla="*/ 14 h 125"/>
                <a:gd name="T16" fmla="*/ 91 w 125"/>
                <a:gd name="T17" fmla="*/ 19 h 125"/>
                <a:gd name="T18" fmla="*/ 101 w 125"/>
                <a:gd name="T19" fmla="*/ 15 h 125"/>
                <a:gd name="T20" fmla="*/ 110 w 125"/>
                <a:gd name="T21" fmla="*/ 21 h 125"/>
                <a:gd name="T22" fmla="*/ 110 w 125"/>
                <a:gd name="T23" fmla="*/ 32 h 125"/>
                <a:gd name="T24" fmla="*/ 109 w 125"/>
                <a:gd name="T25" fmla="*/ 44 h 125"/>
                <a:gd name="T26" fmla="*/ 117 w 125"/>
                <a:gd name="T27" fmla="*/ 52 h 125"/>
                <a:gd name="T28" fmla="*/ 125 w 125"/>
                <a:gd name="T29" fmla="*/ 59 h 125"/>
                <a:gd name="T30" fmla="*/ 123 w 125"/>
                <a:gd name="T31" fmla="*/ 70 h 125"/>
                <a:gd name="T32" fmla="*/ 114 w 125"/>
                <a:gd name="T33" fmla="*/ 74 h 125"/>
                <a:gd name="T34" fmla="*/ 105 w 125"/>
                <a:gd name="T35" fmla="*/ 88 h 125"/>
                <a:gd name="T36" fmla="*/ 111 w 125"/>
                <a:gd name="T37" fmla="*/ 97 h 125"/>
                <a:gd name="T38" fmla="*/ 108 w 125"/>
                <a:gd name="T39" fmla="*/ 107 h 125"/>
                <a:gd name="T40" fmla="*/ 99 w 125"/>
                <a:gd name="T41" fmla="*/ 110 h 125"/>
                <a:gd name="T42" fmla="*/ 91 w 125"/>
                <a:gd name="T43" fmla="*/ 107 h 125"/>
                <a:gd name="T44" fmla="*/ 75 w 125"/>
                <a:gd name="T45" fmla="*/ 111 h 125"/>
                <a:gd name="T46" fmla="*/ 72 w 125"/>
                <a:gd name="T47" fmla="*/ 120 h 125"/>
                <a:gd name="T48" fmla="*/ 63 w 125"/>
                <a:gd name="T49" fmla="*/ 125 h 125"/>
                <a:gd name="T50" fmla="*/ 53 w 125"/>
                <a:gd name="T51" fmla="*/ 120 h 125"/>
                <a:gd name="T52" fmla="*/ 51 w 125"/>
                <a:gd name="T53" fmla="*/ 111 h 125"/>
                <a:gd name="T54" fmla="*/ 36 w 125"/>
                <a:gd name="T55" fmla="*/ 107 h 125"/>
                <a:gd name="T56" fmla="*/ 27 w 125"/>
                <a:gd name="T57" fmla="*/ 110 h 125"/>
                <a:gd name="T58" fmla="*/ 19 w 125"/>
                <a:gd name="T59" fmla="*/ 107 h 125"/>
                <a:gd name="T60" fmla="*/ 15 w 125"/>
                <a:gd name="T61" fmla="*/ 97 h 125"/>
                <a:gd name="T62" fmla="*/ 20 w 125"/>
                <a:gd name="T63" fmla="*/ 88 h 125"/>
                <a:gd name="T64" fmla="*/ 12 w 125"/>
                <a:gd name="T65" fmla="*/ 74 h 125"/>
                <a:gd name="T66" fmla="*/ 2 w 125"/>
                <a:gd name="T67" fmla="*/ 70 h 125"/>
                <a:gd name="T68" fmla="*/ 1 w 125"/>
                <a:gd name="T69" fmla="*/ 59 h 125"/>
                <a:gd name="T70" fmla="*/ 8 w 125"/>
                <a:gd name="T71" fmla="*/ 52 h 125"/>
                <a:gd name="T72" fmla="*/ 17 w 125"/>
                <a:gd name="T73" fmla="*/ 44 h 125"/>
                <a:gd name="T74" fmla="*/ 17 w 125"/>
                <a:gd name="T75" fmla="*/ 32 h 125"/>
                <a:gd name="T76" fmla="*/ 17 w 125"/>
                <a:gd name="T77" fmla="*/ 21 h 125"/>
                <a:gd name="T78" fmla="*/ 25 w 125"/>
                <a:gd name="T79" fmla="*/ 15 h 125"/>
                <a:gd name="T80" fmla="*/ 36 w 125"/>
                <a:gd name="T81" fmla="*/ 19 h 125"/>
                <a:gd name="T82" fmla="*/ 51 w 125"/>
                <a:gd name="T83" fmla="*/ 14 h 125"/>
                <a:gd name="T84" fmla="*/ 53 w 125"/>
                <a:gd name="T85" fmla="*/ 4 h 125"/>
                <a:gd name="T86" fmla="*/ 63 w 125"/>
                <a:gd name="T8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36"/>
                  </a:moveTo>
                  <a:lnTo>
                    <a:pt x="53" y="39"/>
                  </a:lnTo>
                  <a:lnTo>
                    <a:pt x="45" y="44"/>
                  </a:lnTo>
                  <a:lnTo>
                    <a:pt x="39" y="52"/>
                  </a:lnTo>
                  <a:lnTo>
                    <a:pt x="37" y="62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3" y="86"/>
                  </a:lnTo>
                  <a:lnTo>
                    <a:pt x="63" y="88"/>
                  </a:lnTo>
                  <a:lnTo>
                    <a:pt x="73" y="86"/>
                  </a:lnTo>
                  <a:lnTo>
                    <a:pt x="82" y="81"/>
                  </a:lnTo>
                  <a:lnTo>
                    <a:pt x="88" y="73"/>
                  </a:lnTo>
                  <a:lnTo>
                    <a:pt x="89" y="62"/>
                  </a:lnTo>
                  <a:lnTo>
                    <a:pt x="88" y="52"/>
                  </a:lnTo>
                  <a:lnTo>
                    <a:pt x="82" y="44"/>
                  </a:lnTo>
                  <a:lnTo>
                    <a:pt x="73" y="39"/>
                  </a:lnTo>
                  <a:lnTo>
                    <a:pt x="63" y="36"/>
                  </a:lnTo>
                  <a:close/>
                  <a:moveTo>
                    <a:pt x="63" y="0"/>
                  </a:moveTo>
                  <a:lnTo>
                    <a:pt x="68" y="1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5" y="8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83" y="16"/>
                  </a:lnTo>
                  <a:lnTo>
                    <a:pt x="89" y="20"/>
                  </a:lnTo>
                  <a:lnTo>
                    <a:pt x="91" y="19"/>
                  </a:lnTo>
                  <a:lnTo>
                    <a:pt x="94" y="16"/>
                  </a:lnTo>
                  <a:lnTo>
                    <a:pt x="97" y="15"/>
                  </a:lnTo>
                  <a:lnTo>
                    <a:pt x="101" y="15"/>
                  </a:lnTo>
                  <a:lnTo>
                    <a:pt x="104" y="16"/>
                  </a:lnTo>
                  <a:lnTo>
                    <a:pt x="108" y="19"/>
                  </a:lnTo>
                  <a:lnTo>
                    <a:pt x="110" y="21"/>
                  </a:lnTo>
                  <a:lnTo>
                    <a:pt x="111" y="25"/>
                  </a:lnTo>
                  <a:lnTo>
                    <a:pt x="111" y="28"/>
                  </a:lnTo>
                  <a:lnTo>
                    <a:pt x="110" y="32"/>
                  </a:lnTo>
                  <a:lnTo>
                    <a:pt x="108" y="35"/>
                  </a:lnTo>
                  <a:lnTo>
                    <a:pt x="105" y="36"/>
                  </a:lnTo>
                  <a:lnTo>
                    <a:pt x="109" y="44"/>
                  </a:lnTo>
                  <a:lnTo>
                    <a:pt x="111" y="51"/>
                  </a:lnTo>
                  <a:lnTo>
                    <a:pt x="114" y="51"/>
                  </a:lnTo>
                  <a:lnTo>
                    <a:pt x="117" y="52"/>
                  </a:lnTo>
                  <a:lnTo>
                    <a:pt x="121" y="53"/>
                  </a:lnTo>
                  <a:lnTo>
                    <a:pt x="123" y="55"/>
                  </a:lnTo>
                  <a:lnTo>
                    <a:pt x="125" y="59"/>
                  </a:lnTo>
                  <a:lnTo>
                    <a:pt x="125" y="62"/>
                  </a:lnTo>
                  <a:lnTo>
                    <a:pt x="125" y="66"/>
                  </a:lnTo>
                  <a:lnTo>
                    <a:pt x="123" y="70"/>
                  </a:lnTo>
                  <a:lnTo>
                    <a:pt x="121" y="72"/>
                  </a:lnTo>
                  <a:lnTo>
                    <a:pt x="117" y="74"/>
                  </a:lnTo>
                  <a:lnTo>
                    <a:pt x="114" y="74"/>
                  </a:lnTo>
                  <a:lnTo>
                    <a:pt x="111" y="74"/>
                  </a:lnTo>
                  <a:lnTo>
                    <a:pt x="109" y="81"/>
                  </a:lnTo>
                  <a:lnTo>
                    <a:pt x="105" y="88"/>
                  </a:lnTo>
                  <a:lnTo>
                    <a:pt x="108" y="90"/>
                  </a:lnTo>
                  <a:lnTo>
                    <a:pt x="110" y="93"/>
                  </a:lnTo>
                  <a:lnTo>
                    <a:pt x="111" y="97"/>
                  </a:lnTo>
                  <a:lnTo>
                    <a:pt x="111" y="100"/>
                  </a:lnTo>
                  <a:lnTo>
                    <a:pt x="110" y="104"/>
                  </a:lnTo>
                  <a:lnTo>
                    <a:pt x="108" y="107"/>
                  </a:lnTo>
                  <a:lnTo>
                    <a:pt x="105" y="109"/>
                  </a:lnTo>
                  <a:lnTo>
                    <a:pt x="102" y="110"/>
                  </a:lnTo>
                  <a:lnTo>
                    <a:pt x="99" y="110"/>
                  </a:lnTo>
                  <a:lnTo>
                    <a:pt x="96" y="110"/>
                  </a:lnTo>
                  <a:lnTo>
                    <a:pt x="94" y="109"/>
                  </a:lnTo>
                  <a:lnTo>
                    <a:pt x="91" y="107"/>
                  </a:lnTo>
                  <a:lnTo>
                    <a:pt x="89" y="105"/>
                  </a:lnTo>
                  <a:lnTo>
                    <a:pt x="83" y="109"/>
                  </a:lnTo>
                  <a:lnTo>
                    <a:pt x="75" y="111"/>
                  </a:lnTo>
                  <a:lnTo>
                    <a:pt x="75" y="113"/>
                  </a:lnTo>
                  <a:lnTo>
                    <a:pt x="75" y="117"/>
                  </a:lnTo>
                  <a:lnTo>
                    <a:pt x="72" y="120"/>
                  </a:lnTo>
                  <a:lnTo>
                    <a:pt x="70" y="123"/>
                  </a:lnTo>
                  <a:lnTo>
                    <a:pt x="68" y="125"/>
                  </a:lnTo>
                  <a:lnTo>
                    <a:pt x="63" y="125"/>
                  </a:lnTo>
                  <a:lnTo>
                    <a:pt x="59" y="125"/>
                  </a:lnTo>
                  <a:lnTo>
                    <a:pt x="56" y="123"/>
                  </a:lnTo>
                  <a:lnTo>
                    <a:pt x="53" y="120"/>
                  </a:lnTo>
                  <a:lnTo>
                    <a:pt x="52" y="117"/>
                  </a:lnTo>
                  <a:lnTo>
                    <a:pt x="51" y="113"/>
                  </a:lnTo>
                  <a:lnTo>
                    <a:pt x="51" y="111"/>
                  </a:lnTo>
                  <a:lnTo>
                    <a:pt x="44" y="109"/>
                  </a:lnTo>
                  <a:lnTo>
                    <a:pt x="37" y="105"/>
                  </a:lnTo>
                  <a:lnTo>
                    <a:pt x="36" y="107"/>
                  </a:lnTo>
                  <a:lnTo>
                    <a:pt x="33" y="109"/>
                  </a:lnTo>
                  <a:lnTo>
                    <a:pt x="31" y="110"/>
                  </a:lnTo>
                  <a:lnTo>
                    <a:pt x="27" y="110"/>
                  </a:lnTo>
                  <a:lnTo>
                    <a:pt x="24" y="110"/>
                  </a:lnTo>
                  <a:lnTo>
                    <a:pt x="21" y="109"/>
                  </a:lnTo>
                  <a:lnTo>
                    <a:pt x="19" y="107"/>
                  </a:lnTo>
                  <a:lnTo>
                    <a:pt x="17" y="104"/>
                  </a:lnTo>
                  <a:lnTo>
                    <a:pt x="15" y="100"/>
                  </a:lnTo>
                  <a:lnTo>
                    <a:pt x="15" y="97"/>
                  </a:lnTo>
                  <a:lnTo>
                    <a:pt x="17" y="93"/>
                  </a:lnTo>
                  <a:lnTo>
                    <a:pt x="19" y="90"/>
                  </a:lnTo>
                  <a:lnTo>
                    <a:pt x="20" y="88"/>
                  </a:lnTo>
                  <a:lnTo>
                    <a:pt x="17" y="81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8" y="74"/>
                  </a:lnTo>
                  <a:lnTo>
                    <a:pt x="5" y="72"/>
                  </a:lnTo>
                  <a:lnTo>
                    <a:pt x="2" y="70"/>
                  </a:lnTo>
                  <a:lnTo>
                    <a:pt x="1" y="66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5"/>
                  </a:lnTo>
                  <a:lnTo>
                    <a:pt x="5" y="53"/>
                  </a:lnTo>
                  <a:lnTo>
                    <a:pt x="8" y="52"/>
                  </a:lnTo>
                  <a:lnTo>
                    <a:pt x="12" y="51"/>
                  </a:lnTo>
                  <a:lnTo>
                    <a:pt x="14" y="51"/>
                  </a:lnTo>
                  <a:lnTo>
                    <a:pt x="17" y="44"/>
                  </a:lnTo>
                  <a:lnTo>
                    <a:pt x="20" y="36"/>
                  </a:lnTo>
                  <a:lnTo>
                    <a:pt x="19" y="35"/>
                  </a:lnTo>
                  <a:lnTo>
                    <a:pt x="17" y="32"/>
                  </a:lnTo>
                  <a:lnTo>
                    <a:pt x="15" y="28"/>
                  </a:lnTo>
                  <a:lnTo>
                    <a:pt x="15" y="25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21" y="16"/>
                  </a:lnTo>
                  <a:lnTo>
                    <a:pt x="25" y="15"/>
                  </a:lnTo>
                  <a:lnTo>
                    <a:pt x="30" y="15"/>
                  </a:lnTo>
                  <a:lnTo>
                    <a:pt x="32" y="16"/>
                  </a:lnTo>
                  <a:lnTo>
                    <a:pt x="36" y="19"/>
                  </a:lnTo>
                  <a:lnTo>
                    <a:pt x="37" y="20"/>
                  </a:lnTo>
                  <a:lnTo>
                    <a:pt x="44" y="16"/>
                  </a:lnTo>
                  <a:lnTo>
                    <a:pt x="51" y="14"/>
                  </a:lnTo>
                  <a:lnTo>
                    <a:pt x="51" y="12"/>
                  </a:lnTo>
                  <a:lnTo>
                    <a:pt x="52" y="8"/>
                  </a:lnTo>
                  <a:lnTo>
                    <a:pt x="53" y="4"/>
                  </a:lnTo>
                  <a:lnTo>
                    <a:pt x="56" y="2"/>
                  </a:lnTo>
                  <a:lnTo>
                    <a:pt x="59" y="1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39"/>
            <p:cNvSpPr>
              <a:spLocks noEditPoints="1"/>
            </p:cNvSpPr>
            <p:nvPr/>
          </p:nvSpPr>
          <p:spPr bwMode="auto">
            <a:xfrm>
              <a:off x="1836738" y="2403475"/>
              <a:ext cx="69850" cy="79375"/>
            </a:xfrm>
            <a:custGeom>
              <a:avLst/>
              <a:gdLst>
                <a:gd name="T0" fmla="*/ 40 w 89"/>
                <a:gd name="T1" fmla="*/ 38 h 101"/>
                <a:gd name="T2" fmla="*/ 33 w 89"/>
                <a:gd name="T3" fmla="*/ 43 h 101"/>
                <a:gd name="T4" fmla="*/ 31 w 89"/>
                <a:gd name="T5" fmla="*/ 50 h 101"/>
                <a:gd name="T6" fmla="*/ 33 w 89"/>
                <a:gd name="T7" fmla="*/ 58 h 101"/>
                <a:gd name="T8" fmla="*/ 40 w 89"/>
                <a:gd name="T9" fmla="*/ 63 h 101"/>
                <a:gd name="T10" fmla="*/ 49 w 89"/>
                <a:gd name="T11" fmla="*/ 63 h 101"/>
                <a:gd name="T12" fmla="*/ 56 w 89"/>
                <a:gd name="T13" fmla="*/ 58 h 101"/>
                <a:gd name="T14" fmla="*/ 58 w 89"/>
                <a:gd name="T15" fmla="*/ 50 h 101"/>
                <a:gd name="T16" fmla="*/ 56 w 89"/>
                <a:gd name="T17" fmla="*/ 43 h 101"/>
                <a:gd name="T18" fmla="*/ 49 w 89"/>
                <a:gd name="T19" fmla="*/ 38 h 101"/>
                <a:gd name="T20" fmla="*/ 45 w 89"/>
                <a:gd name="T21" fmla="*/ 0 h 101"/>
                <a:gd name="T22" fmla="*/ 52 w 89"/>
                <a:gd name="T23" fmla="*/ 3 h 101"/>
                <a:gd name="T24" fmla="*/ 56 w 89"/>
                <a:gd name="T25" fmla="*/ 9 h 101"/>
                <a:gd name="T26" fmla="*/ 57 w 89"/>
                <a:gd name="T27" fmla="*/ 15 h 101"/>
                <a:gd name="T28" fmla="*/ 69 w 89"/>
                <a:gd name="T29" fmla="*/ 23 h 101"/>
                <a:gd name="T30" fmla="*/ 75 w 89"/>
                <a:gd name="T31" fmla="*/ 19 h 101"/>
                <a:gd name="T32" fmla="*/ 83 w 89"/>
                <a:gd name="T33" fmla="*/ 20 h 101"/>
                <a:gd name="T34" fmla="*/ 88 w 89"/>
                <a:gd name="T35" fmla="*/ 25 h 101"/>
                <a:gd name="T36" fmla="*/ 89 w 89"/>
                <a:gd name="T37" fmla="*/ 32 h 101"/>
                <a:gd name="T38" fmla="*/ 86 w 89"/>
                <a:gd name="T39" fmla="*/ 39 h 101"/>
                <a:gd name="T40" fmla="*/ 82 w 89"/>
                <a:gd name="T41" fmla="*/ 43 h 101"/>
                <a:gd name="T42" fmla="*/ 82 w 89"/>
                <a:gd name="T43" fmla="*/ 58 h 101"/>
                <a:gd name="T44" fmla="*/ 86 w 89"/>
                <a:gd name="T45" fmla="*/ 62 h 101"/>
                <a:gd name="T46" fmla="*/ 89 w 89"/>
                <a:gd name="T47" fmla="*/ 68 h 101"/>
                <a:gd name="T48" fmla="*/ 88 w 89"/>
                <a:gd name="T49" fmla="*/ 75 h 101"/>
                <a:gd name="T50" fmla="*/ 82 w 89"/>
                <a:gd name="T51" fmla="*/ 81 h 101"/>
                <a:gd name="T52" fmla="*/ 75 w 89"/>
                <a:gd name="T53" fmla="*/ 81 h 101"/>
                <a:gd name="T54" fmla="*/ 69 w 89"/>
                <a:gd name="T55" fmla="*/ 78 h 101"/>
                <a:gd name="T56" fmla="*/ 57 w 89"/>
                <a:gd name="T57" fmla="*/ 86 h 101"/>
                <a:gd name="T58" fmla="*/ 56 w 89"/>
                <a:gd name="T59" fmla="*/ 93 h 101"/>
                <a:gd name="T60" fmla="*/ 52 w 89"/>
                <a:gd name="T61" fmla="*/ 99 h 101"/>
                <a:gd name="T62" fmla="*/ 45 w 89"/>
                <a:gd name="T63" fmla="*/ 101 h 101"/>
                <a:gd name="T64" fmla="*/ 38 w 89"/>
                <a:gd name="T65" fmla="*/ 99 h 101"/>
                <a:gd name="T66" fmla="*/ 33 w 89"/>
                <a:gd name="T67" fmla="*/ 93 h 101"/>
                <a:gd name="T68" fmla="*/ 33 w 89"/>
                <a:gd name="T69" fmla="*/ 86 h 101"/>
                <a:gd name="T70" fmla="*/ 20 w 89"/>
                <a:gd name="T71" fmla="*/ 78 h 101"/>
                <a:gd name="T72" fmla="*/ 14 w 89"/>
                <a:gd name="T73" fmla="*/ 81 h 101"/>
                <a:gd name="T74" fmla="*/ 7 w 89"/>
                <a:gd name="T75" fmla="*/ 81 h 101"/>
                <a:gd name="T76" fmla="*/ 1 w 89"/>
                <a:gd name="T77" fmla="*/ 75 h 101"/>
                <a:gd name="T78" fmla="*/ 0 w 89"/>
                <a:gd name="T79" fmla="*/ 68 h 101"/>
                <a:gd name="T80" fmla="*/ 2 w 89"/>
                <a:gd name="T81" fmla="*/ 62 h 101"/>
                <a:gd name="T82" fmla="*/ 8 w 89"/>
                <a:gd name="T83" fmla="*/ 58 h 101"/>
                <a:gd name="T84" fmla="*/ 8 w 89"/>
                <a:gd name="T85" fmla="*/ 43 h 101"/>
                <a:gd name="T86" fmla="*/ 2 w 89"/>
                <a:gd name="T87" fmla="*/ 39 h 101"/>
                <a:gd name="T88" fmla="*/ 0 w 89"/>
                <a:gd name="T89" fmla="*/ 32 h 101"/>
                <a:gd name="T90" fmla="*/ 1 w 89"/>
                <a:gd name="T91" fmla="*/ 25 h 101"/>
                <a:gd name="T92" fmla="*/ 7 w 89"/>
                <a:gd name="T93" fmla="*/ 20 h 101"/>
                <a:gd name="T94" fmla="*/ 14 w 89"/>
                <a:gd name="T95" fmla="*/ 19 h 101"/>
                <a:gd name="T96" fmla="*/ 20 w 89"/>
                <a:gd name="T97" fmla="*/ 23 h 101"/>
                <a:gd name="T98" fmla="*/ 33 w 89"/>
                <a:gd name="T99" fmla="*/ 15 h 101"/>
                <a:gd name="T100" fmla="*/ 33 w 89"/>
                <a:gd name="T101" fmla="*/ 9 h 101"/>
                <a:gd name="T102" fmla="*/ 38 w 89"/>
                <a:gd name="T103" fmla="*/ 3 h 101"/>
                <a:gd name="T104" fmla="*/ 45 w 89"/>
                <a:gd name="T10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101">
                  <a:moveTo>
                    <a:pt x="45" y="37"/>
                  </a:moveTo>
                  <a:lnTo>
                    <a:pt x="40" y="38"/>
                  </a:lnTo>
                  <a:lnTo>
                    <a:pt x="37" y="39"/>
                  </a:lnTo>
                  <a:lnTo>
                    <a:pt x="33" y="43"/>
                  </a:lnTo>
                  <a:lnTo>
                    <a:pt x="32" y="46"/>
                  </a:lnTo>
                  <a:lnTo>
                    <a:pt x="31" y="50"/>
                  </a:lnTo>
                  <a:lnTo>
                    <a:pt x="32" y="55"/>
                  </a:lnTo>
                  <a:lnTo>
                    <a:pt x="33" y="58"/>
                  </a:lnTo>
                  <a:lnTo>
                    <a:pt x="37" y="62"/>
                  </a:lnTo>
                  <a:lnTo>
                    <a:pt x="40" y="63"/>
                  </a:lnTo>
                  <a:lnTo>
                    <a:pt x="45" y="64"/>
                  </a:lnTo>
                  <a:lnTo>
                    <a:pt x="49" y="63"/>
                  </a:lnTo>
                  <a:lnTo>
                    <a:pt x="52" y="62"/>
                  </a:lnTo>
                  <a:lnTo>
                    <a:pt x="56" y="58"/>
                  </a:lnTo>
                  <a:lnTo>
                    <a:pt x="57" y="55"/>
                  </a:lnTo>
                  <a:lnTo>
                    <a:pt x="58" y="50"/>
                  </a:lnTo>
                  <a:lnTo>
                    <a:pt x="57" y="46"/>
                  </a:lnTo>
                  <a:lnTo>
                    <a:pt x="56" y="43"/>
                  </a:lnTo>
                  <a:lnTo>
                    <a:pt x="52" y="39"/>
                  </a:lnTo>
                  <a:lnTo>
                    <a:pt x="49" y="38"/>
                  </a:lnTo>
                  <a:lnTo>
                    <a:pt x="45" y="37"/>
                  </a:lnTo>
                  <a:close/>
                  <a:moveTo>
                    <a:pt x="45" y="0"/>
                  </a:moveTo>
                  <a:lnTo>
                    <a:pt x="49" y="2"/>
                  </a:lnTo>
                  <a:lnTo>
                    <a:pt x="52" y="3"/>
                  </a:lnTo>
                  <a:lnTo>
                    <a:pt x="54" y="5"/>
                  </a:lnTo>
                  <a:lnTo>
                    <a:pt x="56" y="9"/>
                  </a:lnTo>
                  <a:lnTo>
                    <a:pt x="57" y="12"/>
                  </a:lnTo>
                  <a:lnTo>
                    <a:pt x="57" y="15"/>
                  </a:lnTo>
                  <a:lnTo>
                    <a:pt x="63" y="18"/>
                  </a:lnTo>
                  <a:lnTo>
                    <a:pt x="69" y="23"/>
                  </a:lnTo>
                  <a:lnTo>
                    <a:pt x="71" y="22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3" y="20"/>
                  </a:lnTo>
                  <a:lnTo>
                    <a:pt x="85" y="23"/>
                  </a:lnTo>
                  <a:lnTo>
                    <a:pt x="88" y="25"/>
                  </a:lnTo>
                  <a:lnTo>
                    <a:pt x="89" y="29"/>
                  </a:lnTo>
                  <a:lnTo>
                    <a:pt x="89" y="32"/>
                  </a:lnTo>
                  <a:lnTo>
                    <a:pt x="89" y="36"/>
                  </a:lnTo>
                  <a:lnTo>
                    <a:pt x="86" y="39"/>
                  </a:lnTo>
                  <a:lnTo>
                    <a:pt x="84" y="42"/>
                  </a:lnTo>
                  <a:lnTo>
                    <a:pt x="82" y="43"/>
                  </a:lnTo>
                  <a:lnTo>
                    <a:pt x="82" y="50"/>
                  </a:lnTo>
                  <a:lnTo>
                    <a:pt x="82" y="58"/>
                  </a:lnTo>
                  <a:lnTo>
                    <a:pt x="84" y="59"/>
                  </a:lnTo>
                  <a:lnTo>
                    <a:pt x="86" y="62"/>
                  </a:lnTo>
                  <a:lnTo>
                    <a:pt x="89" y="64"/>
                  </a:lnTo>
                  <a:lnTo>
                    <a:pt x="89" y="68"/>
                  </a:lnTo>
                  <a:lnTo>
                    <a:pt x="89" y="71"/>
                  </a:lnTo>
                  <a:lnTo>
                    <a:pt x="88" y="75"/>
                  </a:lnTo>
                  <a:lnTo>
                    <a:pt x="85" y="78"/>
                  </a:lnTo>
                  <a:lnTo>
                    <a:pt x="82" y="81"/>
                  </a:lnTo>
                  <a:lnTo>
                    <a:pt x="77" y="82"/>
                  </a:lnTo>
                  <a:lnTo>
                    <a:pt x="75" y="81"/>
                  </a:lnTo>
                  <a:lnTo>
                    <a:pt x="71" y="80"/>
                  </a:lnTo>
                  <a:lnTo>
                    <a:pt x="69" y="78"/>
                  </a:lnTo>
                  <a:lnTo>
                    <a:pt x="63" y="83"/>
                  </a:lnTo>
                  <a:lnTo>
                    <a:pt x="57" y="86"/>
                  </a:lnTo>
                  <a:lnTo>
                    <a:pt x="57" y="8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52" y="99"/>
                  </a:lnTo>
                  <a:lnTo>
                    <a:pt x="49" y="100"/>
                  </a:lnTo>
                  <a:lnTo>
                    <a:pt x="45" y="101"/>
                  </a:lnTo>
                  <a:lnTo>
                    <a:pt x="40" y="100"/>
                  </a:lnTo>
                  <a:lnTo>
                    <a:pt x="38" y="99"/>
                  </a:lnTo>
                  <a:lnTo>
                    <a:pt x="34" y="95"/>
                  </a:lnTo>
                  <a:lnTo>
                    <a:pt x="33" y="93"/>
                  </a:lnTo>
                  <a:lnTo>
                    <a:pt x="33" y="89"/>
                  </a:lnTo>
                  <a:lnTo>
                    <a:pt x="33" y="86"/>
                  </a:lnTo>
                  <a:lnTo>
                    <a:pt x="26" y="83"/>
                  </a:lnTo>
                  <a:lnTo>
                    <a:pt x="20" y="78"/>
                  </a:lnTo>
                  <a:lnTo>
                    <a:pt x="18" y="80"/>
                  </a:lnTo>
                  <a:lnTo>
                    <a:pt x="14" y="81"/>
                  </a:lnTo>
                  <a:lnTo>
                    <a:pt x="12" y="82"/>
                  </a:lnTo>
                  <a:lnTo>
                    <a:pt x="7" y="81"/>
                  </a:lnTo>
                  <a:lnTo>
                    <a:pt x="4" y="78"/>
                  </a:lnTo>
                  <a:lnTo>
                    <a:pt x="1" y="75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1" y="64"/>
                  </a:lnTo>
                  <a:lnTo>
                    <a:pt x="2" y="62"/>
                  </a:lnTo>
                  <a:lnTo>
                    <a:pt x="6" y="59"/>
                  </a:lnTo>
                  <a:lnTo>
                    <a:pt x="8" y="58"/>
                  </a:lnTo>
                  <a:lnTo>
                    <a:pt x="7" y="50"/>
                  </a:lnTo>
                  <a:lnTo>
                    <a:pt x="8" y="43"/>
                  </a:lnTo>
                  <a:lnTo>
                    <a:pt x="6" y="42"/>
                  </a:lnTo>
                  <a:lnTo>
                    <a:pt x="2" y="39"/>
                  </a:lnTo>
                  <a:lnTo>
                    <a:pt x="1" y="36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4" y="23"/>
                  </a:lnTo>
                  <a:lnTo>
                    <a:pt x="7" y="20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8" y="22"/>
                  </a:lnTo>
                  <a:lnTo>
                    <a:pt x="20" y="23"/>
                  </a:lnTo>
                  <a:lnTo>
                    <a:pt x="26" y="18"/>
                  </a:lnTo>
                  <a:lnTo>
                    <a:pt x="33" y="15"/>
                  </a:lnTo>
                  <a:lnTo>
                    <a:pt x="33" y="12"/>
                  </a:lnTo>
                  <a:lnTo>
                    <a:pt x="33" y="9"/>
                  </a:lnTo>
                  <a:lnTo>
                    <a:pt x="34" y="5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33" name="Freeform 44"/>
          <p:cNvSpPr>
            <a:spLocks noEditPoints="1"/>
          </p:cNvSpPr>
          <p:nvPr/>
        </p:nvSpPr>
        <p:spPr bwMode="auto">
          <a:xfrm>
            <a:off x="5113774" y="3328825"/>
            <a:ext cx="387251" cy="387251"/>
          </a:xfrm>
          <a:custGeom>
            <a:avLst/>
            <a:gdLst>
              <a:gd name="T0" fmla="*/ 252 w 734"/>
              <a:gd name="T1" fmla="*/ 444 h 735"/>
              <a:gd name="T2" fmla="*/ 305 w 734"/>
              <a:gd name="T3" fmla="*/ 479 h 735"/>
              <a:gd name="T4" fmla="*/ 328 w 734"/>
              <a:gd name="T5" fmla="*/ 432 h 735"/>
              <a:gd name="T6" fmla="*/ 291 w 734"/>
              <a:gd name="T7" fmla="*/ 455 h 735"/>
              <a:gd name="T8" fmla="*/ 279 w 734"/>
              <a:gd name="T9" fmla="*/ 446 h 735"/>
              <a:gd name="T10" fmla="*/ 303 w 734"/>
              <a:gd name="T11" fmla="*/ 407 h 735"/>
              <a:gd name="T12" fmla="*/ 240 w 734"/>
              <a:gd name="T13" fmla="*/ 341 h 735"/>
              <a:gd name="T14" fmla="*/ 175 w 734"/>
              <a:gd name="T15" fmla="*/ 444 h 735"/>
              <a:gd name="T16" fmla="*/ 240 w 734"/>
              <a:gd name="T17" fmla="*/ 546 h 735"/>
              <a:gd name="T18" fmla="*/ 362 w 734"/>
              <a:gd name="T19" fmla="*/ 533 h 735"/>
              <a:gd name="T20" fmla="*/ 402 w 734"/>
              <a:gd name="T21" fmla="*/ 418 h 735"/>
              <a:gd name="T22" fmla="*/ 354 w 734"/>
              <a:gd name="T23" fmla="*/ 444 h 735"/>
              <a:gd name="T24" fmla="*/ 291 w 734"/>
              <a:gd name="T25" fmla="*/ 506 h 735"/>
              <a:gd name="T26" fmla="*/ 229 w 734"/>
              <a:gd name="T27" fmla="*/ 444 h 735"/>
              <a:gd name="T28" fmla="*/ 291 w 734"/>
              <a:gd name="T29" fmla="*/ 381 h 735"/>
              <a:gd name="T30" fmla="*/ 317 w 734"/>
              <a:gd name="T31" fmla="*/ 331 h 735"/>
              <a:gd name="T32" fmla="*/ 194 w 734"/>
              <a:gd name="T33" fmla="*/ 279 h 735"/>
              <a:gd name="T34" fmla="*/ 103 w 734"/>
              <a:gd name="T35" fmla="*/ 409 h 735"/>
              <a:gd name="T36" fmla="*/ 145 w 734"/>
              <a:gd name="T37" fmla="*/ 567 h 735"/>
              <a:gd name="T38" fmla="*/ 291 w 734"/>
              <a:gd name="T39" fmla="*/ 635 h 735"/>
              <a:gd name="T40" fmla="*/ 437 w 734"/>
              <a:gd name="T41" fmla="*/ 567 h 735"/>
              <a:gd name="T42" fmla="*/ 479 w 734"/>
              <a:gd name="T43" fmla="*/ 408 h 735"/>
              <a:gd name="T44" fmla="*/ 411 w 734"/>
              <a:gd name="T45" fmla="*/ 374 h 735"/>
              <a:gd name="T46" fmla="*/ 415 w 734"/>
              <a:gd name="T47" fmla="*/ 505 h 735"/>
              <a:gd name="T48" fmla="*/ 291 w 734"/>
              <a:gd name="T49" fmla="*/ 582 h 735"/>
              <a:gd name="T50" fmla="*/ 166 w 734"/>
              <a:gd name="T51" fmla="*/ 505 h 735"/>
              <a:gd name="T52" fmla="*/ 182 w 734"/>
              <a:gd name="T53" fmla="*/ 357 h 735"/>
              <a:gd name="T54" fmla="*/ 316 w 734"/>
              <a:gd name="T55" fmla="*/ 307 h 735"/>
              <a:gd name="T56" fmla="*/ 391 w 734"/>
              <a:gd name="T57" fmla="*/ 280 h 735"/>
              <a:gd name="T58" fmla="*/ 248 w 734"/>
              <a:gd name="T59" fmla="*/ 180 h 735"/>
              <a:gd name="T60" fmla="*/ 75 w 734"/>
              <a:gd name="T61" fmla="*/ 286 h 735"/>
              <a:gd name="T62" fmla="*/ 28 w 734"/>
              <a:gd name="T63" fmla="*/ 487 h 735"/>
              <a:gd name="T64" fmla="*/ 133 w 734"/>
              <a:gd name="T65" fmla="*/ 659 h 735"/>
              <a:gd name="T66" fmla="*/ 334 w 734"/>
              <a:gd name="T67" fmla="*/ 707 h 735"/>
              <a:gd name="T68" fmla="*/ 507 w 734"/>
              <a:gd name="T69" fmla="*/ 601 h 735"/>
              <a:gd name="T70" fmla="*/ 555 w 734"/>
              <a:gd name="T71" fmla="*/ 403 h 735"/>
              <a:gd name="T72" fmla="*/ 451 w 734"/>
              <a:gd name="T73" fmla="*/ 300 h 735"/>
              <a:gd name="T74" fmla="*/ 505 w 734"/>
              <a:gd name="T75" fmla="*/ 444 h 735"/>
              <a:gd name="T76" fmla="*/ 430 w 734"/>
              <a:gd name="T77" fmla="*/ 608 h 735"/>
              <a:gd name="T78" fmla="*/ 252 w 734"/>
              <a:gd name="T79" fmla="*/ 655 h 735"/>
              <a:gd name="T80" fmla="*/ 106 w 734"/>
              <a:gd name="T81" fmla="*/ 552 h 735"/>
              <a:gd name="T82" fmla="*/ 89 w 734"/>
              <a:gd name="T83" fmla="*/ 369 h 735"/>
              <a:gd name="T84" fmla="*/ 216 w 734"/>
              <a:gd name="T85" fmla="*/ 242 h 735"/>
              <a:gd name="T86" fmla="*/ 384 w 734"/>
              <a:gd name="T87" fmla="*/ 250 h 735"/>
              <a:gd name="T88" fmla="*/ 407 w 734"/>
              <a:gd name="T89" fmla="*/ 203 h 735"/>
              <a:gd name="T90" fmla="*/ 548 w 734"/>
              <a:gd name="T91" fmla="*/ 203 h 735"/>
              <a:gd name="T92" fmla="*/ 693 w 734"/>
              <a:gd name="T93" fmla="*/ 112 h 735"/>
              <a:gd name="T94" fmla="*/ 534 w 734"/>
              <a:gd name="T95" fmla="*/ 141 h 735"/>
              <a:gd name="T96" fmla="*/ 634 w 734"/>
              <a:gd name="T97" fmla="*/ 0 h 735"/>
              <a:gd name="T98" fmla="*/ 645 w 734"/>
              <a:gd name="T99" fmla="*/ 12 h 735"/>
              <a:gd name="T100" fmla="*/ 731 w 734"/>
              <a:gd name="T101" fmla="*/ 93 h 735"/>
              <a:gd name="T102" fmla="*/ 731 w 734"/>
              <a:gd name="T103" fmla="*/ 110 h 735"/>
              <a:gd name="T104" fmla="*/ 524 w 734"/>
              <a:gd name="T105" fmla="*/ 227 h 735"/>
              <a:gd name="T106" fmla="*/ 579 w 734"/>
              <a:gd name="T107" fmla="*/ 399 h 735"/>
              <a:gd name="T108" fmla="*/ 535 w 734"/>
              <a:gd name="T109" fmla="*/ 602 h 735"/>
              <a:gd name="T110" fmla="*/ 375 w 734"/>
              <a:gd name="T111" fmla="*/ 723 h 735"/>
              <a:gd name="T112" fmla="*/ 168 w 734"/>
              <a:gd name="T113" fmla="*/ 707 h 735"/>
              <a:gd name="T114" fmla="*/ 28 w 734"/>
              <a:gd name="T115" fmla="*/ 567 h 735"/>
              <a:gd name="T116" fmla="*/ 12 w 734"/>
              <a:gd name="T117" fmla="*/ 360 h 735"/>
              <a:gd name="T118" fmla="*/ 133 w 734"/>
              <a:gd name="T119" fmla="*/ 200 h 735"/>
              <a:gd name="T120" fmla="*/ 336 w 734"/>
              <a:gd name="T121" fmla="*/ 156 h 735"/>
              <a:gd name="T122" fmla="*/ 508 w 734"/>
              <a:gd name="T123" fmla="*/ 210 h 735"/>
              <a:gd name="T124" fmla="*/ 625 w 734"/>
              <a:gd name="T125" fmla="*/ 3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34" h="735">
                <a:moveTo>
                  <a:pt x="291" y="404"/>
                </a:moveTo>
                <a:lnTo>
                  <a:pt x="276" y="408"/>
                </a:lnTo>
                <a:lnTo>
                  <a:pt x="263" y="416"/>
                </a:lnTo>
                <a:lnTo>
                  <a:pt x="255" y="428"/>
                </a:lnTo>
                <a:lnTo>
                  <a:pt x="252" y="444"/>
                </a:lnTo>
                <a:lnTo>
                  <a:pt x="255" y="459"/>
                </a:lnTo>
                <a:lnTo>
                  <a:pt x="263" y="471"/>
                </a:lnTo>
                <a:lnTo>
                  <a:pt x="276" y="479"/>
                </a:lnTo>
                <a:lnTo>
                  <a:pt x="291" y="483"/>
                </a:lnTo>
                <a:lnTo>
                  <a:pt x="305" y="479"/>
                </a:lnTo>
                <a:lnTo>
                  <a:pt x="318" y="471"/>
                </a:lnTo>
                <a:lnTo>
                  <a:pt x="327" y="459"/>
                </a:lnTo>
                <a:lnTo>
                  <a:pt x="330" y="444"/>
                </a:lnTo>
                <a:lnTo>
                  <a:pt x="329" y="438"/>
                </a:lnTo>
                <a:lnTo>
                  <a:pt x="328" y="432"/>
                </a:lnTo>
                <a:lnTo>
                  <a:pt x="326" y="426"/>
                </a:lnTo>
                <a:lnTo>
                  <a:pt x="300" y="452"/>
                </a:lnTo>
                <a:lnTo>
                  <a:pt x="297" y="454"/>
                </a:lnTo>
                <a:lnTo>
                  <a:pt x="294" y="455"/>
                </a:lnTo>
                <a:lnTo>
                  <a:pt x="291" y="455"/>
                </a:lnTo>
                <a:lnTo>
                  <a:pt x="288" y="455"/>
                </a:lnTo>
                <a:lnTo>
                  <a:pt x="285" y="454"/>
                </a:lnTo>
                <a:lnTo>
                  <a:pt x="283" y="452"/>
                </a:lnTo>
                <a:lnTo>
                  <a:pt x="281" y="449"/>
                </a:lnTo>
                <a:lnTo>
                  <a:pt x="279" y="446"/>
                </a:lnTo>
                <a:lnTo>
                  <a:pt x="279" y="442"/>
                </a:lnTo>
                <a:lnTo>
                  <a:pt x="281" y="439"/>
                </a:lnTo>
                <a:lnTo>
                  <a:pt x="283" y="435"/>
                </a:lnTo>
                <a:lnTo>
                  <a:pt x="309" y="409"/>
                </a:lnTo>
                <a:lnTo>
                  <a:pt x="303" y="407"/>
                </a:lnTo>
                <a:lnTo>
                  <a:pt x="297" y="406"/>
                </a:lnTo>
                <a:lnTo>
                  <a:pt x="291" y="404"/>
                </a:lnTo>
                <a:close/>
                <a:moveTo>
                  <a:pt x="291" y="329"/>
                </a:moveTo>
                <a:lnTo>
                  <a:pt x="264" y="331"/>
                </a:lnTo>
                <a:lnTo>
                  <a:pt x="240" y="341"/>
                </a:lnTo>
                <a:lnTo>
                  <a:pt x="219" y="354"/>
                </a:lnTo>
                <a:lnTo>
                  <a:pt x="201" y="371"/>
                </a:lnTo>
                <a:lnTo>
                  <a:pt x="187" y="393"/>
                </a:lnTo>
                <a:lnTo>
                  <a:pt x="179" y="418"/>
                </a:lnTo>
                <a:lnTo>
                  <a:pt x="175" y="444"/>
                </a:lnTo>
                <a:lnTo>
                  <a:pt x="179" y="470"/>
                </a:lnTo>
                <a:lnTo>
                  <a:pt x="187" y="494"/>
                </a:lnTo>
                <a:lnTo>
                  <a:pt x="201" y="516"/>
                </a:lnTo>
                <a:lnTo>
                  <a:pt x="219" y="533"/>
                </a:lnTo>
                <a:lnTo>
                  <a:pt x="240" y="546"/>
                </a:lnTo>
                <a:lnTo>
                  <a:pt x="264" y="556"/>
                </a:lnTo>
                <a:lnTo>
                  <a:pt x="291" y="558"/>
                </a:lnTo>
                <a:lnTo>
                  <a:pt x="317" y="556"/>
                </a:lnTo>
                <a:lnTo>
                  <a:pt x="341" y="546"/>
                </a:lnTo>
                <a:lnTo>
                  <a:pt x="362" y="533"/>
                </a:lnTo>
                <a:lnTo>
                  <a:pt x="381" y="516"/>
                </a:lnTo>
                <a:lnTo>
                  <a:pt x="394" y="494"/>
                </a:lnTo>
                <a:lnTo>
                  <a:pt x="402" y="470"/>
                </a:lnTo>
                <a:lnTo>
                  <a:pt x="406" y="444"/>
                </a:lnTo>
                <a:lnTo>
                  <a:pt x="402" y="418"/>
                </a:lnTo>
                <a:lnTo>
                  <a:pt x="394" y="393"/>
                </a:lnTo>
                <a:lnTo>
                  <a:pt x="380" y="371"/>
                </a:lnTo>
                <a:lnTo>
                  <a:pt x="343" y="408"/>
                </a:lnTo>
                <a:lnTo>
                  <a:pt x="350" y="425"/>
                </a:lnTo>
                <a:lnTo>
                  <a:pt x="354" y="444"/>
                </a:lnTo>
                <a:lnTo>
                  <a:pt x="350" y="464"/>
                </a:lnTo>
                <a:lnTo>
                  <a:pt x="341" y="480"/>
                </a:lnTo>
                <a:lnTo>
                  <a:pt x="328" y="494"/>
                </a:lnTo>
                <a:lnTo>
                  <a:pt x="310" y="503"/>
                </a:lnTo>
                <a:lnTo>
                  <a:pt x="291" y="506"/>
                </a:lnTo>
                <a:lnTo>
                  <a:pt x="271" y="503"/>
                </a:lnTo>
                <a:lnTo>
                  <a:pt x="253" y="494"/>
                </a:lnTo>
                <a:lnTo>
                  <a:pt x="240" y="480"/>
                </a:lnTo>
                <a:lnTo>
                  <a:pt x="231" y="464"/>
                </a:lnTo>
                <a:lnTo>
                  <a:pt x="229" y="444"/>
                </a:lnTo>
                <a:lnTo>
                  <a:pt x="231" y="423"/>
                </a:lnTo>
                <a:lnTo>
                  <a:pt x="240" y="407"/>
                </a:lnTo>
                <a:lnTo>
                  <a:pt x="253" y="393"/>
                </a:lnTo>
                <a:lnTo>
                  <a:pt x="271" y="384"/>
                </a:lnTo>
                <a:lnTo>
                  <a:pt x="291" y="381"/>
                </a:lnTo>
                <a:lnTo>
                  <a:pt x="309" y="383"/>
                </a:lnTo>
                <a:lnTo>
                  <a:pt x="326" y="391"/>
                </a:lnTo>
                <a:lnTo>
                  <a:pt x="363" y="355"/>
                </a:lnTo>
                <a:lnTo>
                  <a:pt x="342" y="341"/>
                </a:lnTo>
                <a:lnTo>
                  <a:pt x="317" y="331"/>
                </a:lnTo>
                <a:lnTo>
                  <a:pt x="291" y="329"/>
                </a:lnTo>
                <a:close/>
                <a:moveTo>
                  <a:pt x="291" y="252"/>
                </a:moveTo>
                <a:lnTo>
                  <a:pt x="257" y="255"/>
                </a:lnTo>
                <a:lnTo>
                  <a:pt x="224" y="265"/>
                </a:lnTo>
                <a:lnTo>
                  <a:pt x="194" y="279"/>
                </a:lnTo>
                <a:lnTo>
                  <a:pt x="168" y="298"/>
                </a:lnTo>
                <a:lnTo>
                  <a:pt x="145" y="321"/>
                </a:lnTo>
                <a:lnTo>
                  <a:pt x="126" y="348"/>
                </a:lnTo>
                <a:lnTo>
                  <a:pt x="111" y="377"/>
                </a:lnTo>
                <a:lnTo>
                  <a:pt x="103" y="409"/>
                </a:lnTo>
                <a:lnTo>
                  <a:pt x="100" y="444"/>
                </a:lnTo>
                <a:lnTo>
                  <a:pt x="103" y="478"/>
                </a:lnTo>
                <a:lnTo>
                  <a:pt x="111" y="510"/>
                </a:lnTo>
                <a:lnTo>
                  <a:pt x="126" y="541"/>
                </a:lnTo>
                <a:lnTo>
                  <a:pt x="145" y="567"/>
                </a:lnTo>
                <a:lnTo>
                  <a:pt x="168" y="590"/>
                </a:lnTo>
                <a:lnTo>
                  <a:pt x="194" y="609"/>
                </a:lnTo>
                <a:lnTo>
                  <a:pt x="224" y="623"/>
                </a:lnTo>
                <a:lnTo>
                  <a:pt x="257" y="632"/>
                </a:lnTo>
                <a:lnTo>
                  <a:pt x="291" y="635"/>
                </a:lnTo>
                <a:lnTo>
                  <a:pt x="326" y="632"/>
                </a:lnTo>
                <a:lnTo>
                  <a:pt x="358" y="623"/>
                </a:lnTo>
                <a:lnTo>
                  <a:pt x="387" y="609"/>
                </a:lnTo>
                <a:lnTo>
                  <a:pt x="414" y="590"/>
                </a:lnTo>
                <a:lnTo>
                  <a:pt x="437" y="567"/>
                </a:lnTo>
                <a:lnTo>
                  <a:pt x="456" y="541"/>
                </a:lnTo>
                <a:lnTo>
                  <a:pt x="470" y="510"/>
                </a:lnTo>
                <a:lnTo>
                  <a:pt x="479" y="478"/>
                </a:lnTo>
                <a:lnTo>
                  <a:pt x="482" y="444"/>
                </a:lnTo>
                <a:lnTo>
                  <a:pt x="479" y="408"/>
                </a:lnTo>
                <a:lnTo>
                  <a:pt x="469" y="375"/>
                </a:lnTo>
                <a:lnTo>
                  <a:pt x="454" y="344"/>
                </a:lnTo>
                <a:lnTo>
                  <a:pt x="434" y="317"/>
                </a:lnTo>
                <a:lnTo>
                  <a:pt x="397" y="355"/>
                </a:lnTo>
                <a:lnTo>
                  <a:pt x="411" y="374"/>
                </a:lnTo>
                <a:lnTo>
                  <a:pt x="421" y="395"/>
                </a:lnTo>
                <a:lnTo>
                  <a:pt x="427" y="419"/>
                </a:lnTo>
                <a:lnTo>
                  <a:pt x="430" y="444"/>
                </a:lnTo>
                <a:lnTo>
                  <a:pt x="426" y="475"/>
                </a:lnTo>
                <a:lnTo>
                  <a:pt x="415" y="505"/>
                </a:lnTo>
                <a:lnTo>
                  <a:pt x="399" y="530"/>
                </a:lnTo>
                <a:lnTo>
                  <a:pt x="378" y="552"/>
                </a:lnTo>
                <a:lnTo>
                  <a:pt x="352" y="568"/>
                </a:lnTo>
                <a:lnTo>
                  <a:pt x="323" y="578"/>
                </a:lnTo>
                <a:lnTo>
                  <a:pt x="291" y="582"/>
                </a:lnTo>
                <a:lnTo>
                  <a:pt x="259" y="578"/>
                </a:lnTo>
                <a:lnTo>
                  <a:pt x="230" y="568"/>
                </a:lnTo>
                <a:lnTo>
                  <a:pt x="204" y="552"/>
                </a:lnTo>
                <a:lnTo>
                  <a:pt x="182" y="530"/>
                </a:lnTo>
                <a:lnTo>
                  <a:pt x="166" y="505"/>
                </a:lnTo>
                <a:lnTo>
                  <a:pt x="155" y="475"/>
                </a:lnTo>
                <a:lnTo>
                  <a:pt x="152" y="444"/>
                </a:lnTo>
                <a:lnTo>
                  <a:pt x="155" y="412"/>
                </a:lnTo>
                <a:lnTo>
                  <a:pt x="166" y="383"/>
                </a:lnTo>
                <a:lnTo>
                  <a:pt x="182" y="357"/>
                </a:lnTo>
                <a:lnTo>
                  <a:pt x="204" y="336"/>
                </a:lnTo>
                <a:lnTo>
                  <a:pt x="230" y="319"/>
                </a:lnTo>
                <a:lnTo>
                  <a:pt x="259" y="309"/>
                </a:lnTo>
                <a:lnTo>
                  <a:pt x="291" y="305"/>
                </a:lnTo>
                <a:lnTo>
                  <a:pt x="316" y="307"/>
                </a:lnTo>
                <a:lnTo>
                  <a:pt x="340" y="313"/>
                </a:lnTo>
                <a:lnTo>
                  <a:pt x="361" y="324"/>
                </a:lnTo>
                <a:lnTo>
                  <a:pt x="380" y="337"/>
                </a:lnTo>
                <a:lnTo>
                  <a:pt x="418" y="300"/>
                </a:lnTo>
                <a:lnTo>
                  <a:pt x="391" y="280"/>
                </a:lnTo>
                <a:lnTo>
                  <a:pt x="360" y="265"/>
                </a:lnTo>
                <a:lnTo>
                  <a:pt x="327" y="255"/>
                </a:lnTo>
                <a:lnTo>
                  <a:pt x="291" y="252"/>
                </a:lnTo>
                <a:close/>
                <a:moveTo>
                  <a:pt x="291" y="176"/>
                </a:moveTo>
                <a:lnTo>
                  <a:pt x="248" y="180"/>
                </a:lnTo>
                <a:lnTo>
                  <a:pt x="206" y="190"/>
                </a:lnTo>
                <a:lnTo>
                  <a:pt x="168" y="206"/>
                </a:lnTo>
                <a:lnTo>
                  <a:pt x="133" y="228"/>
                </a:lnTo>
                <a:lnTo>
                  <a:pt x="102" y="254"/>
                </a:lnTo>
                <a:lnTo>
                  <a:pt x="75" y="286"/>
                </a:lnTo>
                <a:lnTo>
                  <a:pt x="54" y="321"/>
                </a:lnTo>
                <a:lnTo>
                  <a:pt x="37" y="360"/>
                </a:lnTo>
                <a:lnTo>
                  <a:pt x="28" y="400"/>
                </a:lnTo>
                <a:lnTo>
                  <a:pt x="24" y="444"/>
                </a:lnTo>
                <a:lnTo>
                  <a:pt x="28" y="487"/>
                </a:lnTo>
                <a:lnTo>
                  <a:pt x="37" y="528"/>
                </a:lnTo>
                <a:lnTo>
                  <a:pt x="54" y="567"/>
                </a:lnTo>
                <a:lnTo>
                  <a:pt x="75" y="601"/>
                </a:lnTo>
                <a:lnTo>
                  <a:pt x="102" y="633"/>
                </a:lnTo>
                <a:lnTo>
                  <a:pt x="133" y="659"/>
                </a:lnTo>
                <a:lnTo>
                  <a:pt x="168" y="681"/>
                </a:lnTo>
                <a:lnTo>
                  <a:pt x="206" y="697"/>
                </a:lnTo>
                <a:lnTo>
                  <a:pt x="248" y="707"/>
                </a:lnTo>
                <a:lnTo>
                  <a:pt x="291" y="711"/>
                </a:lnTo>
                <a:lnTo>
                  <a:pt x="334" y="707"/>
                </a:lnTo>
                <a:lnTo>
                  <a:pt x="375" y="697"/>
                </a:lnTo>
                <a:lnTo>
                  <a:pt x="413" y="681"/>
                </a:lnTo>
                <a:lnTo>
                  <a:pt x="449" y="659"/>
                </a:lnTo>
                <a:lnTo>
                  <a:pt x="479" y="633"/>
                </a:lnTo>
                <a:lnTo>
                  <a:pt x="507" y="601"/>
                </a:lnTo>
                <a:lnTo>
                  <a:pt x="528" y="567"/>
                </a:lnTo>
                <a:lnTo>
                  <a:pt x="544" y="528"/>
                </a:lnTo>
                <a:lnTo>
                  <a:pt x="555" y="487"/>
                </a:lnTo>
                <a:lnTo>
                  <a:pt x="559" y="444"/>
                </a:lnTo>
                <a:lnTo>
                  <a:pt x="555" y="403"/>
                </a:lnTo>
                <a:lnTo>
                  <a:pt x="546" y="364"/>
                </a:lnTo>
                <a:lnTo>
                  <a:pt x="531" y="328"/>
                </a:lnTo>
                <a:lnTo>
                  <a:pt x="512" y="293"/>
                </a:lnTo>
                <a:lnTo>
                  <a:pt x="488" y="264"/>
                </a:lnTo>
                <a:lnTo>
                  <a:pt x="451" y="300"/>
                </a:lnTo>
                <a:lnTo>
                  <a:pt x="470" y="324"/>
                </a:lnTo>
                <a:lnTo>
                  <a:pt x="485" y="351"/>
                </a:lnTo>
                <a:lnTo>
                  <a:pt x="496" y="381"/>
                </a:lnTo>
                <a:lnTo>
                  <a:pt x="503" y="412"/>
                </a:lnTo>
                <a:lnTo>
                  <a:pt x="505" y="444"/>
                </a:lnTo>
                <a:lnTo>
                  <a:pt x="502" y="483"/>
                </a:lnTo>
                <a:lnTo>
                  <a:pt x="492" y="518"/>
                </a:lnTo>
                <a:lnTo>
                  <a:pt x="477" y="552"/>
                </a:lnTo>
                <a:lnTo>
                  <a:pt x="456" y="582"/>
                </a:lnTo>
                <a:lnTo>
                  <a:pt x="430" y="608"/>
                </a:lnTo>
                <a:lnTo>
                  <a:pt x="399" y="629"/>
                </a:lnTo>
                <a:lnTo>
                  <a:pt x="366" y="645"/>
                </a:lnTo>
                <a:lnTo>
                  <a:pt x="329" y="655"/>
                </a:lnTo>
                <a:lnTo>
                  <a:pt x="291" y="659"/>
                </a:lnTo>
                <a:lnTo>
                  <a:pt x="252" y="655"/>
                </a:lnTo>
                <a:lnTo>
                  <a:pt x="216" y="645"/>
                </a:lnTo>
                <a:lnTo>
                  <a:pt x="182" y="629"/>
                </a:lnTo>
                <a:lnTo>
                  <a:pt x="153" y="608"/>
                </a:lnTo>
                <a:lnTo>
                  <a:pt x="127" y="582"/>
                </a:lnTo>
                <a:lnTo>
                  <a:pt x="106" y="552"/>
                </a:lnTo>
                <a:lnTo>
                  <a:pt x="89" y="518"/>
                </a:lnTo>
                <a:lnTo>
                  <a:pt x="80" y="483"/>
                </a:lnTo>
                <a:lnTo>
                  <a:pt x="76" y="444"/>
                </a:lnTo>
                <a:lnTo>
                  <a:pt x="80" y="404"/>
                </a:lnTo>
                <a:lnTo>
                  <a:pt x="89" y="369"/>
                </a:lnTo>
                <a:lnTo>
                  <a:pt x="106" y="335"/>
                </a:lnTo>
                <a:lnTo>
                  <a:pt x="127" y="305"/>
                </a:lnTo>
                <a:lnTo>
                  <a:pt x="153" y="279"/>
                </a:lnTo>
                <a:lnTo>
                  <a:pt x="182" y="258"/>
                </a:lnTo>
                <a:lnTo>
                  <a:pt x="216" y="242"/>
                </a:lnTo>
                <a:lnTo>
                  <a:pt x="252" y="232"/>
                </a:lnTo>
                <a:lnTo>
                  <a:pt x="291" y="228"/>
                </a:lnTo>
                <a:lnTo>
                  <a:pt x="323" y="231"/>
                </a:lnTo>
                <a:lnTo>
                  <a:pt x="354" y="238"/>
                </a:lnTo>
                <a:lnTo>
                  <a:pt x="384" y="250"/>
                </a:lnTo>
                <a:lnTo>
                  <a:pt x="410" y="265"/>
                </a:lnTo>
                <a:lnTo>
                  <a:pt x="434" y="284"/>
                </a:lnTo>
                <a:lnTo>
                  <a:pt x="471" y="246"/>
                </a:lnTo>
                <a:lnTo>
                  <a:pt x="440" y="222"/>
                </a:lnTo>
                <a:lnTo>
                  <a:pt x="407" y="203"/>
                </a:lnTo>
                <a:lnTo>
                  <a:pt x="371" y="188"/>
                </a:lnTo>
                <a:lnTo>
                  <a:pt x="331" y="180"/>
                </a:lnTo>
                <a:lnTo>
                  <a:pt x="291" y="176"/>
                </a:lnTo>
                <a:close/>
                <a:moveTo>
                  <a:pt x="639" y="112"/>
                </a:moveTo>
                <a:lnTo>
                  <a:pt x="548" y="203"/>
                </a:lnTo>
                <a:lnTo>
                  <a:pt x="576" y="203"/>
                </a:lnTo>
                <a:lnTo>
                  <a:pt x="593" y="201"/>
                </a:lnTo>
                <a:lnTo>
                  <a:pt x="608" y="195"/>
                </a:lnTo>
                <a:lnTo>
                  <a:pt x="622" y="184"/>
                </a:lnTo>
                <a:lnTo>
                  <a:pt x="693" y="112"/>
                </a:lnTo>
                <a:lnTo>
                  <a:pt x="639" y="112"/>
                </a:lnTo>
                <a:close/>
                <a:moveTo>
                  <a:pt x="621" y="41"/>
                </a:moveTo>
                <a:lnTo>
                  <a:pt x="550" y="112"/>
                </a:lnTo>
                <a:lnTo>
                  <a:pt x="540" y="125"/>
                </a:lnTo>
                <a:lnTo>
                  <a:pt x="534" y="141"/>
                </a:lnTo>
                <a:lnTo>
                  <a:pt x="531" y="158"/>
                </a:lnTo>
                <a:lnTo>
                  <a:pt x="531" y="187"/>
                </a:lnTo>
                <a:lnTo>
                  <a:pt x="621" y="96"/>
                </a:lnTo>
                <a:lnTo>
                  <a:pt x="621" y="41"/>
                </a:lnTo>
                <a:close/>
                <a:moveTo>
                  <a:pt x="634" y="0"/>
                </a:moveTo>
                <a:lnTo>
                  <a:pt x="638" y="1"/>
                </a:lnTo>
                <a:lnTo>
                  <a:pt x="641" y="3"/>
                </a:lnTo>
                <a:lnTo>
                  <a:pt x="644" y="6"/>
                </a:lnTo>
                <a:lnTo>
                  <a:pt x="645" y="8"/>
                </a:lnTo>
                <a:lnTo>
                  <a:pt x="645" y="12"/>
                </a:lnTo>
                <a:lnTo>
                  <a:pt x="645" y="89"/>
                </a:lnTo>
                <a:lnTo>
                  <a:pt x="722" y="89"/>
                </a:lnTo>
                <a:lnTo>
                  <a:pt x="725" y="90"/>
                </a:lnTo>
                <a:lnTo>
                  <a:pt x="729" y="91"/>
                </a:lnTo>
                <a:lnTo>
                  <a:pt x="731" y="93"/>
                </a:lnTo>
                <a:lnTo>
                  <a:pt x="734" y="97"/>
                </a:lnTo>
                <a:lnTo>
                  <a:pt x="734" y="99"/>
                </a:lnTo>
                <a:lnTo>
                  <a:pt x="734" y="103"/>
                </a:lnTo>
                <a:lnTo>
                  <a:pt x="732" y="106"/>
                </a:lnTo>
                <a:lnTo>
                  <a:pt x="731" y="110"/>
                </a:lnTo>
                <a:lnTo>
                  <a:pt x="639" y="201"/>
                </a:lnTo>
                <a:lnTo>
                  <a:pt x="620" y="215"/>
                </a:lnTo>
                <a:lnTo>
                  <a:pt x="600" y="223"/>
                </a:lnTo>
                <a:lnTo>
                  <a:pt x="576" y="227"/>
                </a:lnTo>
                <a:lnTo>
                  <a:pt x="524" y="227"/>
                </a:lnTo>
                <a:lnTo>
                  <a:pt x="505" y="246"/>
                </a:lnTo>
                <a:lnTo>
                  <a:pt x="531" y="279"/>
                </a:lnTo>
                <a:lnTo>
                  <a:pt x="553" y="317"/>
                </a:lnTo>
                <a:lnTo>
                  <a:pt x="568" y="356"/>
                </a:lnTo>
                <a:lnTo>
                  <a:pt x="579" y="399"/>
                </a:lnTo>
                <a:lnTo>
                  <a:pt x="582" y="444"/>
                </a:lnTo>
                <a:lnTo>
                  <a:pt x="579" y="486"/>
                </a:lnTo>
                <a:lnTo>
                  <a:pt x="569" y="528"/>
                </a:lnTo>
                <a:lnTo>
                  <a:pt x="555" y="567"/>
                </a:lnTo>
                <a:lnTo>
                  <a:pt x="535" y="602"/>
                </a:lnTo>
                <a:lnTo>
                  <a:pt x="510" y="634"/>
                </a:lnTo>
                <a:lnTo>
                  <a:pt x="482" y="664"/>
                </a:lnTo>
                <a:lnTo>
                  <a:pt x="450" y="687"/>
                </a:lnTo>
                <a:lnTo>
                  <a:pt x="413" y="707"/>
                </a:lnTo>
                <a:lnTo>
                  <a:pt x="375" y="723"/>
                </a:lnTo>
                <a:lnTo>
                  <a:pt x="334" y="731"/>
                </a:lnTo>
                <a:lnTo>
                  <a:pt x="291" y="735"/>
                </a:lnTo>
                <a:lnTo>
                  <a:pt x="248" y="731"/>
                </a:lnTo>
                <a:lnTo>
                  <a:pt x="207" y="723"/>
                </a:lnTo>
                <a:lnTo>
                  <a:pt x="168" y="707"/>
                </a:lnTo>
                <a:lnTo>
                  <a:pt x="133" y="687"/>
                </a:lnTo>
                <a:lnTo>
                  <a:pt x="100" y="664"/>
                </a:lnTo>
                <a:lnTo>
                  <a:pt x="71" y="634"/>
                </a:lnTo>
                <a:lnTo>
                  <a:pt x="46" y="602"/>
                </a:lnTo>
                <a:lnTo>
                  <a:pt x="28" y="567"/>
                </a:lnTo>
                <a:lnTo>
                  <a:pt x="12" y="528"/>
                </a:lnTo>
                <a:lnTo>
                  <a:pt x="3" y="486"/>
                </a:lnTo>
                <a:lnTo>
                  <a:pt x="0" y="444"/>
                </a:lnTo>
                <a:lnTo>
                  <a:pt x="3" y="401"/>
                </a:lnTo>
                <a:lnTo>
                  <a:pt x="12" y="360"/>
                </a:lnTo>
                <a:lnTo>
                  <a:pt x="28" y="321"/>
                </a:lnTo>
                <a:lnTo>
                  <a:pt x="46" y="285"/>
                </a:lnTo>
                <a:lnTo>
                  <a:pt x="71" y="253"/>
                </a:lnTo>
                <a:lnTo>
                  <a:pt x="100" y="223"/>
                </a:lnTo>
                <a:lnTo>
                  <a:pt x="133" y="200"/>
                </a:lnTo>
                <a:lnTo>
                  <a:pt x="168" y="180"/>
                </a:lnTo>
                <a:lnTo>
                  <a:pt x="207" y="164"/>
                </a:lnTo>
                <a:lnTo>
                  <a:pt x="248" y="156"/>
                </a:lnTo>
                <a:lnTo>
                  <a:pt x="291" y="153"/>
                </a:lnTo>
                <a:lnTo>
                  <a:pt x="336" y="156"/>
                </a:lnTo>
                <a:lnTo>
                  <a:pt x="378" y="166"/>
                </a:lnTo>
                <a:lnTo>
                  <a:pt x="418" y="182"/>
                </a:lnTo>
                <a:lnTo>
                  <a:pt x="454" y="203"/>
                </a:lnTo>
                <a:lnTo>
                  <a:pt x="488" y="229"/>
                </a:lnTo>
                <a:lnTo>
                  <a:pt x="508" y="210"/>
                </a:lnTo>
                <a:lnTo>
                  <a:pt x="508" y="158"/>
                </a:lnTo>
                <a:lnTo>
                  <a:pt x="510" y="135"/>
                </a:lnTo>
                <a:lnTo>
                  <a:pt x="520" y="113"/>
                </a:lnTo>
                <a:lnTo>
                  <a:pt x="534" y="96"/>
                </a:lnTo>
                <a:lnTo>
                  <a:pt x="625" y="3"/>
                </a:lnTo>
                <a:lnTo>
                  <a:pt x="628" y="1"/>
                </a:lnTo>
                <a:lnTo>
                  <a:pt x="631" y="0"/>
                </a:lnTo>
                <a:lnTo>
                  <a:pt x="634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4" name="Group 49"/>
          <p:cNvGrpSpPr/>
          <p:nvPr/>
        </p:nvGrpSpPr>
        <p:grpSpPr>
          <a:xfrm>
            <a:off x="4462811" y="3733703"/>
            <a:ext cx="335020" cy="327760"/>
            <a:chOff x="2838450" y="1482725"/>
            <a:chExt cx="512763" cy="501650"/>
          </a:xfrm>
          <a:solidFill>
            <a:schemeClr val="accent2"/>
          </a:solidFill>
        </p:grpSpPr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3006725" y="1646238"/>
              <a:ext cx="176213" cy="173038"/>
            </a:xfrm>
            <a:custGeom>
              <a:avLst/>
              <a:gdLst>
                <a:gd name="T0" fmla="*/ 111 w 222"/>
                <a:gd name="T1" fmla="*/ 22 h 218"/>
                <a:gd name="T2" fmla="*/ 87 w 222"/>
                <a:gd name="T3" fmla="*/ 25 h 218"/>
                <a:gd name="T4" fmla="*/ 66 w 222"/>
                <a:gd name="T5" fmla="*/ 34 h 218"/>
                <a:gd name="T6" fmla="*/ 48 w 222"/>
                <a:gd name="T7" fmla="*/ 47 h 218"/>
                <a:gd name="T8" fmla="*/ 34 w 222"/>
                <a:gd name="T9" fmla="*/ 65 h 218"/>
                <a:gd name="T10" fmla="*/ 25 w 222"/>
                <a:gd name="T11" fmla="*/ 86 h 218"/>
                <a:gd name="T12" fmla="*/ 22 w 222"/>
                <a:gd name="T13" fmla="*/ 109 h 218"/>
                <a:gd name="T14" fmla="*/ 25 w 222"/>
                <a:gd name="T15" fmla="*/ 132 h 218"/>
                <a:gd name="T16" fmla="*/ 34 w 222"/>
                <a:gd name="T17" fmla="*/ 152 h 218"/>
                <a:gd name="T18" fmla="*/ 48 w 222"/>
                <a:gd name="T19" fmla="*/ 170 h 218"/>
                <a:gd name="T20" fmla="*/ 66 w 222"/>
                <a:gd name="T21" fmla="*/ 184 h 218"/>
                <a:gd name="T22" fmla="*/ 87 w 222"/>
                <a:gd name="T23" fmla="*/ 193 h 218"/>
                <a:gd name="T24" fmla="*/ 111 w 222"/>
                <a:gd name="T25" fmla="*/ 196 h 218"/>
                <a:gd name="T26" fmla="*/ 135 w 222"/>
                <a:gd name="T27" fmla="*/ 193 h 218"/>
                <a:gd name="T28" fmla="*/ 156 w 222"/>
                <a:gd name="T29" fmla="*/ 184 h 218"/>
                <a:gd name="T30" fmla="*/ 174 w 222"/>
                <a:gd name="T31" fmla="*/ 170 h 218"/>
                <a:gd name="T32" fmla="*/ 188 w 222"/>
                <a:gd name="T33" fmla="*/ 152 h 218"/>
                <a:gd name="T34" fmla="*/ 197 w 222"/>
                <a:gd name="T35" fmla="*/ 132 h 218"/>
                <a:gd name="T36" fmla="*/ 200 w 222"/>
                <a:gd name="T37" fmla="*/ 109 h 218"/>
                <a:gd name="T38" fmla="*/ 197 w 222"/>
                <a:gd name="T39" fmla="*/ 86 h 218"/>
                <a:gd name="T40" fmla="*/ 188 w 222"/>
                <a:gd name="T41" fmla="*/ 65 h 218"/>
                <a:gd name="T42" fmla="*/ 174 w 222"/>
                <a:gd name="T43" fmla="*/ 47 h 218"/>
                <a:gd name="T44" fmla="*/ 156 w 222"/>
                <a:gd name="T45" fmla="*/ 34 h 218"/>
                <a:gd name="T46" fmla="*/ 135 w 222"/>
                <a:gd name="T47" fmla="*/ 25 h 218"/>
                <a:gd name="T48" fmla="*/ 111 w 222"/>
                <a:gd name="T49" fmla="*/ 22 h 218"/>
                <a:gd name="T50" fmla="*/ 111 w 222"/>
                <a:gd name="T51" fmla="*/ 0 h 218"/>
                <a:gd name="T52" fmla="*/ 137 w 222"/>
                <a:gd name="T53" fmla="*/ 3 h 218"/>
                <a:gd name="T54" fmla="*/ 159 w 222"/>
                <a:gd name="T55" fmla="*/ 12 h 218"/>
                <a:gd name="T56" fmla="*/ 181 w 222"/>
                <a:gd name="T57" fmla="*/ 24 h 218"/>
                <a:gd name="T58" fmla="*/ 197 w 222"/>
                <a:gd name="T59" fmla="*/ 41 h 218"/>
                <a:gd name="T60" fmla="*/ 210 w 222"/>
                <a:gd name="T61" fmla="*/ 61 h 218"/>
                <a:gd name="T62" fmla="*/ 219 w 222"/>
                <a:gd name="T63" fmla="*/ 84 h 218"/>
                <a:gd name="T64" fmla="*/ 222 w 222"/>
                <a:gd name="T65" fmla="*/ 109 h 218"/>
                <a:gd name="T66" fmla="*/ 219 w 222"/>
                <a:gd name="T67" fmla="*/ 134 h 218"/>
                <a:gd name="T68" fmla="*/ 210 w 222"/>
                <a:gd name="T69" fmla="*/ 157 h 218"/>
                <a:gd name="T70" fmla="*/ 197 w 222"/>
                <a:gd name="T71" fmla="*/ 177 h 218"/>
                <a:gd name="T72" fmla="*/ 181 w 222"/>
                <a:gd name="T73" fmla="*/ 194 h 218"/>
                <a:gd name="T74" fmla="*/ 159 w 222"/>
                <a:gd name="T75" fmla="*/ 207 h 218"/>
                <a:gd name="T76" fmla="*/ 137 w 222"/>
                <a:gd name="T77" fmla="*/ 215 h 218"/>
                <a:gd name="T78" fmla="*/ 111 w 222"/>
                <a:gd name="T79" fmla="*/ 218 h 218"/>
                <a:gd name="T80" fmla="*/ 86 w 222"/>
                <a:gd name="T81" fmla="*/ 215 h 218"/>
                <a:gd name="T82" fmla="*/ 62 w 222"/>
                <a:gd name="T83" fmla="*/ 207 h 218"/>
                <a:gd name="T84" fmla="*/ 41 w 222"/>
                <a:gd name="T85" fmla="*/ 194 h 218"/>
                <a:gd name="T86" fmla="*/ 25 w 222"/>
                <a:gd name="T87" fmla="*/ 177 h 218"/>
                <a:gd name="T88" fmla="*/ 12 w 222"/>
                <a:gd name="T89" fmla="*/ 157 h 218"/>
                <a:gd name="T90" fmla="*/ 3 w 222"/>
                <a:gd name="T91" fmla="*/ 134 h 218"/>
                <a:gd name="T92" fmla="*/ 0 w 222"/>
                <a:gd name="T93" fmla="*/ 109 h 218"/>
                <a:gd name="T94" fmla="*/ 3 w 222"/>
                <a:gd name="T95" fmla="*/ 84 h 218"/>
                <a:gd name="T96" fmla="*/ 12 w 222"/>
                <a:gd name="T97" fmla="*/ 61 h 218"/>
                <a:gd name="T98" fmla="*/ 25 w 222"/>
                <a:gd name="T99" fmla="*/ 41 h 218"/>
                <a:gd name="T100" fmla="*/ 41 w 222"/>
                <a:gd name="T101" fmla="*/ 24 h 218"/>
                <a:gd name="T102" fmla="*/ 62 w 222"/>
                <a:gd name="T103" fmla="*/ 12 h 218"/>
                <a:gd name="T104" fmla="*/ 86 w 222"/>
                <a:gd name="T105" fmla="*/ 3 h 218"/>
                <a:gd name="T106" fmla="*/ 111 w 222"/>
                <a:gd name="T10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2" h="218">
                  <a:moveTo>
                    <a:pt x="111" y="22"/>
                  </a:moveTo>
                  <a:lnTo>
                    <a:pt x="87" y="25"/>
                  </a:lnTo>
                  <a:lnTo>
                    <a:pt x="66" y="34"/>
                  </a:lnTo>
                  <a:lnTo>
                    <a:pt x="48" y="47"/>
                  </a:lnTo>
                  <a:lnTo>
                    <a:pt x="34" y="65"/>
                  </a:lnTo>
                  <a:lnTo>
                    <a:pt x="25" y="86"/>
                  </a:lnTo>
                  <a:lnTo>
                    <a:pt x="22" y="109"/>
                  </a:lnTo>
                  <a:lnTo>
                    <a:pt x="25" y="132"/>
                  </a:lnTo>
                  <a:lnTo>
                    <a:pt x="34" y="152"/>
                  </a:lnTo>
                  <a:lnTo>
                    <a:pt x="48" y="170"/>
                  </a:lnTo>
                  <a:lnTo>
                    <a:pt x="66" y="184"/>
                  </a:lnTo>
                  <a:lnTo>
                    <a:pt x="87" y="193"/>
                  </a:lnTo>
                  <a:lnTo>
                    <a:pt x="111" y="196"/>
                  </a:lnTo>
                  <a:lnTo>
                    <a:pt x="135" y="193"/>
                  </a:lnTo>
                  <a:lnTo>
                    <a:pt x="156" y="184"/>
                  </a:lnTo>
                  <a:lnTo>
                    <a:pt x="174" y="170"/>
                  </a:lnTo>
                  <a:lnTo>
                    <a:pt x="188" y="152"/>
                  </a:lnTo>
                  <a:lnTo>
                    <a:pt x="197" y="132"/>
                  </a:lnTo>
                  <a:lnTo>
                    <a:pt x="200" y="109"/>
                  </a:lnTo>
                  <a:lnTo>
                    <a:pt x="197" y="86"/>
                  </a:lnTo>
                  <a:lnTo>
                    <a:pt x="188" y="65"/>
                  </a:lnTo>
                  <a:lnTo>
                    <a:pt x="174" y="47"/>
                  </a:lnTo>
                  <a:lnTo>
                    <a:pt x="156" y="34"/>
                  </a:lnTo>
                  <a:lnTo>
                    <a:pt x="135" y="25"/>
                  </a:lnTo>
                  <a:lnTo>
                    <a:pt x="111" y="22"/>
                  </a:lnTo>
                  <a:close/>
                  <a:moveTo>
                    <a:pt x="111" y="0"/>
                  </a:moveTo>
                  <a:lnTo>
                    <a:pt x="137" y="3"/>
                  </a:lnTo>
                  <a:lnTo>
                    <a:pt x="159" y="12"/>
                  </a:lnTo>
                  <a:lnTo>
                    <a:pt x="181" y="24"/>
                  </a:lnTo>
                  <a:lnTo>
                    <a:pt x="197" y="41"/>
                  </a:lnTo>
                  <a:lnTo>
                    <a:pt x="210" y="61"/>
                  </a:lnTo>
                  <a:lnTo>
                    <a:pt x="219" y="84"/>
                  </a:lnTo>
                  <a:lnTo>
                    <a:pt x="222" y="109"/>
                  </a:lnTo>
                  <a:lnTo>
                    <a:pt x="219" y="134"/>
                  </a:lnTo>
                  <a:lnTo>
                    <a:pt x="210" y="157"/>
                  </a:lnTo>
                  <a:lnTo>
                    <a:pt x="197" y="177"/>
                  </a:lnTo>
                  <a:lnTo>
                    <a:pt x="181" y="194"/>
                  </a:lnTo>
                  <a:lnTo>
                    <a:pt x="159" y="207"/>
                  </a:lnTo>
                  <a:lnTo>
                    <a:pt x="137" y="215"/>
                  </a:lnTo>
                  <a:lnTo>
                    <a:pt x="111" y="218"/>
                  </a:lnTo>
                  <a:lnTo>
                    <a:pt x="86" y="215"/>
                  </a:lnTo>
                  <a:lnTo>
                    <a:pt x="62" y="207"/>
                  </a:lnTo>
                  <a:lnTo>
                    <a:pt x="41" y="194"/>
                  </a:lnTo>
                  <a:lnTo>
                    <a:pt x="25" y="177"/>
                  </a:lnTo>
                  <a:lnTo>
                    <a:pt x="12" y="157"/>
                  </a:lnTo>
                  <a:lnTo>
                    <a:pt x="3" y="134"/>
                  </a:lnTo>
                  <a:lnTo>
                    <a:pt x="0" y="109"/>
                  </a:lnTo>
                  <a:lnTo>
                    <a:pt x="3" y="84"/>
                  </a:lnTo>
                  <a:lnTo>
                    <a:pt x="12" y="61"/>
                  </a:lnTo>
                  <a:lnTo>
                    <a:pt x="25" y="41"/>
                  </a:lnTo>
                  <a:lnTo>
                    <a:pt x="41" y="24"/>
                  </a:lnTo>
                  <a:lnTo>
                    <a:pt x="62" y="12"/>
                  </a:lnTo>
                  <a:lnTo>
                    <a:pt x="86" y="3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6" name="Freeform 46"/>
            <p:cNvSpPr>
              <a:spLocks noEditPoints="1"/>
            </p:cNvSpPr>
            <p:nvPr/>
          </p:nvSpPr>
          <p:spPr bwMode="auto">
            <a:xfrm>
              <a:off x="2838450" y="1482725"/>
              <a:ext cx="512763" cy="501650"/>
            </a:xfrm>
            <a:custGeom>
              <a:avLst/>
              <a:gdLst>
                <a:gd name="T0" fmla="*/ 261 w 646"/>
                <a:gd name="T1" fmla="*/ 98 h 633"/>
                <a:gd name="T2" fmla="*/ 209 w 646"/>
                <a:gd name="T3" fmla="*/ 119 h 633"/>
                <a:gd name="T4" fmla="*/ 129 w 646"/>
                <a:gd name="T5" fmla="*/ 89 h 633"/>
                <a:gd name="T6" fmla="*/ 122 w 646"/>
                <a:gd name="T7" fmla="*/ 204 h 633"/>
                <a:gd name="T8" fmla="*/ 103 w 646"/>
                <a:gd name="T9" fmla="*/ 255 h 633"/>
                <a:gd name="T10" fmla="*/ 26 w 646"/>
                <a:gd name="T11" fmla="*/ 287 h 633"/>
                <a:gd name="T12" fmla="*/ 80 w 646"/>
                <a:gd name="T13" fmla="*/ 369 h 633"/>
                <a:gd name="T14" fmla="*/ 123 w 646"/>
                <a:gd name="T15" fmla="*/ 423 h 633"/>
                <a:gd name="T16" fmla="*/ 92 w 646"/>
                <a:gd name="T17" fmla="*/ 501 h 633"/>
                <a:gd name="T18" fmla="*/ 177 w 646"/>
                <a:gd name="T19" fmla="*/ 526 h 633"/>
                <a:gd name="T20" fmla="*/ 256 w 646"/>
                <a:gd name="T21" fmla="*/ 527 h 633"/>
                <a:gd name="T22" fmla="*/ 286 w 646"/>
                <a:gd name="T23" fmla="*/ 592 h 633"/>
                <a:gd name="T24" fmla="*/ 368 w 646"/>
                <a:gd name="T25" fmla="*/ 576 h 633"/>
                <a:gd name="T26" fmla="*/ 428 w 646"/>
                <a:gd name="T27" fmla="*/ 512 h 633"/>
                <a:gd name="T28" fmla="*/ 486 w 646"/>
                <a:gd name="T29" fmla="*/ 532 h 633"/>
                <a:gd name="T30" fmla="*/ 550 w 646"/>
                <a:gd name="T31" fmla="*/ 485 h 633"/>
                <a:gd name="T32" fmla="*/ 524 w 646"/>
                <a:gd name="T33" fmla="*/ 419 h 633"/>
                <a:gd name="T34" fmla="*/ 587 w 646"/>
                <a:gd name="T35" fmla="*/ 359 h 633"/>
                <a:gd name="T36" fmla="*/ 607 w 646"/>
                <a:gd name="T37" fmla="*/ 279 h 633"/>
                <a:gd name="T38" fmla="*/ 539 w 646"/>
                <a:gd name="T39" fmla="*/ 249 h 633"/>
                <a:gd name="T40" fmla="*/ 544 w 646"/>
                <a:gd name="T41" fmla="*/ 156 h 633"/>
                <a:gd name="T42" fmla="*/ 499 w 646"/>
                <a:gd name="T43" fmla="*/ 92 h 633"/>
                <a:gd name="T44" fmla="*/ 431 w 646"/>
                <a:gd name="T45" fmla="*/ 120 h 633"/>
                <a:gd name="T46" fmla="*/ 376 w 646"/>
                <a:gd name="T47" fmla="*/ 78 h 633"/>
                <a:gd name="T48" fmla="*/ 287 w 646"/>
                <a:gd name="T49" fmla="*/ 0 h 633"/>
                <a:gd name="T50" fmla="*/ 371 w 646"/>
                <a:gd name="T51" fmla="*/ 14 h 633"/>
                <a:gd name="T52" fmla="*/ 432 w 646"/>
                <a:gd name="T53" fmla="*/ 98 h 633"/>
                <a:gd name="T54" fmla="*/ 509 w 646"/>
                <a:gd name="T55" fmla="*/ 66 h 633"/>
                <a:gd name="T56" fmla="*/ 526 w 646"/>
                <a:gd name="T57" fmla="*/ 67 h 633"/>
                <a:gd name="T58" fmla="*/ 575 w 646"/>
                <a:gd name="T59" fmla="*/ 136 h 633"/>
                <a:gd name="T60" fmla="*/ 557 w 646"/>
                <a:gd name="T61" fmla="*/ 238 h 633"/>
                <a:gd name="T62" fmla="*/ 639 w 646"/>
                <a:gd name="T63" fmla="*/ 270 h 633"/>
                <a:gd name="T64" fmla="*/ 646 w 646"/>
                <a:gd name="T65" fmla="*/ 351 h 633"/>
                <a:gd name="T66" fmla="*/ 606 w 646"/>
                <a:gd name="T67" fmla="*/ 375 h 633"/>
                <a:gd name="T68" fmla="*/ 558 w 646"/>
                <a:gd name="T69" fmla="*/ 449 h 633"/>
                <a:gd name="T70" fmla="*/ 580 w 646"/>
                <a:gd name="T71" fmla="*/ 511 h 633"/>
                <a:gd name="T72" fmla="*/ 519 w 646"/>
                <a:gd name="T73" fmla="*/ 565 h 633"/>
                <a:gd name="T74" fmla="*/ 433 w 646"/>
                <a:gd name="T75" fmla="*/ 533 h 633"/>
                <a:gd name="T76" fmla="*/ 374 w 646"/>
                <a:gd name="T77" fmla="*/ 619 h 633"/>
                <a:gd name="T78" fmla="*/ 290 w 646"/>
                <a:gd name="T79" fmla="*/ 633 h 633"/>
                <a:gd name="T80" fmla="*/ 270 w 646"/>
                <a:gd name="T81" fmla="*/ 608 h 633"/>
                <a:gd name="T82" fmla="*/ 211 w 646"/>
                <a:gd name="T83" fmla="*/ 536 h 633"/>
                <a:gd name="T84" fmla="*/ 133 w 646"/>
                <a:gd name="T85" fmla="*/ 568 h 633"/>
                <a:gd name="T86" fmla="*/ 71 w 646"/>
                <a:gd name="T87" fmla="*/ 517 h 633"/>
                <a:gd name="T88" fmla="*/ 75 w 646"/>
                <a:gd name="T89" fmla="*/ 485 h 633"/>
                <a:gd name="T90" fmla="*/ 85 w 646"/>
                <a:gd name="T91" fmla="*/ 394 h 633"/>
                <a:gd name="T92" fmla="*/ 4 w 646"/>
                <a:gd name="T93" fmla="*/ 359 h 633"/>
                <a:gd name="T94" fmla="*/ 1 w 646"/>
                <a:gd name="T95" fmla="*/ 278 h 633"/>
                <a:gd name="T96" fmla="*/ 60 w 646"/>
                <a:gd name="T97" fmla="*/ 248 h 633"/>
                <a:gd name="T98" fmla="*/ 79 w 646"/>
                <a:gd name="T99" fmla="*/ 163 h 633"/>
                <a:gd name="T100" fmla="*/ 67 w 646"/>
                <a:gd name="T101" fmla="*/ 118 h 633"/>
                <a:gd name="T102" fmla="*/ 134 w 646"/>
                <a:gd name="T103" fmla="*/ 67 h 633"/>
                <a:gd name="T104" fmla="*/ 243 w 646"/>
                <a:gd name="T105" fmla="*/ 86 h 633"/>
                <a:gd name="T106" fmla="*/ 276 w 646"/>
                <a:gd name="T107" fmla="*/ 7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6" h="633">
                  <a:moveTo>
                    <a:pt x="292" y="21"/>
                  </a:moveTo>
                  <a:lnTo>
                    <a:pt x="291" y="26"/>
                  </a:lnTo>
                  <a:lnTo>
                    <a:pt x="284" y="40"/>
                  </a:lnTo>
                  <a:lnTo>
                    <a:pt x="277" y="58"/>
                  </a:lnTo>
                  <a:lnTo>
                    <a:pt x="269" y="79"/>
                  </a:lnTo>
                  <a:lnTo>
                    <a:pt x="261" y="98"/>
                  </a:lnTo>
                  <a:lnTo>
                    <a:pt x="260" y="100"/>
                  </a:lnTo>
                  <a:lnTo>
                    <a:pt x="258" y="103"/>
                  </a:lnTo>
                  <a:lnTo>
                    <a:pt x="256" y="104"/>
                  </a:lnTo>
                  <a:lnTo>
                    <a:pt x="218" y="119"/>
                  </a:lnTo>
                  <a:lnTo>
                    <a:pt x="213" y="120"/>
                  </a:lnTo>
                  <a:lnTo>
                    <a:pt x="209" y="119"/>
                  </a:lnTo>
                  <a:lnTo>
                    <a:pt x="193" y="113"/>
                  </a:lnTo>
                  <a:lnTo>
                    <a:pt x="176" y="106"/>
                  </a:lnTo>
                  <a:lnTo>
                    <a:pt x="160" y="99"/>
                  </a:lnTo>
                  <a:lnTo>
                    <a:pt x="146" y="94"/>
                  </a:lnTo>
                  <a:lnTo>
                    <a:pt x="134" y="90"/>
                  </a:lnTo>
                  <a:lnTo>
                    <a:pt x="129" y="89"/>
                  </a:lnTo>
                  <a:lnTo>
                    <a:pt x="89" y="129"/>
                  </a:lnTo>
                  <a:lnTo>
                    <a:pt x="90" y="132"/>
                  </a:lnTo>
                  <a:lnTo>
                    <a:pt x="96" y="145"/>
                  </a:lnTo>
                  <a:lnTo>
                    <a:pt x="103" y="163"/>
                  </a:lnTo>
                  <a:lnTo>
                    <a:pt x="112" y="183"/>
                  </a:lnTo>
                  <a:lnTo>
                    <a:pt x="122" y="204"/>
                  </a:lnTo>
                  <a:lnTo>
                    <a:pt x="123" y="207"/>
                  </a:lnTo>
                  <a:lnTo>
                    <a:pt x="123" y="210"/>
                  </a:lnTo>
                  <a:lnTo>
                    <a:pt x="122" y="213"/>
                  </a:lnTo>
                  <a:lnTo>
                    <a:pt x="106" y="251"/>
                  </a:lnTo>
                  <a:lnTo>
                    <a:pt x="105" y="253"/>
                  </a:lnTo>
                  <a:lnTo>
                    <a:pt x="103" y="255"/>
                  </a:lnTo>
                  <a:lnTo>
                    <a:pt x="101" y="257"/>
                  </a:lnTo>
                  <a:lnTo>
                    <a:pt x="84" y="262"/>
                  </a:lnTo>
                  <a:lnTo>
                    <a:pt x="67" y="270"/>
                  </a:lnTo>
                  <a:lnTo>
                    <a:pt x="51" y="277"/>
                  </a:lnTo>
                  <a:lnTo>
                    <a:pt x="37" y="283"/>
                  </a:lnTo>
                  <a:lnTo>
                    <a:pt x="26" y="287"/>
                  </a:lnTo>
                  <a:lnTo>
                    <a:pt x="21" y="290"/>
                  </a:lnTo>
                  <a:lnTo>
                    <a:pt x="21" y="345"/>
                  </a:lnTo>
                  <a:lnTo>
                    <a:pt x="26" y="348"/>
                  </a:lnTo>
                  <a:lnTo>
                    <a:pt x="40" y="354"/>
                  </a:lnTo>
                  <a:lnTo>
                    <a:pt x="59" y="361"/>
                  </a:lnTo>
                  <a:lnTo>
                    <a:pt x="80" y="369"/>
                  </a:lnTo>
                  <a:lnTo>
                    <a:pt x="101" y="376"/>
                  </a:lnTo>
                  <a:lnTo>
                    <a:pt x="103" y="377"/>
                  </a:lnTo>
                  <a:lnTo>
                    <a:pt x="105" y="380"/>
                  </a:lnTo>
                  <a:lnTo>
                    <a:pt x="106" y="382"/>
                  </a:lnTo>
                  <a:lnTo>
                    <a:pt x="123" y="420"/>
                  </a:lnTo>
                  <a:lnTo>
                    <a:pt x="123" y="423"/>
                  </a:lnTo>
                  <a:lnTo>
                    <a:pt x="122" y="428"/>
                  </a:lnTo>
                  <a:lnTo>
                    <a:pt x="116" y="443"/>
                  </a:lnTo>
                  <a:lnTo>
                    <a:pt x="109" y="460"/>
                  </a:lnTo>
                  <a:lnTo>
                    <a:pt x="102" y="475"/>
                  </a:lnTo>
                  <a:lnTo>
                    <a:pt x="96" y="490"/>
                  </a:lnTo>
                  <a:lnTo>
                    <a:pt x="92" y="501"/>
                  </a:lnTo>
                  <a:lnTo>
                    <a:pt x="91" y="505"/>
                  </a:lnTo>
                  <a:lnTo>
                    <a:pt x="131" y="545"/>
                  </a:lnTo>
                  <a:lnTo>
                    <a:pt x="136" y="544"/>
                  </a:lnTo>
                  <a:lnTo>
                    <a:pt x="147" y="539"/>
                  </a:lnTo>
                  <a:lnTo>
                    <a:pt x="161" y="533"/>
                  </a:lnTo>
                  <a:lnTo>
                    <a:pt x="177" y="526"/>
                  </a:lnTo>
                  <a:lnTo>
                    <a:pt x="193" y="519"/>
                  </a:lnTo>
                  <a:lnTo>
                    <a:pt x="209" y="512"/>
                  </a:lnTo>
                  <a:lnTo>
                    <a:pt x="212" y="512"/>
                  </a:lnTo>
                  <a:lnTo>
                    <a:pt x="215" y="511"/>
                  </a:lnTo>
                  <a:lnTo>
                    <a:pt x="218" y="512"/>
                  </a:lnTo>
                  <a:lnTo>
                    <a:pt x="256" y="527"/>
                  </a:lnTo>
                  <a:lnTo>
                    <a:pt x="258" y="529"/>
                  </a:lnTo>
                  <a:lnTo>
                    <a:pt x="260" y="531"/>
                  </a:lnTo>
                  <a:lnTo>
                    <a:pt x="261" y="533"/>
                  </a:lnTo>
                  <a:lnTo>
                    <a:pt x="270" y="553"/>
                  </a:lnTo>
                  <a:lnTo>
                    <a:pt x="278" y="574"/>
                  </a:lnTo>
                  <a:lnTo>
                    <a:pt x="286" y="592"/>
                  </a:lnTo>
                  <a:lnTo>
                    <a:pt x="293" y="607"/>
                  </a:lnTo>
                  <a:lnTo>
                    <a:pt x="296" y="610"/>
                  </a:lnTo>
                  <a:lnTo>
                    <a:pt x="354" y="610"/>
                  </a:lnTo>
                  <a:lnTo>
                    <a:pt x="355" y="607"/>
                  </a:lnTo>
                  <a:lnTo>
                    <a:pt x="361" y="594"/>
                  </a:lnTo>
                  <a:lnTo>
                    <a:pt x="368" y="576"/>
                  </a:lnTo>
                  <a:lnTo>
                    <a:pt x="376" y="556"/>
                  </a:lnTo>
                  <a:lnTo>
                    <a:pt x="384" y="533"/>
                  </a:lnTo>
                  <a:lnTo>
                    <a:pt x="386" y="531"/>
                  </a:lnTo>
                  <a:lnTo>
                    <a:pt x="388" y="529"/>
                  </a:lnTo>
                  <a:lnTo>
                    <a:pt x="390" y="527"/>
                  </a:lnTo>
                  <a:lnTo>
                    <a:pt x="428" y="512"/>
                  </a:lnTo>
                  <a:lnTo>
                    <a:pt x="432" y="511"/>
                  </a:lnTo>
                  <a:lnTo>
                    <a:pt x="434" y="511"/>
                  </a:lnTo>
                  <a:lnTo>
                    <a:pt x="438" y="512"/>
                  </a:lnTo>
                  <a:lnTo>
                    <a:pt x="453" y="519"/>
                  </a:lnTo>
                  <a:lnTo>
                    <a:pt x="470" y="525"/>
                  </a:lnTo>
                  <a:lnTo>
                    <a:pt x="486" y="532"/>
                  </a:lnTo>
                  <a:lnTo>
                    <a:pt x="500" y="538"/>
                  </a:lnTo>
                  <a:lnTo>
                    <a:pt x="512" y="542"/>
                  </a:lnTo>
                  <a:lnTo>
                    <a:pt x="517" y="543"/>
                  </a:lnTo>
                  <a:lnTo>
                    <a:pt x="557" y="504"/>
                  </a:lnTo>
                  <a:lnTo>
                    <a:pt x="556" y="499"/>
                  </a:lnTo>
                  <a:lnTo>
                    <a:pt x="550" y="485"/>
                  </a:lnTo>
                  <a:lnTo>
                    <a:pt x="542" y="466"/>
                  </a:lnTo>
                  <a:lnTo>
                    <a:pt x="532" y="446"/>
                  </a:lnTo>
                  <a:lnTo>
                    <a:pt x="524" y="428"/>
                  </a:lnTo>
                  <a:lnTo>
                    <a:pt x="523" y="425"/>
                  </a:lnTo>
                  <a:lnTo>
                    <a:pt x="523" y="422"/>
                  </a:lnTo>
                  <a:lnTo>
                    <a:pt x="524" y="419"/>
                  </a:lnTo>
                  <a:lnTo>
                    <a:pt x="539" y="381"/>
                  </a:lnTo>
                  <a:lnTo>
                    <a:pt x="541" y="378"/>
                  </a:lnTo>
                  <a:lnTo>
                    <a:pt x="543" y="377"/>
                  </a:lnTo>
                  <a:lnTo>
                    <a:pt x="545" y="375"/>
                  </a:lnTo>
                  <a:lnTo>
                    <a:pt x="565" y="368"/>
                  </a:lnTo>
                  <a:lnTo>
                    <a:pt x="587" y="359"/>
                  </a:lnTo>
                  <a:lnTo>
                    <a:pt x="606" y="351"/>
                  </a:lnTo>
                  <a:lnTo>
                    <a:pt x="620" y="344"/>
                  </a:lnTo>
                  <a:lnTo>
                    <a:pt x="625" y="343"/>
                  </a:lnTo>
                  <a:lnTo>
                    <a:pt x="625" y="286"/>
                  </a:lnTo>
                  <a:lnTo>
                    <a:pt x="620" y="285"/>
                  </a:lnTo>
                  <a:lnTo>
                    <a:pt x="607" y="279"/>
                  </a:lnTo>
                  <a:lnTo>
                    <a:pt x="589" y="272"/>
                  </a:lnTo>
                  <a:lnTo>
                    <a:pt x="568" y="264"/>
                  </a:lnTo>
                  <a:lnTo>
                    <a:pt x="545" y="257"/>
                  </a:lnTo>
                  <a:lnTo>
                    <a:pt x="543" y="254"/>
                  </a:lnTo>
                  <a:lnTo>
                    <a:pt x="541" y="253"/>
                  </a:lnTo>
                  <a:lnTo>
                    <a:pt x="539" y="249"/>
                  </a:lnTo>
                  <a:lnTo>
                    <a:pt x="524" y="213"/>
                  </a:lnTo>
                  <a:lnTo>
                    <a:pt x="523" y="208"/>
                  </a:lnTo>
                  <a:lnTo>
                    <a:pt x="524" y="203"/>
                  </a:lnTo>
                  <a:lnTo>
                    <a:pt x="530" y="188"/>
                  </a:lnTo>
                  <a:lnTo>
                    <a:pt x="537" y="173"/>
                  </a:lnTo>
                  <a:lnTo>
                    <a:pt x="544" y="156"/>
                  </a:lnTo>
                  <a:lnTo>
                    <a:pt x="550" y="142"/>
                  </a:lnTo>
                  <a:lnTo>
                    <a:pt x="554" y="131"/>
                  </a:lnTo>
                  <a:lnTo>
                    <a:pt x="556" y="126"/>
                  </a:lnTo>
                  <a:lnTo>
                    <a:pt x="515" y="86"/>
                  </a:lnTo>
                  <a:lnTo>
                    <a:pt x="510" y="89"/>
                  </a:lnTo>
                  <a:lnTo>
                    <a:pt x="499" y="92"/>
                  </a:lnTo>
                  <a:lnTo>
                    <a:pt x="485" y="98"/>
                  </a:lnTo>
                  <a:lnTo>
                    <a:pt x="468" y="105"/>
                  </a:lnTo>
                  <a:lnTo>
                    <a:pt x="452" y="112"/>
                  </a:lnTo>
                  <a:lnTo>
                    <a:pt x="436" y="119"/>
                  </a:lnTo>
                  <a:lnTo>
                    <a:pt x="434" y="120"/>
                  </a:lnTo>
                  <a:lnTo>
                    <a:pt x="431" y="120"/>
                  </a:lnTo>
                  <a:lnTo>
                    <a:pt x="428" y="119"/>
                  </a:lnTo>
                  <a:lnTo>
                    <a:pt x="390" y="104"/>
                  </a:lnTo>
                  <a:lnTo>
                    <a:pt x="388" y="103"/>
                  </a:lnTo>
                  <a:lnTo>
                    <a:pt x="386" y="100"/>
                  </a:lnTo>
                  <a:lnTo>
                    <a:pt x="384" y="98"/>
                  </a:lnTo>
                  <a:lnTo>
                    <a:pt x="376" y="78"/>
                  </a:lnTo>
                  <a:lnTo>
                    <a:pt x="368" y="58"/>
                  </a:lnTo>
                  <a:lnTo>
                    <a:pt x="360" y="40"/>
                  </a:lnTo>
                  <a:lnTo>
                    <a:pt x="353" y="25"/>
                  </a:lnTo>
                  <a:lnTo>
                    <a:pt x="350" y="21"/>
                  </a:lnTo>
                  <a:lnTo>
                    <a:pt x="292" y="21"/>
                  </a:lnTo>
                  <a:close/>
                  <a:moveTo>
                    <a:pt x="287" y="0"/>
                  </a:moveTo>
                  <a:lnTo>
                    <a:pt x="356" y="0"/>
                  </a:lnTo>
                  <a:lnTo>
                    <a:pt x="358" y="0"/>
                  </a:lnTo>
                  <a:lnTo>
                    <a:pt x="361" y="0"/>
                  </a:lnTo>
                  <a:lnTo>
                    <a:pt x="364" y="2"/>
                  </a:lnTo>
                  <a:lnTo>
                    <a:pt x="367" y="7"/>
                  </a:lnTo>
                  <a:lnTo>
                    <a:pt x="371" y="14"/>
                  </a:lnTo>
                  <a:lnTo>
                    <a:pt x="376" y="23"/>
                  </a:lnTo>
                  <a:lnTo>
                    <a:pt x="383" y="39"/>
                  </a:lnTo>
                  <a:lnTo>
                    <a:pt x="392" y="58"/>
                  </a:lnTo>
                  <a:lnTo>
                    <a:pt x="401" y="83"/>
                  </a:lnTo>
                  <a:lnTo>
                    <a:pt x="402" y="86"/>
                  </a:lnTo>
                  <a:lnTo>
                    <a:pt x="432" y="98"/>
                  </a:lnTo>
                  <a:lnTo>
                    <a:pt x="435" y="97"/>
                  </a:lnTo>
                  <a:lnTo>
                    <a:pt x="459" y="85"/>
                  </a:lnTo>
                  <a:lnTo>
                    <a:pt x="478" y="78"/>
                  </a:lnTo>
                  <a:lnTo>
                    <a:pt x="492" y="72"/>
                  </a:lnTo>
                  <a:lnTo>
                    <a:pt x="502" y="68"/>
                  </a:lnTo>
                  <a:lnTo>
                    <a:pt x="509" y="66"/>
                  </a:lnTo>
                  <a:lnTo>
                    <a:pt x="513" y="65"/>
                  </a:lnTo>
                  <a:lnTo>
                    <a:pt x="516" y="64"/>
                  </a:lnTo>
                  <a:lnTo>
                    <a:pt x="518" y="64"/>
                  </a:lnTo>
                  <a:lnTo>
                    <a:pt x="520" y="64"/>
                  </a:lnTo>
                  <a:lnTo>
                    <a:pt x="524" y="65"/>
                  </a:lnTo>
                  <a:lnTo>
                    <a:pt x="526" y="67"/>
                  </a:lnTo>
                  <a:lnTo>
                    <a:pt x="575" y="115"/>
                  </a:lnTo>
                  <a:lnTo>
                    <a:pt x="576" y="117"/>
                  </a:lnTo>
                  <a:lnTo>
                    <a:pt x="577" y="119"/>
                  </a:lnTo>
                  <a:lnTo>
                    <a:pt x="578" y="123"/>
                  </a:lnTo>
                  <a:lnTo>
                    <a:pt x="577" y="128"/>
                  </a:lnTo>
                  <a:lnTo>
                    <a:pt x="575" y="136"/>
                  </a:lnTo>
                  <a:lnTo>
                    <a:pt x="571" y="147"/>
                  </a:lnTo>
                  <a:lnTo>
                    <a:pt x="565" y="162"/>
                  </a:lnTo>
                  <a:lnTo>
                    <a:pt x="557" y="181"/>
                  </a:lnTo>
                  <a:lnTo>
                    <a:pt x="546" y="206"/>
                  </a:lnTo>
                  <a:lnTo>
                    <a:pt x="545" y="208"/>
                  </a:lnTo>
                  <a:lnTo>
                    <a:pt x="557" y="238"/>
                  </a:lnTo>
                  <a:lnTo>
                    <a:pt x="561" y="238"/>
                  </a:lnTo>
                  <a:lnTo>
                    <a:pt x="586" y="247"/>
                  </a:lnTo>
                  <a:lnTo>
                    <a:pt x="606" y="255"/>
                  </a:lnTo>
                  <a:lnTo>
                    <a:pt x="621" y="261"/>
                  </a:lnTo>
                  <a:lnTo>
                    <a:pt x="632" y="266"/>
                  </a:lnTo>
                  <a:lnTo>
                    <a:pt x="639" y="270"/>
                  </a:lnTo>
                  <a:lnTo>
                    <a:pt x="643" y="273"/>
                  </a:lnTo>
                  <a:lnTo>
                    <a:pt x="645" y="275"/>
                  </a:lnTo>
                  <a:lnTo>
                    <a:pt x="646" y="278"/>
                  </a:lnTo>
                  <a:lnTo>
                    <a:pt x="646" y="281"/>
                  </a:lnTo>
                  <a:lnTo>
                    <a:pt x="646" y="348"/>
                  </a:lnTo>
                  <a:lnTo>
                    <a:pt x="646" y="351"/>
                  </a:lnTo>
                  <a:lnTo>
                    <a:pt x="645" y="354"/>
                  </a:lnTo>
                  <a:lnTo>
                    <a:pt x="643" y="356"/>
                  </a:lnTo>
                  <a:lnTo>
                    <a:pt x="639" y="359"/>
                  </a:lnTo>
                  <a:lnTo>
                    <a:pt x="632" y="363"/>
                  </a:lnTo>
                  <a:lnTo>
                    <a:pt x="621" y="369"/>
                  </a:lnTo>
                  <a:lnTo>
                    <a:pt x="606" y="375"/>
                  </a:lnTo>
                  <a:lnTo>
                    <a:pt x="586" y="383"/>
                  </a:lnTo>
                  <a:lnTo>
                    <a:pt x="561" y="393"/>
                  </a:lnTo>
                  <a:lnTo>
                    <a:pt x="558" y="394"/>
                  </a:lnTo>
                  <a:lnTo>
                    <a:pt x="545" y="422"/>
                  </a:lnTo>
                  <a:lnTo>
                    <a:pt x="548" y="426"/>
                  </a:lnTo>
                  <a:lnTo>
                    <a:pt x="558" y="449"/>
                  </a:lnTo>
                  <a:lnTo>
                    <a:pt x="567" y="468"/>
                  </a:lnTo>
                  <a:lnTo>
                    <a:pt x="574" y="484"/>
                  </a:lnTo>
                  <a:lnTo>
                    <a:pt x="577" y="494"/>
                  </a:lnTo>
                  <a:lnTo>
                    <a:pt x="580" y="501"/>
                  </a:lnTo>
                  <a:lnTo>
                    <a:pt x="581" y="507"/>
                  </a:lnTo>
                  <a:lnTo>
                    <a:pt x="580" y="511"/>
                  </a:lnTo>
                  <a:lnTo>
                    <a:pt x="578" y="513"/>
                  </a:lnTo>
                  <a:lnTo>
                    <a:pt x="577" y="514"/>
                  </a:lnTo>
                  <a:lnTo>
                    <a:pt x="529" y="563"/>
                  </a:lnTo>
                  <a:lnTo>
                    <a:pt x="525" y="564"/>
                  </a:lnTo>
                  <a:lnTo>
                    <a:pt x="523" y="565"/>
                  </a:lnTo>
                  <a:lnTo>
                    <a:pt x="519" y="565"/>
                  </a:lnTo>
                  <a:lnTo>
                    <a:pt x="512" y="564"/>
                  </a:lnTo>
                  <a:lnTo>
                    <a:pt x="500" y="561"/>
                  </a:lnTo>
                  <a:lnTo>
                    <a:pt x="484" y="555"/>
                  </a:lnTo>
                  <a:lnTo>
                    <a:pt x="463" y="546"/>
                  </a:lnTo>
                  <a:lnTo>
                    <a:pt x="435" y="535"/>
                  </a:lnTo>
                  <a:lnTo>
                    <a:pt x="433" y="533"/>
                  </a:lnTo>
                  <a:lnTo>
                    <a:pt x="403" y="545"/>
                  </a:lnTo>
                  <a:lnTo>
                    <a:pt x="402" y="549"/>
                  </a:lnTo>
                  <a:lnTo>
                    <a:pt x="393" y="574"/>
                  </a:lnTo>
                  <a:lnTo>
                    <a:pt x="384" y="594"/>
                  </a:lnTo>
                  <a:lnTo>
                    <a:pt x="379" y="608"/>
                  </a:lnTo>
                  <a:lnTo>
                    <a:pt x="374" y="619"/>
                  </a:lnTo>
                  <a:lnTo>
                    <a:pt x="370" y="626"/>
                  </a:lnTo>
                  <a:lnTo>
                    <a:pt x="367" y="629"/>
                  </a:lnTo>
                  <a:lnTo>
                    <a:pt x="364" y="632"/>
                  </a:lnTo>
                  <a:lnTo>
                    <a:pt x="362" y="633"/>
                  </a:lnTo>
                  <a:lnTo>
                    <a:pt x="358" y="633"/>
                  </a:lnTo>
                  <a:lnTo>
                    <a:pt x="290" y="633"/>
                  </a:lnTo>
                  <a:lnTo>
                    <a:pt x="287" y="633"/>
                  </a:lnTo>
                  <a:lnTo>
                    <a:pt x="285" y="632"/>
                  </a:lnTo>
                  <a:lnTo>
                    <a:pt x="282" y="629"/>
                  </a:lnTo>
                  <a:lnTo>
                    <a:pt x="279" y="626"/>
                  </a:lnTo>
                  <a:lnTo>
                    <a:pt x="274" y="619"/>
                  </a:lnTo>
                  <a:lnTo>
                    <a:pt x="270" y="608"/>
                  </a:lnTo>
                  <a:lnTo>
                    <a:pt x="263" y="594"/>
                  </a:lnTo>
                  <a:lnTo>
                    <a:pt x="254" y="574"/>
                  </a:lnTo>
                  <a:lnTo>
                    <a:pt x="245" y="549"/>
                  </a:lnTo>
                  <a:lnTo>
                    <a:pt x="244" y="546"/>
                  </a:lnTo>
                  <a:lnTo>
                    <a:pt x="214" y="535"/>
                  </a:lnTo>
                  <a:lnTo>
                    <a:pt x="211" y="536"/>
                  </a:lnTo>
                  <a:lnTo>
                    <a:pt x="187" y="546"/>
                  </a:lnTo>
                  <a:lnTo>
                    <a:pt x="168" y="555"/>
                  </a:lnTo>
                  <a:lnTo>
                    <a:pt x="154" y="561"/>
                  </a:lnTo>
                  <a:lnTo>
                    <a:pt x="144" y="564"/>
                  </a:lnTo>
                  <a:lnTo>
                    <a:pt x="137" y="566"/>
                  </a:lnTo>
                  <a:lnTo>
                    <a:pt x="133" y="568"/>
                  </a:lnTo>
                  <a:lnTo>
                    <a:pt x="130" y="568"/>
                  </a:lnTo>
                  <a:lnTo>
                    <a:pt x="128" y="568"/>
                  </a:lnTo>
                  <a:lnTo>
                    <a:pt x="125" y="568"/>
                  </a:lnTo>
                  <a:lnTo>
                    <a:pt x="122" y="566"/>
                  </a:lnTo>
                  <a:lnTo>
                    <a:pt x="119" y="564"/>
                  </a:lnTo>
                  <a:lnTo>
                    <a:pt x="71" y="517"/>
                  </a:lnTo>
                  <a:lnTo>
                    <a:pt x="70" y="516"/>
                  </a:lnTo>
                  <a:lnTo>
                    <a:pt x="69" y="513"/>
                  </a:lnTo>
                  <a:lnTo>
                    <a:pt x="67" y="510"/>
                  </a:lnTo>
                  <a:lnTo>
                    <a:pt x="69" y="504"/>
                  </a:lnTo>
                  <a:lnTo>
                    <a:pt x="71" y="495"/>
                  </a:lnTo>
                  <a:lnTo>
                    <a:pt x="75" y="485"/>
                  </a:lnTo>
                  <a:lnTo>
                    <a:pt x="80" y="471"/>
                  </a:lnTo>
                  <a:lnTo>
                    <a:pt x="89" y="451"/>
                  </a:lnTo>
                  <a:lnTo>
                    <a:pt x="99" y="426"/>
                  </a:lnTo>
                  <a:lnTo>
                    <a:pt x="101" y="423"/>
                  </a:lnTo>
                  <a:lnTo>
                    <a:pt x="89" y="395"/>
                  </a:lnTo>
                  <a:lnTo>
                    <a:pt x="85" y="394"/>
                  </a:lnTo>
                  <a:lnTo>
                    <a:pt x="60" y="384"/>
                  </a:lnTo>
                  <a:lnTo>
                    <a:pt x="40" y="377"/>
                  </a:lnTo>
                  <a:lnTo>
                    <a:pt x="25" y="371"/>
                  </a:lnTo>
                  <a:lnTo>
                    <a:pt x="14" y="367"/>
                  </a:lnTo>
                  <a:lnTo>
                    <a:pt x="7" y="362"/>
                  </a:lnTo>
                  <a:lnTo>
                    <a:pt x="4" y="359"/>
                  </a:lnTo>
                  <a:lnTo>
                    <a:pt x="1" y="356"/>
                  </a:lnTo>
                  <a:lnTo>
                    <a:pt x="0" y="354"/>
                  </a:lnTo>
                  <a:lnTo>
                    <a:pt x="0" y="351"/>
                  </a:lnTo>
                  <a:lnTo>
                    <a:pt x="0" y="284"/>
                  </a:lnTo>
                  <a:lnTo>
                    <a:pt x="0" y="281"/>
                  </a:lnTo>
                  <a:lnTo>
                    <a:pt x="1" y="278"/>
                  </a:lnTo>
                  <a:lnTo>
                    <a:pt x="2" y="275"/>
                  </a:lnTo>
                  <a:lnTo>
                    <a:pt x="7" y="272"/>
                  </a:lnTo>
                  <a:lnTo>
                    <a:pt x="14" y="268"/>
                  </a:lnTo>
                  <a:lnTo>
                    <a:pt x="25" y="264"/>
                  </a:lnTo>
                  <a:lnTo>
                    <a:pt x="40" y="257"/>
                  </a:lnTo>
                  <a:lnTo>
                    <a:pt x="60" y="248"/>
                  </a:lnTo>
                  <a:lnTo>
                    <a:pt x="85" y="239"/>
                  </a:lnTo>
                  <a:lnTo>
                    <a:pt x="89" y="238"/>
                  </a:lnTo>
                  <a:lnTo>
                    <a:pt x="101" y="209"/>
                  </a:lnTo>
                  <a:lnTo>
                    <a:pt x="99" y="206"/>
                  </a:lnTo>
                  <a:lnTo>
                    <a:pt x="88" y="182"/>
                  </a:lnTo>
                  <a:lnTo>
                    <a:pt x="79" y="163"/>
                  </a:lnTo>
                  <a:lnTo>
                    <a:pt x="72" y="149"/>
                  </a:lnTo>
                  <a:lnTo>
                    <a:pt x="69" y="137"/>
                  </a:lnTo>
                  <a:lnTo>
                    <a:pt x="66" y="130"/>
                  </a:lnTo>
                  <a:lnTo>
                    <a:pt x="65" y="124"/>
                  </a:lnTo>
                  <a:lnTo>
                    <a:pt x="66" y="120"/>
                  </a:lnTo>
                  <a:lnTo>
                    <a:pt x="67" y="118"/>
                  </a:lnTo>
                  <a:lnTo>
                    <a:pt x="69" y="117"/>
                  </a:lnTo>
                  <a:lnTo>
                    <a:pt x="118" y="70"/>
                  </a:lnTo>
                  <a:lnTo>
                    <a:pt x="121" y="67"/>
                  </a:lnTo>
                  <a:lnTo>
                    <a:pt x="123" y="66"/>
                  </a:lnTo>
                  <a:lnTo>
                    <a:pt x="127" y="66"/>
                  </a:lnTo>
                  <a:lnTo>
                    <a:pt x="134" y="67"/>
                  </a:lnTo>
                  <a:lnTo>
                    <a:pt x="146" y="71"/>
                  </a:lnTo>
                  <a:lnTo>
                    <a:pt x="162" y="77"/>
                  </a:lnTo>
                  <a:lnTo>
                    <a:pt x="183" y="86"/>
                  </a:lnTo>
                  <a:lnTo>
                    <a:pt x="211" y="97"/>
                  </a:lnTo>
                  <a:lnTo>
                    <a:pt x="213" y="98"/>
                  </a:lnTo>
                  <a:lnTo>
                    <a:pt x="243" y="86"/>
                  </a:lnTo>
                  <a:lnTo>
                    <a:pt x="244" y="83"/>
                  </a:lnTo>
                  <a:lnTo>
                    <a:pt x="253" y="58"/>
                  </a:lnTo>
                  <a:lnTo>
                    <a:pt x="261" y="39"/>
                  </a:lnTo>
                  <a:lnTo>
                    <a:pt x="267" y="23"/>
                  </a:lnTo>
                  <a:lnTo>
                    <a:pt x="272" y="14"/>
                  </a:lnTo>
                  <a:lnTo>
                    <a:pt x="276" y="7"/>
                  </a:lnTo>
                  <a:lnTo>
                    <a:pt x="279" y="2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896254" y="354379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6932" y="13165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28373" y="170358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58093" y="400922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70934" y="1180314"/>
            <a:ext cx="1868697" cy="146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kern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 поставлен без необходимых документов, например, без технического паспорта и поставщик в установленный заказчиком срок не устранил этот недостаток (ст. 464 ГК РФ);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24278" y="2459312"/>
            <a:ext cx="1477937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 неоднократно нарушал сроки поставки товаров (п. 2 ст. 523 ГК РФ);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23807" y="4515665"/>
            <a:ext cx="2076227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подрядчик не приступил к выполнению работ вовремя или проводил их настолько медленно, что их своевременное окончание явно невозможно (п. 2 ст. 715 ГК РФ);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16636" y="5631464"/>
            <a:ext cx="110907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kern="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поставщик не передает товар (п. 1 ст. 463 ГК РФ);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635786" y="4268106"/>
            <a:ext cx="2091721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подрядчик не устранил в установленный заказчиком срок недостатки выполненных работ либо эти недостатки существенны и неустранимы (п. 3 ст. 723 ГК РФ)</a:t>
            </a:r>
            <a:endParaRPr lang="en-US" sz="1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6016" y="2269439"/>
            <a:ext cx="1664289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kern="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подрядчик нарушил сроки выполнения работ и это повлекло потерю интереса заказчика к исполнению контракта (п. 3 ст. 708 ГК РФ);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44181" y="614384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70910" y="524221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05404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E6701BB-0D4C-4F74-B080-0ED463280887}"/>
              </a:ext>
            </a:extLst>
          </p:cNvPr>
          <p:cNvCxnSpPr/>
          <p:nvPr/>
        </p:nvCxnSpPr>
        <p:spPr>
          <a:xfrm flipV="1">
            <a:off x="6743973" y="4584445"/>
            <a:ext cx="0" cy="1566000"/>
          </a:xfrm>
          <a:prstGeom prst="line">
            <a:avLst/>
          </a:prstGeom>
          <a:ln w="635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00EEEC19-97EB-44F7-B920-77E8D87D3B56}"/>
              </a:ext>
            </a:extLst>
          </p:cNvPr>
          <p:cNvCxnSpPr>
            <a:cxnSpLocks/>
          </p:cNvCxnSpPr>
          <p:nvPr/>
        </p:nvCxnSpPr>
        <p:spPr>
          <a:xfrm flipV="1">
            <a:off x="2021801" y="2164933"/>
            <a:ext cx="8067" cy="1350000"/>
          </a:xfrm>
          <a:prstGeom prst="line">
            <a:avLst/>
          </a:prstGeom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6AC39155-5CDD-4F22-B3BF-A95CE75F6730}"/>
              </a:ext>
            </a:extLst>
          </p:cNvPr>
          <p:cNvSpPr/>
          <p:nvPr/>
        </p:nvSpPr>
        <p:spPr>
          <a:xfrm>
            <a:off x="46128" y="3929267"/>
            <a:ext cx="1539852" cy="196209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04DBA5C9-3979-4DB8-B545-DD186C8A1B8A}"/>
              </a:ext>
            </a:extLst>
          </p:cNvPr>
          <p:cNvSpPr/>
          <p:nvPr/>
        </p:nvSpPr>
        <p:spPr>
          <a:xfrm>
            <a:off x="2435471" y="3929267"/>
            <a:ext cx="3877407" cy="19002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6033E88-9232-4015-BD75-CF85F55FDE24}"/>
              </a:ext>
            </a:extLst>
          </p:cNvPr>
          <p:cNvSpPr/>
          <p:nvPr/>
        </p:nvSpPr>
        <p:spPr>
          <a:xfrm>
            <a:off x="7175070" y="3929267"/>
            <a:ext cx="1968930" cy="19002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2376490" y="1233490"/>
            <a:ext cx="4391025" cy="4391025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3929329" y="2497820"/>
            <a:ext cx="1856250" cy="1856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7" name="Круг: прозрачная заливка 36">
            <a:extLst>
              <a:ext uri="{FF2B5EF4-FFF2-40B4-BE49-F238E27FC236}">
                <a16:creationId xmlns:a16="http://schemas.microsoft.com/office/drawing/2014/main" id="{8AFCD26B-71F5-4DC5-9848-B2DBE26F1B5E}"/>
              </a:ext>
            </a:extLst>
          </p:cNvPr>
          <p:cNvSpPr/>
          <p:nvPr/>
        </p:nvSpPr>
        <p:spPr>
          <a:xfrm>
            <a:off x="6237726" y="3556874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619528-C8CA-48CA-8684-CB42F5F57885}"/>
              </a:ext>
            </a:extLst>
          </p:cNvPr>
          <p:cNvSpPr txBox="1"/>
          <p:nvPr/>
        </p:nvSpPr>
        <p:spPr>
          <a:xfrm>
            <a:off x="6583512" y="3852768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</a:t>
            </a:r>
            <a:endParaRPr lang="ru-RU" sz="2100" b="1" dirty="0"/>
          </a:p>
        </p:txBody>
      </p:sp>
      <p:sp>
        <p:nvSpPr>
          <p:cNvPr id="41" name="Круг: прозрачная заливка 40">
            <a:extLst>
              <a:ext uri="{FF2B5EF4-FFF2-40B4-BE49-F238E27FC236}">
                <a16:creationId xmlns:a16="http://schemas.microsoft.com/office/drawing/2014/main" id="{0514172A-6239-4CE7-A129-DE9F6ED82B23}"/>
              </a:ext>
            </a:extLst>
          </p:cNvPr>
          <p:cNvSpPr/>
          <p:nvPr/>
        </p:nvSpPr>
        <p:spPr>
          <a:xfrm>
            <a:off x="1515552" y="3514935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2D4258-6D58-4EF6-B23D-7BE782FDAC57}"/>
              </a:ext>
            </a:extLst>
          </p:cNvPr>
          <p:cNvSpPr txBox="1"/>
          <p:nvPr/>
        </p:nvSpPr>
        <p:spPr>
          <a:xfrm>
            <a:off x="1856616" y="3813433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/>
              <a:t>1</a:t>
            </a:r>
            <a:endParaRPr lang="ru-RU" sz="21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575E148-00FB-4E85-A087-438E0C690AC1}"/>
              </a:ext>
            </a:extLst>
          </p:cNvPr>
          <p:cNvSpPr txBox="1"/>
          <p:nvPr/>
        </p:nvSpPr>
        <p:spPr>
          <a:xfrm>
            <a:off x="1029995" y="1693511"/>
            <a:ext cx="1961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/>
                </a:solidFill>
              </a:rPr>
              <a:t>Претензионная работа</a:t>
            </a:r>
            <a:endParaRPr lang="ru-RU" sz="1400" b="1" dirty="0">
              <a:solidFill>
                <a:schemeClr val="accent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140E611-26CD-4D74-B49A-AA55B3B3A149}"/>
              </a:ext>
            </a:extLst>
          </p:cNvPr>
          <p:cNvSpPr txBox="1"/>
          <p:nvPr/>
        </p:nvSpPr>
        <p:spPr>
          <a:xfrm>
            <a:off x="5589117" y="6093434"/>
            <a:ext cx="23097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accent2"/>
                </a:solidFill>
              </a:rPr>
              <a:t>Решение об одностороннем</a:t>
            </a:r>
          </a:p>
          <a:p>
            <a:pPr algn="ctr"/>
            <a:r>
              <a:rPr lang="ru-RU" sz="1350" b="1" dirty="0">
                <a:solidFill>
                  <a:schemeClr val="accent2"/>
                </a:solidFill>
              </a:rPr>
              <a:t>расторжении контракта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6565" y="329522"/>
            <a:ext cx="591092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расторжения контракта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одностороннем порядке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0FD33A6-89C2-413D-BF1B-3EA489F97D20}"/>
              </a:ext>
            </a:extLst>
          </p:cNvPr>
          <p:cNvSpPr txBox="1"/>
          <p:nvPr/>
        </p:nvSpPr>
        <p:spPr>
          <a:xfrm>
            <a:off x="262159" y="4601326"/>
            <a:ext cx="4424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нарушения поставщиком, подрядчиком, исполнителем обязательств по контракту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0FD33A6-89C2-413D-BF1B-3EA489F97D20}"/>
              </a:ext>
            </a:extLst>
          </p:cNvPr>
          <p:cNvSpPr txBox="1"/>
          <p:nvPr/>
        </p:nvSpPr>
        <p:spPr>
          <a:xfrm>
            <a:off x="4531903" y="1488091"/>
            <a:ext cx="44241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3 раб. дней с даты принятия решения необходимо:</a:t>
            </a:r>
          </a:p>
          <a:p>
            <a:r>
              <a:rPr lang="ru"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разместить </a:t>
            </a:r>
            <a:r>
              <a:rPr lang="ru"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"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ЕИС </a:t>
            </a:r>
            <a:r>
              <a:rPr lang="ru"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скан-копию решения;</a:t>
            </a:r>
            <a:endParaRPr lang="ru" sz="12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"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  направить </a:t>
            </a:r>
            <a:r>
              <a:rPr lang="ru"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ППИ </a:t>
            </a:r>
            <a:r>
              <a:rPr lang="ru-RU"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почте заказным письмом с уведомлением о вручении по </a:t>
            </a:r>
            <a:r>
              <a:rPr lang="ru-RU"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адресу ППИ, </a:t>
            </a:r>
            <a:r>
              <a:rPr lang="ru-RU"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указанному в контракте;</a:t>
            </a:r>
          </a:p>
          <a:p>
            <a:r>
              <a:rPr lang="ru-RU"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телеграммой, либо посредством факсимильной связи, либо по адресу электронной почты, либо с использованием иных средств связи и доставки, обеспечивающих фиксирование такого уведомления и получение заказчиком подтверждения о его </a:t>
            </a:r>
            <a:r>
              <a:rPr lang="ru-RU"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вручении ППИ.</a:t>
            </a:r>
          </a:p>
          <a:p>
            <a:r>
              <a:rPr lang="ru-RU"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2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12 ст. 95 Закона № 44-ФЗ</a:t>
            </a:r>
            <a:endParaRPr lang="ru-RU" sz="1200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9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4A81A7E-7FD4-4983-805D-771D781C8751}"/>
              </a:ext>
            </a:extLst>
          </p:cNvPr>
          <p:cNvCxnSpPr>
            <a:cxnSpLocks/>
          </p:cNvCxnSpPr>
          <p:nvPr/>
        </p:nvCxnSpPr>
        <p:spPr>
          <a:xfrm flipV="1">
            <a:off x="1649468" y="1525523"/>
            <a:ext cx="0" cy="1350000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1D76F99-F115-4523-B495-1F1338A9AC9E}"/>
              </a:ext>
            </a:extLst>
          </p:cNvPr>
          <p:cNvCxnSpPr/>
          <p:nvPr/>
        </p:nvCxnSpPr>
        <p:spPr>
          <a:xfrm flipV="1">
            <a:off x="6734520" y="3808171"/>
            <a:ext cx="0" cy="1566000"/>
          </a:xfrm>
          <a:prstGeom prst="line">
            <a:avLst/>
          </a:prstGeom>
          <a:ln w="63500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EA4B202C-3C80-42A0-9518-2CA5B2117EA2}"/>
              </a:ext>
            </a:extLst>
          </p:cNvPr>
          <p:cNvSpPr/>
          <p:nvPr/>
        </p:nvSpPr>
        <p:spPr>
          <a:xfrm>
            <a:off x="2074916" y="3193317"/>
            <a:ext cx="4237186" cy="19620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6033E88-9232-4015-BD75-CF85F55FDE24}"/>
              </a:ext>
            </a:extLst>
          </p:cNvPr>
          <p:cNvSpPr/>
          <p:nvPr/>
        </p:nvSpPr>
        <p:spPr>
          <a:xfrm>
            <a:off x="0" y="3203819"/>
            <a:ext cx="1224020" cy="1857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ссылка" hidden="1">
            <a:extLst>
              <a:ext uri="{FF2B5EF4-FFF2-40B4-BE49-F238E27FC236}">
                <a16:creationId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2376490" y="1233490"/>
            <a:ext cx="4391025" cy="4391025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1350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3929329" y="2497820"/>
            <a:ext cx="1856250" cy="1856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Круг: прозрачная заливка 1">
            <a:extLst>
              <a:ext uri="{FF2B5EF4-FFF2-40B4-BE49-F238E27FC236}">
                <a16:creationId xmlns:a16="http://schemas.microsoft.com/office/drawing/2014/main" id="{E7038086-CFE3-4E66-9A0C-472F0EC3BF2B}"/>
              </a:ext>
            </a:extLst>
          </p:cNvPr>
          <p:cNvSpPr/>
          <p:nvPr/>
        </p:nvSpPr>
        <p:spPr>
          <a:xfrm>
            <a:off x="1143221" y="2795675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1D5FA4-2AD7-4E75-B141-583AEBFEFF53}"/>
              </a:ext>
            </a:extLst>
          </p:cNvPr>
          <p:cNvSpPr txBox="1"/>
          <p:nvPr/>
        </p:nvSpPr>
        <p:spPr>
          <a:xfrm>
            <a:off x="1489007" y="3094173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/>
              <a:t>3</a:t>
            </a:r>
            <a:endParaRPr lang="ru-RU" sz="21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9FD691-8BD0-4681-AADB-9B95900AB49F}"/>
              </a:ext>
            </a:extLst>
          </p:cNvPr>
          <p:cNvSpPr txBox="1"/>
          <p:nvPr/>
        </p:nvSpPr>
        <p:spPr>
          <a:xfrm>
            <a:off x="6574059" y="3083672"/>
            <a:ext cx="32092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/>
              <a:t>4</a:t>
            </a:r>
            <a:endParaRPr lang="ru-RU" sz="21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64BC680-1CAD-4BAA-840C-F37DE33A3A3F}"/>
              </a:ext>
            </a:extLst>
          </p:cNvPr>
          <p:cNvSpPr txBox="1"/>
          <p:nvPr/>
        </p:nvSpPr>
        <p:spPr>
          <a:xfrm>
            <a:off x="187257" y="1017694"/>
            <a:ext cx="29244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accent3"/>
                </a:solidFill>
              </a:rPr>
              <a:t>Отмена решения об одностороннем</a:t>
            </a:r>
          </a:p>
          <a:p>
            <a:pPr algn="ctr"/>
            <a:r>
              <a:rPr lang="ru-RU" sz="1350" b="1" dirty="0">
                <a:solidFill>
                  <a:schemeClr val="accent3"/>
                </a:solidFill>
              </a:rPr>
              <a:t>расторжении контракта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9FC4C00-EAD8-489C-9314-AC67B6A3C97E}"/>
              </a:ext>
            </a:extLst>
          </p:cNvPr>
          <p:cNvSpPr txBox="1"/>
          <p:nvPr/>
        </p:nvSpPr>
        <p:spPr>
          <a:xfrm>
            <a:off x="5148126" y="5428998"/>
            <a:ext cx="32051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350" b="1" dirty="0">
                <a:solidFill>
                  <a:schemeClr val="accent4"/>
                </a:solidFill>
              </a:rPr>
              <a:t>Вступление в силу решения об</a:t>
            </a:r>
          </a:p>
          <a:p>
            <a:pPr algn="ctr"/>
            <a:r>
              <a:rPr lang="ru-RU" sz="1350" b="1" dirty="0">
                <a:solidFill>
                  <a:schemeClr val="accent4"/>
                </a:solidFill>
              </a:rPr>
              <a:t>одностороннем расторжении контракта</a:t>
            </a:r>
            <a:endParaRPr lang="ru-RU" sz="1350" b="1" dirty="0">
              <a:solidFill>
                <a:schemeClr val="accent4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FD33A6-89C2-413D-BF1B-3EA489F97D20}"/>
              </a:ext>
            </a:extLst>
          </p:cNvPr>
          <p:cNvSpPr txBox="1"/>
          <p:nvPr/>
        </p:nvSpPr>
        <p:spPr>
          <a:xfrm>
            <a:off x="158617" y="3808171"/>
            <a:ext cx="44241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обязан отменить не вступившее в силу решение об одностороннем отказе от исполнения контракта, если в течение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дней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надлежащего уведомления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принятом решении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условий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не подлежит отмене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повторного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ППИ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контракта, которые в соответствии 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 РФ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основанием для одностороннего отказа заказчика от исполнения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14 ст. 95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44-ФЗ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0FD33A6-89C2-413D-BF1B-3EA489F97D20}"/>
              </a:ext>
            </a:extLst>
          </p:cNvPr>
          <p:cNvSpPr txBox="1"/>
          <p:nvPr/>
        </p:nvSpPr>
        <p:spPr>
          <a:xfrm>
            <a:off x="4566777" y="1791086"/>
            <a:ext cx="4367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заказчика об одностороннем отказе от исполнения контракта вступает в силу и контракт считается расторгнутым через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 с даты надлежащего уведомления заказчиком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одностороннем отказе от исполнения контракта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 95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№ 44-ФЗ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: скругленные углы 31">
            <a:extLst>
              <a:ext uri="{FF2B5EF4-FFF2-40B4-BE49-F238E27FC236}">
                <a16:creationId xmlns:a16="http://schemas.microsoft.com/office/drawing/2014/main" id="{EA4B202C-3C80-42A0-9518-2CA5B2117EA2}"/>
              </a:ext>
            </a:extLst>
          </p:cNvPr>
          <p:cNvSpPr/>
          <p:nvPr/>
        </p:nvSpPr>
        <p:spPr>
          <a:xfrm>
            <a:off x="7164684" y="3193317"/>
            <a:ext cx="1979317" cy="19620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9" name="Круг: прозрачная заливка 28">
            <a:extLst>
              <a:ext uri="{FF2B5EF4-FFF2-40B4-BE49-F238E27FC236}">
                <a16:creationId xmlns:a16="http://schemas.microsoft.com/office/drawing/2014/main" id="{D9F73655-A39B-4DB9-BAD2-0048F55015B8}"/>
              </a:ext>
            </a:extLst>
          </p:cNvPr>
          <p:cNvSpPr/>
          <p:nvPr/>
        </p:nvSpPr>
        <p:spPr>
          <a:xfrm>
            <a:off x="6228273" y="2795674"/>
            <a:ext cx="1012499" cy="1012499"/>
          </a:xfrm>
          <a:prstGeom prst="donut">
            <a:avLst>
              <a:gd name="adj" fmla="val 16773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1392</Words>
  <Application>Microsoft Office PowerPoint</Application>
  <PresentationFormat>Экран (4:3)</PresentationFormat>
  <Paragraphs>140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Сергей И. Нахов</cp:lastModifiedBy>
  <cp:revision>62</cp:revision>
  <dcterms:modified xsi:type="dcterms:W3CDTF">2021-10-29T01:03:28Z</dcterms:modified>
</cp:coreProperties>
</file>