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3" r:id="rId1"/>
  </p:sldMasterIdLst>
  <p:sldIdLst>
    <p:sldId id="256" r:id="rId2"/>
    <p:sldId id="269" r:id="rId3"/>
    <p:sldId id="257" r:id="rId4"/>
    <p:sldId id="258" r:id="rId5"/>
    <p:sldId id="264" r:id="rId6"/>
    <p:sldId id="265" r:id="rId7"/>
    <p:sldId id="266" r:id="rId8"/>
    <p:sldId id="268" r:id="rId9"/>
    <p:sldId id="261" r:id="rId10"/>
    <p:sldId id="259" r:id="rId11"/>
    <p:sldId id="262" r:id="rId12"/>
    <p:sldId id="263" r:id="rId13"/>
    <p:sldId id="273" r:id="rId14"/>
    <p:sldId id="260" r:id="rId15"/>
    <p:sldId id="267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43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D7B31C-274B-437F-B7DB-638491B25AA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025E3E4-4FF4-4E0E-9104-123A7B777DB6}">
      <dgm:prSet phldrT="[Текст]"/>
      <dgm:spPr/>
      <dgm:t>
        <a:bodyPr/>
        <a:lstStyle/>
        <a:p>
          <a:r>
            <a:rPr lang="ru-RU" dirty="0" smtClean="0"/>
            <a:t>НЕ более 300 млн. -  не менее 7 дней</a:t>
          </a:r>
          <a:endParaRPr lang="ru-RU" dirty="0"/>
        </a:p>
      </dgm:t>
    </dgm:pt>
    <dgm:pt modelId="{D958C4F9-C04E-436A-BFD4-C22B1266C463}" type="parTrans" cxnId="{C43696FC-F113-40DC-A9DB-27A4FE1A9248}">
      <dgm:prSet/>
      <dgm:spPr/>
      <dgm:t>
        <a:bodyPr/>
        <a:lstStyle/>
        <a:p>
          <a:endParaRPr lang="ru-RU"/>
        </a:p>
      </dgm:t>
    </dgm:pt>
    <dgm:pt modelId="{5B62C8E8-6450-49CB-8E7D-B0B8CC72CD87}" type="sibTrans" cxnId="{C43696FC-F113-40DC-A9DB-27A4FE1A9248}">
      <dgm:prSet/>
      <dgm:spPr/>
      <dgm:t>
        <a:bodyPr/>
        <a:lstStyle/>
        <a:p>
          <a:endParaRPr lang="ru-RU"/>
        </a:p>
      </dgm:t>
    </dgm:pt>
    <dgm:pt modelId="{969267E7-7E7B-4C54-904C-12BE404147F9}">
      <dgm:prSet phldrT="[Текст]"/>
      <dgm:spPr/>
      <dgm:t>
        <a:bodyPr/>
        <a:lstStyle/>
        <a:p>
          <a:r>
            <a:rPr lang="ru-RU" dirty="0" smtClean="0"/>
            <a:t>1 раб. день рассмотрение  1 части заявок</a:t>
          </a:r>
        </a:p>
        <a:p>
          <a:endParaRPr lang="ru-RU" dirty="0"/>
        </a:p>
      </dgm:t>
    </dgm:pt>
    <dgm:pt modelId="{7303086B-55CC-4619-ABDE-461A2BE54A5B}" type="parTrans" cxnId="{F9C40855-2BD2-47D9-8658-59D18CADF958}">
      <dgm:prSet/>
      <dgm:spPr/>
      <dgm:t>
        <a:bodyPr/>
        <a:lstStyle/>
        <a:p>
          <a:endParaRPr lang="ru-RU"/>
        </a:p>
      </dgm:t>
    </dgm:pt>
    <dgm:pt modelId="{663FAE59-157E-4DB1-8903-206C7A5002EE}" type="sibTrans" cxnId="{F9C40855-2BD2-47D9-8658-59D18CADF958}">
      <dgm:prSet/>
      <dgm:spPr/>
      <dgm:t>
        <a:bodyPr/>
        <a:lstStyle/>
        <a:p>
          <a:endParaRPr lang="ru-RU"/>
        </a:p>
      </dgm:t>
    </dgm:pt>
    <dgm:pt modelId="{C0BE8B6C-0441-4F14-8046-28A1C2FD437F}">
      <dgm:prSet phldrT="[Текст]"/>
      <dgm:spPr/>
      <dgm:t>
        <a:bodyPr/>
        <a:lstStyle/>
        <a:p>
          <a:pPr algn="ctr"/>
          <a:endParaRPr lang="ru-RU" dirty="0" smtClean="0"/>
        </a:p>
        <a:p>
          <a:pPr algn="ctr"/>
          <a:r>
            <a:rPr lang="ru-RU" dirty="0" smtClean="0"/>
            <a:t>Заключение контракта </a:t>
          </a:r>
          <a:endParaRPr lang="ru-RU" dirty="0"/>
        </a:p>
      </dgm:t>
    </dgm:pt>
    <dgm:pt modelId="{64756D21-7971-457E-BA25-C06697C9E209}" type="parTrans" cxnId="{4C709F58-CA78-41EF-B47E-E2B6CE739C65}">
      <dgm:prSet/>
      <dgm:spPr/>
      <dgm:t>
        <a:bodyPr/>
        <a:lstStyle/>
        <a:p>
          <a:endParaRPr lang="ru-RU"/>
        </a:p>
      </dgm:t>
    </dgm:pt>
    <dgm:pt modelId="{75CF37E5-E4A1-4A1F-B007-48EFD16250BB}" type="sibTrans" cxnId="{4C709F58-CA78-41EF-B47E-E2B6CE739C65}">
      <dgm:prSet/>
      <dgm:spPr/>
      <dgm:t>
        <a:bodyPr/>
        <a:lstStyle/>
        <a:p>
          <a:endParaRPr lang="ru-RU"/>
        </a:p>
      </dgm:t>
    </dgm:pt>
    <dgm:pt modelId="{6AD902B3-7343-4EDB-848C-BAB6AA81B9ED}">
      <dgm:prSet phldrT="[Текст]"/>
      <dgm:spPr/>
      <dgm:t>
        <a:bodyPr/>
        <a:lstStyle/>
        <a:p>
          <a:r>
            <a:rPr lang="ru-RU" dirty="0" smtClean="0"/>
            <a:t>Более 300 млн. -  не менее 15 дней</a:t>
          </a:r>
          <a:endParaRPr lang="ru-RU" dirty="0"/>
        </a:p>
      </dgm:t>
    </dgm:pt>
    <dgm:pt modelId="{18287247-C888-4A3D-AC7F-E8E06C13E6F9}" type="parTrans" cxnId="{F6937B89-6369-4137-8C92-7888B9816D6C}">
      <dgm:prSet/>
      <dgm:spPr/>
      <dgm:t>
        <a:bodyPr/>
        <a:lstStyle/>
        <a:p>
          <a:endParaRPr lang="ru-RU"/>
        </a:p>
      </dgm:t>
    </dgm:pt>
    <dgm:pt modelId="{77F5F080-A9AE-4CE8-8E53-590BBD809DFF}" type="sibTrans" cxnId="{F6937B89-6369-4137-8C92-7888B9816D6C}">
      <dgm:prSet/>
      <dgm:spPr/>
      <dgm:t>
        <a:bodyPr/>
        <a:lstStyle/>
        <a:p>
          <a:endParaRPr lang="ru-RU"/>
        </a:p>
      </dgm:t>
    </dgm:pt>
    <dgm:pt modelId="{55E9F693-C3F0-474F-A4B9-3DFDCD853984}">
      <dgm:prSet/>
      <dgm:spPr/>
      <dgm:t>
        <a:bodyPr/>
        <a:lstStyle/>
        <a:p>
          <a:pPr algn="l"/>
          <a:endParaRPr lang="ru-RU" dirty="0"/>
        </a:p>
      </dgm:t>
    </dgm:pt>
    <dgm:pt modelId="{DAEA511A-02F1-409C-B1B8-85A0C7EB54FF}" type="parTrans" cxnId="{7BF0E892-AD5E-4A9A-81FE-EC8051AD15F9}">
      <dgm:prSet/>
      <dgm:spPr/>
      <dgm:t>
        <a:bodyPr/>
        <a:lstStyle/>
        <a:p>
          <a:endParaRPr lang="ru-RU"/>
        </a:p>
      </dgm:t>
    </dgm:pt>
    <dgm:pt modelId="{2D4FC970-57BE-4213-994F-0892B97E7C8A}" type="sibTrans" cxnId="{7BF0E892-AD5E-4A9A-81FE-EC8051AD15F9}">
      <dgm:prSet/>
      <dgm:spPr/>
      <dgm:t>
        <a:bodyPr/>
        <a:lstStyle/>
        <a:p>
          <a:endParaRPr lang="ru-RU"/>
        </a:p>
      </dgm:t>
    </dgm:pt>
    <dgm:pt modelId="{FD1301CB-A6D2-40DC-88A5-3DE1FC3F37D3}">
      <dgm:prSet/>
      <dgm:spPr/>
      <dgm:t>
        <a:bodyPr/>
        <a:lstStyle/>
        <a:p>
          <a:r>
            <a:rPr lang="ru-RU" dirty="0" smtClean="0"/>
            <a:t>Аукцион (на след. раб. день) </a:t>
          </a:r>
          <a:endParaRPr lang="ru-RU" dirty="0"/>
        </a:p>
      </dgm:t>
    </dgm:pt>
    <dgm:pt modelId="{07C3B571-72F1-4B1E-A05C-96EEAE8E72E0}" type="parTrans" cxnId="{D13AEDA9-BEC9-4F06-916C-527A8A866F3B}">
      <dgm:prSet/>
      <dgm:spPr/>
      <dgm:t>
        <a:bodyPr/>
        <a:lstStyle/>
        <a:p>
          <a:endParaRPr lang="ru-RU"/>
        </a:p>
      </dgm:t>
    </dgm:pt>
    <dgm:pt modelId="{AF81E073-9A75-4D36-9F04-CB8DD091D48D}" type="sibTrans" cxnId="{D13AEDA9-BEC9-4F06-916C-527A8A866F3B}">
      <dgm:prSet/>
      <dgm:spPr/>
      <dgm:t>
        <a:bodyPr/>
        <a:lstStyle/>
        <a:p>
          <a:endParaRPr lang="ru-RU"/>
        </a:p>
      </dgm:t>
    </dgm:pt>
    <dgm:pt modelId="{D3145D34-02A1-463E-AC0D-51440D5488C1}">
      <dgm:prSet/>
      <dgm:spPr/>
      <dgm:t>
        <a:bodyPr/>
        <a:lstStyle/>
        <a:p>
          <a:r>
            <a:rPr lang="ru-RU" dirty="0" smtClean="0"/>
            <a:t>Не более 3 раб. дней рассмотрение 2х частей</a:t>
          </a:r>
          <a:endParaRPr lang="ru-RU" dirty="0"/>
        </a:p>
      </dgm:t>
    </dgm:pt>
    <dgm:pt modelId="{E6AE1B54-BFD7-44E0-8C16-669F93FA73BE}" type="parTrans" cxnId="{BA2C8A8A-868A-430E-AA0C-089736D37D62}">
      <dgm:prSet/>
      <dgm:spPr/>
      <dgm:t>
        <a:bodyPr/>
        <a:lstStyle/>
        <a:p>
          <a:endParaRPr lang="ru-RU"/>
        </a:p>
      </dgm:t>
    </dgm:pt>
    <dgm:pt modelId="{0E4770A1-0422-4279-B051-B4A1A588EDAD}" type="sibTrans" cxnId="{BA2C8A8A-868A-430E-AA0C-089736D37D62}">
      <dgm:prSet/>
      <dgm:spPr/>
      <dgm:t>
        <a:bodyPr/>
        <a:lstStyle/>
        <a:p>
          <a:endParaRPr lang="ru-RU"/>
        </a:p>
      </dgm:t>
    </dgm:pt>
    <dgm:pt modelId="{5928A7BD-428F-4AEE-8D03-7DA993F30637}" type="pres">
      <dgm:prSet presAssocID="{AAD7B31C-274B-437F-B7DB-638491B25AA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8CE484-2860-49CD-98D6-50B99379BB68}" type="pres">
      <dgm:prSet presAssocID="{4025E3E4-4FF4-4E0E-9104-123A7B777DB6}" presName="node" presStyleLbl="node1" presStyleIdx="0" presStyleCnt="6" custLinFactNeighborX="-836" custLinFactNeighborY="-6463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9DCB3E-3C7F-4988-ABF2-A8A55328A8C7}" type="pres">
      <dgm:prSet presAssocID="{5B62C8E8-6450-49CB-8E7D-B0B8CC72CD87}" presName="sibTrans" presStyleLbl="sibTrans2D1" presStyleIdx="0" presStyleCnt="5"/>
      <dgm:spPr/>
      <dgm:t>
        <a:bodyPr/>
        <a:lstStyle/>
        <a:p>
          <a:endParaRPr lang="ru-RU"/>
        </a:p>
      </dgm:t>
    </dgm:pt>
    <dgm:pt modelId="{CD00B096-460C-4759-ADB6-C00076D7A83F}" type="pres">
      <dgm:prSet presAssocID="{5B62C8E8-6450-49CB-8E7D-B0B8CC72CD87}" presName="connectorText" presStyleLbl="sibTrans2D1" presStyleIdx="0" presStyleCnt="5"/>
      <dgm:spPr/>
      <dgm:t>
        <a:bodyPr/>
        <a:lstStyle/>
        <a:p>
          <a:endParaRPr lang="ru-RU"/>
        </a:p>
      </dgm:t>
    </dgm:pt>
    <dgm:pt modelId="{ACB3A240-D221-4095-B035-A7F0FF216038}" type="pres">
      <dgm:prSet presAssocID="{969267E7-7E7B-4C54-904C-12BE404147F9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A3AE27-73F0-4215-9B73-4390C017F842}" type="pres">
      <dgm:prSet presAssocID="{663FAE59-157E-4DB1-8903-206C7A5002EE}" presName="sibTrans" presStyleLbl="sibTrans2D1" presStyleIdx="1" presStyleCnt="5"/>
      <dgm:spPr/>
      <dgm:t>
        <a:bodyPr/>
        <a:lstStyle/>
        <a:p>
          <a:endParaRPr lang="ru-RU"/>
        </a:p>
      </dgm:t>
    </dgm:pt>
    <dgm:pt modelId="{953A7CE6-986C-403A-A566-ED4A7CA1C5FC}" type="pres">
      <dgm:prSet presAssocID="{663FAE59-157E-4DB1-8903-206C7A5002EE}" presName="connectorText" presStyleLbl="sibTrans2D1" presStyleIdx="1" presStyleCnt="5"/>
      <dgm:spPr/>
      <dgm:t>
        <a:bodyPr/>
        <a:lstStyle/>
        <a:p>
          <a:endParaRPr lang="ru-RU"/>
        </a:p>
      </dgm:t>
    </dgm:pt>
    <dgm:pt modelId="{79D82A5F-813E-4D89-A8D2-BC45DCF7A568}" type="pres">
      <dgm:prSet presAssocID="{FD1301CB-A6D2-40DC-88A5-3DE1FC3F37D3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4B102B-E81E-4A23-83FA-82FAA3B90524}" type="pres">
      <dgm:prSet presAssocID="{AF81E073-9A75-4D36-9F04-CB8DD091D48D}" presName="sibTrans" presStyleLbl="sibTrans2D1" presStyleIdx="2" presStyleCnt="5"/>
      <dgm:spPr/>
      <dgm:t>
        <a:bodyPr/>
        <a:lstStyle/>
        <a:p>
          <a:endParaRPr lang="ru-RU"/>
        </a:p>
      </dgm:t>
    </dgm:pt>
    <dgm:pt modelId="{CE209202-92C8-46EA-8772-96A584019BB2}" type="pres">
      <dgm:prSet presAssocID="{AF81E073-9A75-4D36-9F04-CB8DD091D48D}" presName="connectorText" presStyleLbl="sibTrans2D1" presStyleIdx="2" presStyleCnt="5"/>
      <dgm:spPr/>
      <dgm:t>
        <a:bodyPr/>
        <a:lstStyle/>
        <a:p>
          <a:endParaRPr lang="ru-RU"/>
        </a:p>
      </dgm:t>
    </dgm:pt>
    <dgm:pt modelId="{023CA454-EE66-4B31-A863-343C44FB1A37}" type="pres">
      <dgm:prSet presAssocID="{D3145D34-02A1-463E-AC0D-51440D5488C1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B50AC58-69F4-4493-B833-B7323D4C4461}" type="pres">
      <dgm:prSet presAssocID="{0E4770A1-0422-4279-B051-B4A1A588EDAD}" presName="sibTrans" presStyleLbl="sibTrans2D1" presStyleIdx="3" presStyleCnt="5"/>
      <dgm:spPr/>
      <dgm:t>
        <a:bodyPr/>
        <a:lstStyle/>
        <a:p>
          <a:endParaRPr lang="ru-RU"/>
        </a:p>
      </dgm:t>
    </dgm:pt>
    <dgm:pt modelId="{7D0B4459-5B5B-42F3-A39A-610BEB80A231}" type="pres">
      <dgm:prSet presAssocID="{0E4770A1-0422-4279-B051-B4A1A588EDAD}" presName="connectorText" presStyleLbl="sibTrans2D1" presStyleIdx="3" presStyleCnt="5"/>
      <dgm:spPr/>
      <dgm:t>
        <a:bodyPr/>
        <a:lstStyle/>
        <a:p>
          <a:endParaRPr lang="ru-RU"/>
        </a:p>
      </dgm:t>
    </dgm:pt>
    <dgm:pt modelId="{4662AB86-0C9F-4C38-8ADC-5949ECC287FB}" type="pres">
      <dgm:prSet presAssocID="{C0BE8B6C-0441-4F14-8046-28A1C2FD437F}" presName="node" presStyleLbl="node1" presStyleIdx="4" presStyleCnt="6" custLinFactNeighborX="-235" custLinFactNeighborY="-363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65562E5-D969-4378-B095-2C74B768B04A}" type="pres">
      <dgm:prSet presAssocID="{75CF37E5-E4A1-4A1F-B007-48EFD16250BB}" presName="sibTrans" presStyleLbl="sibTrans2D1" presStyleIdx="4" presStyleCnt="5" custAng="10673903" custScaleX="15301" custLinFactY="13567" custLinFactNeighborX="-75909" custLinFactNeighborY="100000"/>
      <dgm:spPr/>
      <dgm:t>
        <a:bodyPr/>
        <a:lstStyle/>
        <a:p>
          <a:endParaRPr lang="ru-RU"/>
        </a:p>
      </dgm:t>
    </dgm:pt>
    <dgm:pt modelId="{3644FD50-2090-4762-985F-C6061EE3D024}" type="pres">
      <dgm:prSet presAssocID="{75CF37E5-E4A1-4A1F-B007-48EFD16250BB}" presName="connectorText" presStyleLbl="sibTrans2D1" presStyleIdx="4" presStyleCnt="5"/>
      <dgm:spPr/>
      <dgm:t>
        <a:bodyPr/>
        <a:lstStyle/>
        <a:p>
          <a:endParaRPr lang="ru-RU"/>
        </a:p>
      </dgm:t>
    </dgm:pt>
    <dgm:pt modelId="{1441FDE2-3D13-4FDA-9702-EEC990C08E39}" type="pres">
      <dgm:prSet presAssocID="{6AD902B3-7343-4EDB-848C-BAB6AA81B9ED}" presName="node" presStyleLbl="node1" presStyleIdx="5" presStyleCnt="6" custScaleY="99208" custLinFactX="-287881" custLinFactNeighborX="-300000" custLinFactNeighborY="785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F5DB0AE-134C-48AF-826A-96117D62A309}" type="presOf" srcId="{75CF37E5-E4A1-4A1F-B007-48EFD16250BB}" destId="{3644FD50-2090-4762-985F-C6061EE3D024}" srcOrd="1" destOrd="0" presId="urn:microsoft.com/office/officeart/2005/8/layout/process1"/>
    <dgm:cxn modelId="{BA2C8A8A-868A-430E-AA0C-089736D37D62}" srcId="{AAD7B31C-274B-437F-B7DB-638491B25AAF}" destId="{D3145D34-02A1-463E-AC0D-51440D5488C1}" srcOrd="3" destOrd="0" parTransId="{E6AE1B54-BFD7-44E0-8C16-669F93FA73BE}" sibTransId="{0E4770A1-0422-4279-B051-B4A1A588EDAD}"/>
    <dgm:cxn modelId="{5FAB02EC-FC7D-42E6-9713-A1E4E9428AA4}" type="presOf" srcId="{AF81E073-9A75-4D36-9F04-CB8DD091D48D}" destId="{494B102B-E81E-4A23-83FA-82FAA3B90524}" srcOrd="0" destOrd="0" presId="urn:microsoft.com/office/officeart/2005/8/layout/process1"/>
    <dgm:cxn modelId="{3550FAD9-4CE9-4AB9-A4BC-E1FC363A1BE1}" type="presOf" srcId="{C0BE8B6C-0441-4F14-8046-28A1C2FD437F}" destId="{4662AB86-0C9F-4C38-8ADC-5949ECC287FB}" srcOrd="0" destOrd="0" presId="urn:microsoft.com/office/officeart/2005/8/layout/process1"/>
    <dgm:cxn modelId="{558EC4A6-CF22-4531-A5EF-AFF8D47D4008}" type="presOf" srcId="{6AD902B3-7343-4EDB-848C-BAB6AA81B9ED}" destId="{1441FDE2-3D13-4FDA-9702-EEC990C08E39}" srcOrd="0" destOrd="0" presId="urn:microsoft.com/office/officeart/2005/8/layout/process1"/>
    <dgm:cxn modelId="{3723E051-9B4B-4A5A-8C17-F5829840505A}" type="presOf" srcId="{663FAE59-157E-4DB1-8903-206C7A5002EE}" destId="{87A3AE27-73F0-4215-9B73-4390C017F842}" srcOrd="0" destOrd="0" presId="urn:microsoft.com/office/officeart/2005/8/layout/process1"/>
    <dgm:cxn modelId="{B5E3CE6A-F941-4B5D-8790-098C39ED4964}" type="presOf" srcId="{55E9F693-C3F0-474F-A4B9-3DFDCD853984}" destId="{4662AB86-0C9F-4C38-8ADC-5949ECC287FB}" srcOrd="0" destOrd="1" presId="urn:microsoft.com/office/officeart/2005/8/layout/process1"/>
    <dgm:cxn modelId="{D13AEDA9-BEC9-4F06-916C-527A8A866F3B}" srcId="{AAD7B31C-274B-437F-B7DB-638491B25AAF}" destId="{FD1301CB-A6D2-40DC-88A5-3DE1FC3F37D3}" srcOrd="2" destOrd="0" parTransId="{07C3B571-72F1-4B1E-A05C-96EEAE8E72E0}" sibTransId="{AF81E073-9A75-4D36-9F04-CB8DD091D48D}"/>
    <dgm:cxn modelId="{264300D8-89C3-4B46-99C4-5C357AC514F3}" type="presOf" srcId="{969267E7-7E7B-4C54-904C-12BE404147F9}" destId="{ACB3A240-D221-4095-B035-A7F0FF216038}" srcOrd="0" destOrd="0" presId="urn:microsoft.com/office/officeart/2005/8/layout/process1"/>
    <dgm:cxn modelId="{5B7F5F60-A66C-4F11-B1B3-5ADB8DB87377}" type="presOf" srcId="{AAD7B31C-274B-437F-B7DB-638491B25AAF}" destId="{5928A7BD-428F-4AEE-8D03-7DA993F30637}" srcOrd="0" destOrd="0" presId="urn:microsoft.com/office/officeart/2005/8/layout/process1"/>
    <dgm:cxn modelId="{C43696FC-F113-40DC-A9DB-27A4FE1A9248}" srcId="{AAD7B31C-274B-437F-B7DB-638491B25AAF}" destId="{4025E3E4-4FF4-4E0E-9104-123A7B777DB6}" srcOrd="0" destOrd="0" parTransId="{D958C4F9-C04E-436A-BFD4-C22B1266C463}" sibTransId="{5B62C8E8-6450-49CB-8E7D-B0B8CC72CD87}"/>
    <dgm:cxn modelId="{22E28097-AF1D-45F2-AE02-AA99B94F6799}" type="presOf" srcId="{75CF37E5-E4A1-4A1F-B007-48EFD16250BB}" destId="{865562E5-D969-4378-B095-2C74B768B04A}" srcOrd="0" destOrd="0" presId="urn:microsoft.com/office/officeart/2005/8/layout/process1"/>
    <dgm:cxn modelId="{A3C92D02-5CB2-4752-B21C-547CF340DACC}" type="presOf" srcId="{FD1301CB-A6D2-40DC-88A5-3DE1FC3F37D3}" destId="{79D82A5F-813E-4D89-A8D2-BC45DCF7A568}" srcOrd="0" destOrd="0" presId="urn:microsoft.com/office/officeart/2005/8/layout/process1"/>
    <dgm:cxn modelId="{F6937B89-6369-4137-8C92-7888B9816D6C}" srcId="{AAD7B31C-274B-437F-B7DB-638491B25AAF}" destId="{6AD902B3-7343-4EDB-848C-BAB6AA81B9ED}" srcOrd="5" destOrd="0" parTransId="{18287247-C888-4A3D-AC7F-E8E06C13E6F9}" sibTransId="{77F5F080-A9AE-4CE8-8E53-590BBD809DFF}"/>
    <dgm:cxn modelId="{F9C40855-2BD2-47D9-8658-59D18CADF958}" srcId="{AAD7B31C-274B-437F-B7DB-638491B25AAF}" destId="{969267E7-7E7B-4C54-904C-12BE404147F9}" srcOrd="1" destOrd="0" parTransId="{7303086B-55CC-4619-ABDE-461A2BE54A5B}" sibTransId="{663FAE59-157E-4DB1-8903-206C7A5002EE}"/>
    <dgm:cxn modelId="{EBB512DA-DDC4-49D3-8CC5-7E7C91FF7742}" type="presOf" srcId="{5B62C8E8-6450-49CB-8E7D-B0B8CC72CD87}" destId="{CD00B096-460C-4759-ADB6-C00076D7A83F}" srcOrd="1" destOrd="0" presId="urn:microsoft.com/office/officeart/2005/8/layout/process1"/>
    <dgm:cxn modelId="{7BF0E892-AD5E-4A9A-81FE-EC8051AD15F9}" srcId="{C0BE8B6C-0441-4F14-8046-28A1C2FD437F}" destId="{55E9F693-C3F0-474F-A4B9-3DFDCD853984}" srcOrd="0" destOrd="0" parTransId="{DAEA511A-02F1-409C-B1B8-85A0C7EB54FF}" sibTransId="{2D4FC970-57BE-4213-994F-0892B97E7C8A}"/>
    <dgm:cxn modelId="{4EAFD43F-2FB9-4D95-B090-B57BA2527736}" type="presOf" srcId="{4025E3E4-4FF4-4E0E-9104-123A7B777DB6}" destId="{BF8CE484-2860-49CD-98D6-50B99379BB68}" srcOrd="0" destOrd="0" presId="urn:microsoft.com/office/officeart/2005/8/layout/process1"/>
    <dgm:cxn modelId="{DBA2A7F0-6361-41F5-A875-5B41205E87A9}" type="presOf" srcId="{D3145D34-02A1-463E-AC0D-51440D5488C1}" destId="{023CA454-EE66-4B31-A863-343C44FB1A37}" srcOrd="0" destOrd="0" presId="urn:microsoft.com/office/officeart/2005/8/layout/process1"/>
    <dgm:cxn modelId="{AF49D949-CEFC-4536-AF68-241F4869B985}" type="presOf" srcId="{0E4770A1-0422-4279-B051-B4A1A588EDAD}" destId="{7D0B4459-5B5B-42F3-A39A-610BEB80A231}" srcOrd="1" destOrd="0" presId="urn:microsoft.com/office/officeart/2005/8/layout/process1"/>
    <dgm:cxn modelId="{4C709F58-CA78-41EF-B47E-E2B6CE739C65}" srcId="{AAD7B31C-274B-437F-B7DB-638491B25AAF}" destId="{C0BE8B6C-0441-4F14-8046-28A1C2FD437F}" srcOrd="4" destOrd="0" parTransId="{64756D21-7971-457E-BA25-C06697C9E209}" sibTransId="{75CF37E5-E4A1-4A1F-B007-48EFD16250BB}"/>
    <dgm:cxn modelId="{B6D671EA-A8BB-44CD-8718-2460B1193B30}" type="presOf" srcId="{5B62C8E8-6450-49CB-8E7D-B0B8CC72CD87}" destId="{DA9DCB3E-3C7F-4988-ABF2-A8A55328A8C7}" srcOrd="0" destOrd="0" presId="urn:microsoft.com/office/officeart/2005/8/layout/process1"/>
    <dgm:cxn modelId="{C459DD38-2E4D-47B3-A3B9-78DA93DB8910}" type="presOf" srcId="{0E4770A1-0422-4279-B051-B4A1A588EDAD}" destId="{6B50AC58-69F4-4493-B833-B7323D4C4461}" srcOrd="0" destOrd="0" presId="urn:microsoft.com/office/officeart/2005/8/layout/process1"/>
    <dgm:cxn modelId="{3E4C12FE-D2AB-4133-A9C9-13295AD4FE76}" type="presOf" srcId="{AF81E073-9A75-4D36-9F04-CB8DD091D48D}" destId="{CE209202-92C8-46EA-8772-96A584019BB2}" srcOrd="1" destOrd="0" presId="urn:microsoft.com/office/officeart/2005/8/layout/process1"/>
    <dgm:cxn modelId="{EFEEB01F-CE86-4DFE-87F7-97925EEC25B3}" type="presOf" srcId="{663FAE59-157E-4DB1-8903-206C7A5002EE}" destId="{953A7CE6-986C-403A-A566-ED4A7CA1C5FC}" srcOrd="1" destOrd="0" presId="urn:microsoft.com/office/officeart/2005/8/layout/process1"/>
    <dgm:cxn modelId="{A6E8E7D9-C0B7-4DC8-A784-F291C4FA7439}" type="presParOf" srcId="{5928A7BD-428F-4AEE-8D03-7DA993F30637}" destId="{BF8CE484-2860-49CD-98D6-50B99379BB68}" srcOrd="0" destOrd="0" presId="urn:microsoft.com/office/officeart/2005/8/layout/process1"/>
    <dgm:cxn modelId="{B3260495-BA5B-4D75-9CAD-83FB7805947A}" type="presParOf" srcId="{5928A7BD-428F-4AEE-8D03-7DA993F30637}" destId="{DA9DCB3E-3C7F-4988-ABF2-A8A55328A8C7}" srcOrd="1" destOrd="0" presId="urn:microsoft.com/office/officeart/2005/8/layout/process1"/>
    <dgm:cxn modelId="{457B9BF0-312A-4AD1-9910-DF461F1C1A4D}" type="presParOf" srcId="{DA9DCB3E-3C7F-4988-ABF2-A8A55328A8C7}" destId="{CD00B096-460C-4759-ADB6-C00076D7A83F}" srcOrd="0" destOrd="0" presId="urn:microsoft.com/office/officeart/2005/8/layout/process1"/>
    <dgm:cxn modelId="{C78DD9E3-6DEC-4788-8B03-FB0E7A458FE3}" type="presParOf" srcId="{5928A7BD-428F-4AEE-8D03-7DA993F30637}" destId="{ACB3A240-D221-4095-B035-A7F0FF216038}" srcOrd="2" destOrd="0" presId="urn:microsoft.com/office/officeart/2005/8/layout/process1"/>
    <dgm:cxn modelId="{8A1E3743-FE2C-4C11-8BE4-A8E2C60E48A0}" type="presParOf" srcId="{5928A7BD-428F-4AEE-8D03-7DA993F30637}" destId="{87A3AE27-73F0-4215-9B73-4390C017F842}" srcOrd="3" destOrd="0" presId="urn:microsoft.com/office/officeart/2005/8/layout/process1"/>
    <dgm:cxn modelId="{84695983-FE2D-4E3F-BCA5-1F18F481DBAE}" type="presParOf" srcId="{87A3AE27-73F0-4215-9B73-4390C017F842}" destId="{953A7CE6-986C-403A-A566-ED4A7CA1C5FC}" srcOrd="0" destOrd="0" presId="urn:microsoft.com/office/officeart/2005/8/layout/process1"/>
    <dgm:cxn modelId="{4F87CB39-9059-4D41-9BDE-9E8775221581}" type="presParOf" srcId="{5928A7BD-428F-4AEE-8D03-7DA993F30637}" destId="{79D82A5F-813E-4D89-A8D2-BC45DCF7A568}" srcOrd="4" destOrd="0" presId="urn:microsoft.com/office/officeart/2005/8/layout/process1"/>
    <dgm:cxn modelId="{3928C541-B40B-4691-A752-73CA689FED90}" type="presParOf" srcId="{5928A7BD-428F-4AEE-8D03-7DA993F30637}" destId="{494B102B-E81E-4A23-83FA-82FAA3B90524}" srcOrd="5" destOrd="0" presId="urn:microsoft.com/office/officeart/2005/8/layout/process1"/>
    <dgm:cxn modelId="{7B118021-7F8C-4428-8C65-B8993787EFF7}" type="presParOf" srcId="{494B102B-E81E-4A23-83FA-82FAA3B90524}" destId="{CE209202-92C8-46EA-8772-96A584019BB2}" srcOrd="0" destOrd="0" presId="urn:microsoft.com/office/officeart/2005/8/layout/process1"/>
    <dgm:cxn modelId="{D21DDC58-0C3D-4F0D-8E12-BB9A97464887}" type="presParOf" srcId="{5928A7BD-428F-4AEE-8D03-7DA993F30637}" destId="{023CA454-EE66-4B31-A863-343C44FB1A37}" srcOrd="6" destOrd="0" presId="urn:microsoft.com/office/officeart/2005/8/layout/process1"/>
    <dgm:cxn modelId="{0E276142-F14D-48D0-97A2-3F31A0006C45}" type="presParOf" srcId="{5928A7BD-428F-4AEE-8D03-7DA993F30637}" destId="{6B50AC58-69F4-4493-B833-B7323D4C4461}" srcOrd="7" destOrd="0" presId="urn:microsoft.com/office/officeart/2005/8/layout/process1"/>
    <dgm:cxn modelId="{53D7B6F4-504E-4991-B331-B8CFCCB22D59}" type="presParOf" srcId="{6B50AC58-69F4-4493-B833-B7323D4C4461}" destId="{7D0B4459-5B5B-42F3-A39A-610BEB80A231}" srcOrd="0" destOrd="0" presId="urn:microsoft.com/office/officeart/2005/8/layout/process1"/>
    <dgm:cxn modelId="{2913C9A3-D7FE-4FA0-BFA4-E836E9064228}" type="presParOf" srcId="{5928A7BD-428F-4AEE-8D03-7DA993F30637}" destId="{4662AB86-0C9F-4C38-8ADC-5949ECC287FB}" srcOrd="8" destOrd="0" presId="urn:microsoft.com/office/officeart/2005/8/layout/process1"/>
    <dgm:cxn modelId="{2F922235-8939-4E64-9A7C-2F9D8C94B663}" type="presParOf" srcId="{5928A7BD-428F-4AEE-8D03-7DA993F30637}" destId="{865562E5-D969-4378-B095-2C74B768B04A}" srcOrd="9" destOrd="0" presId="urn:microsoft.com/office/officeart/2005/8/layout/process1"/>
    <dgm:cxn modelId="{494FAC29-DFB2-42B8-89EF-0A3F919C5066}" type="presParOf" srcId="{865562E5-D969-4378-B095-2C74B768B04A}" destId="{3644FD50-2090-4762-985F-C6061EE3D024}" srcOrd="0" destOrd="0" presId="urn:microsoft.com/office/officeart/2005/8/layout/process1"/>
    <dgm:cxn modelId="{6B3AFFE4-902A-4DAC-A116-D1726D089C0E}" type="presParOf" srcId="{5928A7BD-428F-4AEE-8D03-7DA993F30637}" destId="{1441FDE2-3D13-4FDA-9702-EEC990C08E39}" srcOrd="10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F8CE484-2860-49CD-98D6-50B99379BB68}">
      <dsp:nvSpPr>
        <dsp:cNvPr id="0" name=""/>
        <dsp:cNvSpPr/>
      </dsp:nvSpPr>
      <dsp:spPr>
        <a:xfrm>
          <a:off x="0" y="658784"/>
          <a:ext cx="1223529" cy="10018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НЕ более 300 млн. -  не менее 7 дней</a:t>
          </a:r>
          <a:endParaRPr lang="ru-RU" sz="1300" kern="1200" dirty="0"/>
        </a:p>
      </dsp:txBody>
      <dsp:txXfrm>
        <a:off x="29344" y="688128"/>
        <a:ext cx="1164841" cy="943196"/>
      </dsp:txXfrm>
    </dsp:sp>
    <dsp:sp modelId="{DA9DCB3E-3C7F-4988-ABF2-A8A55328A8C7}">
      <dsp:nvSpPr>
        <dsp:cNvPr id="0" name=""/>
        <dsp:cNvSpPr/>
      </dsp:nvSpPr>
      <dsp:spPr>
        <a:xfrm rot="1242582">
          <a:off x="1336923" y="1334583"/>
          <a:ext cx="277306" cy="30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1339611" y="1380560"/>
        <a:ext cx="194114" cy="182061"/>
      </dsp:txXfrm>
    </dsp:sp>
    <dsp:sp modelId="{ACB3A240-D221-4095-B035-A7F0FF216038}">
      <dsp:nvSpPr>
        <dsp:cNvPr id="0" name=""/>
        <dsp:cNvSpPr/>
      </dsp:nvSpPr>
      <dsp:spPr>
        <a:xfrm>
          <a:off x="1712941" y="1306382"/>
          <a:ext cx="1223529" cy="10018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1 раб. день рассмотрение  1 части заявок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/>
        </a:p>
      </dsp:txBody>
      <dsp:txXfrm>
        <a:off x="1742285" y="1335726"/>
        <a:ext cx="1164841" cy="943196"/>
      </dsp:txXfrm>
    </dsp:sp>
    <dsp:sp modelId="{87A3AE27-73F0-4215-9B73-4390C017F842}">
      <dsp:nvSpPr>
        <dsp:cNvPr id="0" name=""/>
        <dsp:cNvSpPr/>
      </dsp:nvSpPr>
      <dsp:spPr>
        <a:xfrm>
          <a:off x="3058823" y="1655607"/>
          <a:ext cx="259388" cy="30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3058823" y="1716294"/>
        <a:ext cx="181572" cy="182061"/>
      </dsp:txXfrm>
    </dsp:sp>
    <dsp:sp modelId="{79D82A5F-813E-4D89-A8D2-BC45DCF7A568}">
      <dsp:nvSpPr>
        <dsp:cNvPr id="0" name=""/>
        <dsp:cNvSpPr/>
      </dsp:nvSpPr>
      <dsp:spPr>
        <a:xfrm>
          <a:off x="3425882" y="1306382"/>
          <a:ext cx="1223529" cy="10018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Аукцион (на след. раб. день) </a:t>
          </a:r>
          <a:endParaRPr lang="ru-RU" sz="1300" kern="1200" dirty="0"/>
        </a:p>
      </dsp:txBody>
      <dsp:txXfrm>
        <a:off x="3455226" y="1335726"/>
        <a:ext cx="1164841" cy="943196"/>
      </dsp:txXfrm>
    </dsp:sp>
    <dsp:sp modelId="{494B102B-E81E-4A23-83FA-82FAA3B90524}">
      <dsp:nvSpPr>
        <dsp:cNvPr id="0" name=""/>
        <dsp:cNvSpPr/>
      </dsp:nvSpPr>
      <dsp:spPr>
        <a:xfrm>
          <a:off x="4771765" y="1655607"/>
          <a:ext cx="259388" cy="30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4771765" y="1716294"/>
        <a:ext cx="181572" cy="182061"/>
      </dsp:txXfrm>
    </dsp:sp>
    <dsp:sp modelId="{023CA454-EE66-4B31-A863-343C44FB1A37}">
      <dsp:nvSpPr>
        <dsp:cNvPr id="0" name=""/>
        <dsp:cNvSpPr/>
      </dsp:nvSpPr>
      <dsp:spPr>
        <a:xfrm>
          <a:off x="5138823" y="1306382"/>
          <a:ext cx="1223529" cy="10018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Не более 3 раб. дней рассмотрение 2х частей</a:t>
          </a:r>
          <a:endParaRPr lang="ru-RU" sz="1300" kern="1200" dirty="0"/>
        </a:p>
      </dsp:txBody>
      <dsp:txXfrm>
        <a:off x="5168167" y="1335726"/>
        <a:ext cx="1164841" cy="943196"/>
      </dsp:txXfrm>
    </dsp:sp>
    <dsp:sp modelId="{6B50AC58-69F4-4493-B833-B7323D4C4461}">
      <dsp:nvSpPr>
        <dsp:cNvPr id="0" name=""/>
        <dsp:cNvSpPr/>
      </dsp:nvSpPr>
      <dsp:spPr>
        <a:xfrm rot="21526640">
          <a:off x="6482798" y="1637253"/>
          <a:ext cx="255462" cy="30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>
        <a:off x="6482807" y="1698758"/>
        <a:ext cx="178823" cy="182061"/>
      </dsp:txXfrm>
    </dsp:sp>
    <dsp:sp modelId="{4662AB86-0C9F-4C38-8ADC-5949ECC287FB}">
      <dsp:nvSpPr>
        <dsp:cNvPr id="0" name=""/>
        <dsp:cNvSpPr/>
      </dsp:nvSpPr>
      <dsp:spPr>
        <a:xfrm>
          <a:off x="6844248" y="1269984"/>
          <a:ext cx="1223529" cy="100188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300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Заключение контракта </a:t>
          </a:r>
          <a:endParaRPr lang="ru-RU" sz="1300" kern="1200" dirty="0"/>
        </a:p>
        <a:p>
          <a:pPr marL="57150" lvl="1" indent="-57150" algn="l" defTabSz="444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000" kern="1200" dirty="0"/>
        </a:p>
      </dsp:txBody>
      <dsp:txXfrm>
        <a:off x="6873592" y="1299328"/>
        <a:ext cx="1164841" cy="943196"/>
      </dsp:txXfrm>
    </dsp:sp>
    <dsp:sp modelId="{865562E5-D969-4378-B095-2C74B768B04A}">
      <dsp:nvSpPr>
        <dsp:cNvPr id="0" name=""/>
        <dsp:cNvSpPr/>
      </dsp:nvSpPr>
      <dsp:spPr>
        <a:xfrm rot="21062486">
          <a:off x="1442423" y="2385463"/>
          <a:ext cx="459097" cy="30343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100" kern="1200"/>
        </a:p>
      </dsp:txBody>
      <dsp:txXfrm rot="10800000">
        <a:off x="1442978" y="2453238"/>
        <a:ext cx="368067" cy="182061"/>
      </dsp:txXfrm>
    </dsp:sp>
    <dsp:sp modelId="{1441FDE2-3D13-4FDA-9702-EEC990C08E39}">
      <dsp:nvSpPr>
        <dsp:cNvPr id="0" name=""/>
        <dsp:cNvSpPr/>
      </dsp:nvSpPr>
      <dsp:spPr>
        <a:xfrm>
          <a:off x="0" y="2096979"/>
          <a:ext cx="1223529" cy="9939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kern="1200" dirty="0" smtClean="0"/>
            <a:t>Более 300 млн. -  не менее 15 дней</a:t>
          </a:r>
          <a:endParaRPr lang="ru-RU" sz="1300" kern="1200" dirty="0"/>
        </a:p>
      </dsp:txBody>
      <dsp:txXfrm>
        <a:off x="29112" y="2126091"/>
        <a:ext cx="1165305" cy="93572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2918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07016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1339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4782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2172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578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0420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57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t>10/29/2021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517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905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6756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87DE6118-2437-4B30-8E3C-4D2BE6020583}" type="datetimeFigureOut">
              <a:rPr lang="en-US" smtClean="0"/>
              <a:pPr/>
              <a:t>10/29/2021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69E57DC2-970A-4B3E-BB1C-7A09969E49D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1472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0F1F95B5C71E17CA44C156864BD29A86436C7B8E2687A23563393CF6C218A0DE42D265C59FDFF2113E00EF8BD1F6CBDBCE5BEFD4D5FDDD75f6C4K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2086029495905B48241BC1869CBBFF0EA676458AE9070E81A6811548525F31C603E864D43F8C96AC6EAA74A136157AA5E8E34B3759650F94REz6L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8F61180F6B60237EF1EFAF993FF677FF9BCC88C48005555C2B10486B01A216A4CC7E9875F062F878D5B8D91820B4AE5C996DD648F582lEz9J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028305" y="1379912"/>
            <a:ext cx="8248052" cy="2506767"/>
          </a:xfrm>
        </p:spPr>
        <p:txBody>
          <a:bodyPr/>
          <a:lstStyle/>
          <a:p>
            <a:r>
              <a:rPr lang="ru-RU" sz="54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«Опережающие» закупки </a:t>
            </a:r>
            <a:r>
              <a:rPr lang="ru-RU" sz="5400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2022 год 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758247" y="5037513"/>
            <a:ext cx="4133245" cy="578582"/>
          </a:xfrm>
        </p:spPr>
        <p:txBody>
          <a:bodyPr>
            <a:normAutofit fontScale="70000" lnSpcReduction="20000"/>
          </a:bodyPr>
          <a:lstStyle/>
          <a:p>
            <a:r>
              <a:rPr lang="ru-RU" dirty="0" smtClean="0"/>
              <a:t>Управление муниципальных закупок Окружной администрации города Якутска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93898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Различия КОУ в ЭФ от ОК в ЭФ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599" y="2286000"/>
            <a:ext cx="9933709" cy="3581400"/>
          </a:xfrm>
        </p:spPr>
        <p:txBody>
          <a:bodyPr>
            <a:normAutofit/>
          </a:bodyPr>
          <a:lstStyle/>
          <a:p>
            <a:r>
              <a:rPr lang="ru-RU" dirty="0"/>
              <a:t>Проводится при закупке ТРУ из определенного перечня </a:t>
            </a:r>
            <a:endParaRPr lang="ru-RU" dirty="0" smtClean="0"/>
          </a:p>
          <a:p>
            <a:r>
              <a:rPr lang="ru-RU" dirty="0" smtClean="0"/>
              <a:t>Алгоритм </a:t>
            </a:r>
            <a:r>
              <a:rPr lang="ru-RU" dirty="0"/>
              <a:t>проведения аналогичен открытому конкурсу, но во второй части заявки устанавливаются дополнительные требования к участникам закупки, кроме продления срока подачи заявок в случае, если по результатам рассмотрения </a:t>
            </a:r>
            <a:r>
              <a:rPr lang="ru-RU" dirty="0" smtClean="0"/>
              <a:t>2-ых </a:t>
            </a:r>
            <a:r>
              <a:rPr lang="ru-RU" dirty="0"/>
              <a:t>частей ни одна заявка не признана соответствующей (срок не продлевается) </a:t>
            </a:r>
            <a:endParaRPr lang="ru-RU" dirty="0" smtClean="0"/>
          </a:p>
          <a:p>
            <a:r>
              <a:rPr lang="ru-RU" dirty="0" smtClean="0"/>
              <a:t>Соответствие </a:t>
            </a:r>
            <a:r>
              <a:rPr lang="ru-RU" dirty="0"/>
              <a:t>дополнительным требованиям во второй части заявки учитывается при рассмотрении предложений участников</a:t>
            </a:r>
          </a:p>
        </p:txBody>
      </p:sp>
    </p:spTree>
    <p:extLst>
      <p:ext uri="{BB962C8B-B14F-4D97-AF65-F5344CB8AC3E}">
        <p14:creationId xmlns:p14="http://schemas.microsoft.com/office/powerpoint/2010/main" val="3532367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22465" y="482138"/>
            <a:ext cx="9996055" cy="1483821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latin typeface="Arial" panose="020B0604020202020204" pitchFamily="34" charset="0"/>
              </a:rPr>
              <a:t>Конкурс </a:t>
            </a:r>
            <a:r>
              <a:rPr lang="ru-RU" sz="3600" dirty="0">
                <a:latin typeface="Arial" panose="020B0604020202020204" pitchFamily="34" charset="0"/>
              </a:rPr>
              <a:t>с ограниченным участием в электронной форме </a:t>
            </a:r>
            <a:r>
              <a:rPr lang="ru-RU" sz="3600" dirty="0" smtClean="0">
                <a:latin typeface="Arial" panose="020B0604020202020204" pitchFamily="34" charset="0"/>
              </a:rPr>
              <a:t>проводится в следующих случаях:</a:t>
            </a:r>
            <a:r>
              <a:rPr lang="ru-RU" dirty="0">
                <a:latin typeface="Arial" panose="020B0604020202020204" pitchFamily="34" charset="0"/>
              </a:rPr>
              <a:t/>
            </a:r>
            <a:br>
              <a:rPr lang="ru-RU" dirty="0">
                <a:latin typeface="Arial" panose="020B0604020202020204" pitchFamily="34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629295"/>
            <a:ext cx="9872871" cy="4466705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если поставки товаров, выполнение работ, оказание услуг по причине их технической и (или) технологической сложности, инновационного, высокотехнологичного или специализированного характера способны осуществить только поставщики (подрядчики, исполнители), имеющие необходимый уровень квалификации. Перечень случаев и (или) порядок отнесения товаров, работ, услуг к товарам, работам, услугам, которые по причине их технической и (или) технологической сложности, инновационного, высокотехнологичного или специализированного характера способны поставить, выполнить, оказать только поставщики (подрядчики, исполнители), имеющие необходимый уровень квалификации, устанавливаются в соответствии с </a:t>
            </a:r>
            <a:r>
              <a:rPr lang="ru-RU" sz="2400" u="sng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пунктом 1 части 2 статьи 56 настоящего Федерального закона;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2) выполнения работ по сохранению объектов культурного наследия (памятников истории и культуры) народов Российской Федерации, реставрации музейных предметов и музейных коллекций, включенных в состав Музейного фонда Российской Федерации, документов Архивного фонда Российской Федерации, особо ценных и редких документов, входящих в состав библиотечных фондов, выполнения работ, оказания услуг, связанных с необходимостью допуска подрядчиков, исполнителей к учетным базам данных музеев, архивов, библиотек, к хранилищам (депозитариям) музея, библиотеки, к системам обеспечения безопасности и (или) сохранности музейных предметов и музейных коллекций, архивных документов, библиотечного фонда;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оказания услуг по организации отдыха детей и их оздоровления.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1124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357448"/>
            <a:ext cx="9875520" cy="1396537"/>
          </a:xfrm>
        </p:spPr>
        <p:txBody>
          <a:bodyPr>
            <a:noAutofit/>
          </a:bodyPr>
          <a:lstStyle/>
          <a:p>
            <a:pPr algn="ctr"/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товаров, работ, услуг к товарам, работам, услугам, которые по причине их технической и (или) технологической сложности, инновационного, высокотехнологичного или специализированного характера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способны поставить, выполнить, оказать только поставщики (подрядчики, исполнители), имеющие необходимый уровень квалификации. (Постановление Правительства № 99 от 04.02.2015 г. </a:t>
            </a:r>
            <a: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1800" dirty="0">
              <a:solidFill>
                <a:schemeClr val="tx1">
                  <a:lumMod val="95000"/>
                  <a:lumOff val="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7898" y="1679171"/>
            <a:ext cx="10864735" cy="4746566"/>
          </a:xfrm>
        </p:spPr>
        <p:txBody>
          <a:bodyPr>
            <a:normAutofit fontScale="92500" lnSpcReduction="10000"/>
          </a:bodyPr>
          <a:lstStyle/>
          <a:p>
            <a:pPr marL="0" lvl="8" indent="-3429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работ по проектированию, сооружению и выводу из эксплуатации объектов использования атомной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энергии</a:t>
            </a:r>
          </a:p>
          <a:p>
            <a:pPr marL="0" lvl="8" indent="-3429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работ по обращению с ядерными материалами, отработавшим ядерным топливом, радиоактивными веществами и радиоактивными отходами, в том числе при их использовании, переработке, транспортировании, хранении, захоронении и утилизации</a:t>
            </a:r>
          </a:p>
          <a:p>
            <a:pPr marL="0" lvl="8" indent="-3429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работ по конструированию и изготовлению оборудования, применяемого на объектах использования атомной энергии</a:t>
            </a:r>
          </a:p>
          <a:p>
            <a:pPr marL="0" lvl="8" indent="-3429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работ по ремонту вооружения и военной техники ядерного оружейного комплекса</a:t>
            </a:r>
          </a:p>
          <a:p>
            <a:pPr marL="0" lvl="8" indent="-3429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работ по строительству и (или) реконструкции особо опасных, технически сложных, уникальных объектов капитального строительства, искусственных дорожных сооружений (включенных в состав автомобильных дорог федерального, регионального или межмуниципального, местного значения), в случае если начальная (максимальная) цена контракта превышает 100 млн. рублей</a:t>
            </a:r>
          </a:p>
          <a:p>
            <a:pPr marL="0" lvl="8" indent="-3429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Оказание услуг общественного питания и (или) поставки пищевых продуктов, закупаемых для организаций, осуществляющих образовательную деятельность, медицинских организаций, организаций социального обслуживания, организаций отдыха детей и их оздоровления в случае, если начальная (максимальная) цена контракта (цена лота) превышает 500000 рублей</a:t>
            </a:r>
          </a:p>
          <a:p>
            <a:pPr marL="0" lvl="8" indent="-3429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Выполнение работ по определению кадастровой стоимости при проведении государственной кадастровой оценки</a:t>
            </a:r>
          </a:p>
          <a:p>
            <a:pPr marL="0" lvl="8" indent="-342900" algn="just"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обязательного публичного технологического и ценового аудита крупных инвестиционных проектов с государственным участием (далее - инвестиционные проекты) в отношении объектов капитального строительства, финансирование строительства, реконструкции или технического перевооружения которых планируется осуществлять полностью или частично за счет средств федерального бюджета с использованием механизма федеральной адресной инвестиционной программы, а также за счет бюджетных ассигнований Инвестиционного фонда Российской Федерации</a:t>
            </a:r>
          </a:p>
          <a:p>
            <a:pPr marL="0" lvl="8" indent="-342900">
              <a:buFont typeface="+mj-lt"/>
              <a:buAutoNum type="arabicPeriod"/>
            </a:pP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271400" lvl="8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171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Этапы проведения электронного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аукциона</a:t>
            </a:r>
            <a:b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(исключение строительные работы)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7527828"/>
              </p:ext>
            </p:extLst>
          </p:nvPr>
        </p:nvGraphicFramePr>
        <p:xfrm>
          <a:off x="1733205" y="1965960"/>
          <a:ext cx="9788236" cy="36146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21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829" y="609600"/>
            <a:ext cx="10411691" cy="162652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Этапы проведения открытого конкурса в электронной форме и конкурса с ограниченным участием в электронной форме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V="1">
            <a:off x="1537855" y="4372071"/>
            <a:ext cx="8744989" cy="8313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6" name="Стрелка вправо 5"/>
          <p:cNvSpPr/>
          <p:nvPr/>
        </p:nvSpPr>
        <p:spPr>
          <a:xfrm>
            <a:off x="3009207" y="3439391"/>
            <a:ext cx="498764" cy="4405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471353" y="3176389"/>
            <a:ext cx="147966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 Black" panose="020B0A04020102020204" pitchFamily="34" charset="0"/>
              </a:rPr>
              <a:t>Подача заявок </a:t>
            </a:r>
          </a:p>
          <a:p>
            <a:r>
              <a:rPr lang="ru-RU" sz="1400" dirty="0" smtClean="0">
                <a:latin typeface="Arial Black" panose="020B0A04020102020204" pitchFamily="34" charset="0"/>
              </a:rPr>
              <a:t>Не менее 15 раб. дней</a:t>
            </a:r>
            <a:endParaRPr lang="ru-RU" sz="1400" dirty="0">
              <a:latin typeface="Arial Black" panose="020B0A040201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507971" y="3068668"/>
            <a:ext cx="1571105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>
                <a:latin typeface="Arial Black" panose="020B0A04020102020204" pitchFamily="34" charset="0"/>
              </a:rPr>
              <a:t>1 </a:t>
            </a:r>
            <a:r>
              <a:rPr lang="ru-RU" sz="1400" dirty="0" smtClean="0">
                <a:latin typeface="Arial Black" panose="020B0A04020102020204" pitchFamily="34" charset="0"/>
              </a:rPr>
              <a:t>раб. день оператор </a:t>
            </a:r>
            <a:r>
              <a:rPr lang="ru-RU" sz="1400" dirty="0">
                <a:latin typeface="Arial Black" panose="020B0A04020102020204" pitchFamily="34" charset="0"/>
              </a:rPr>
              <a:t>ЭТП направляет 1 </a:t>
            </a:r>
            <a:r>
              <a:rPr lang="ru-RU" sz="1400" dirty="0" smtClean="0">
                <a:latin typeface="Arial Black" panose="020B0A04020102020204" pitchFamily="34" charset="0"/>
              </a:rPr>
              <a:t>часть заявок</a:t>
            </a:r>
            <a:endParaRPr lang="ru-RU" sz="1400" dirty="0">
              <a:latin typeface="Arial Black" panose="020B0A04020102020204" pitchFamily="34" charset="0"/>
            </a:endParaRPr>
          </a:p>
        </p:txBody>
      </p:sp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9635" y="3439391"/>
            <a:ext cx="518205" cy="493819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5633213" y="2510022"/>
            <a:ext cx="103909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 Black" panose="020B0A04020102020204" pitchFamily="34" charset="0"/>
              </a:rPr>
              <a:t>Через 1 раб. день подача окончательных предложений.</a:t>
            </a:r>
            <a:endParaRPr lang="ru-RU" sz="1400" dirty="0">
              <a:latin typeface="Arial Black" panose="020B0A04020102020204" pitchFamily="34" charset="0"/>
            </a:endParaRPr>
          </a:p>
        </p:txBody>
      </p:sp>
      <p:pic>
        <p:nvPicPr>
          <p:cNvPr id="17" name="Рисунок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66560" y="3417964"/>
            <a:ext cx="518205" cy="493819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7398327" y="3258590"/>
            <a:ext cx="1396538" cy="9796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>
                <a:latin typeface="Arial Black" panose="020B0A04020102020204" pitchFamily="34" charset="0"/>
              </a:rPr>
              <a:t>3 раб. дней рассмотрение и оценка 2х частей</a:t>
            </a:r>
            <a:endParaRPr lang="ru-RU" sz="1400" dirty="0">
              <a:latin typeface="Arial Black" panose="020B0A04020102020204" pitchFamily="34" charset="0"/>
            </a:endParaRPr>
          </a:p>
        </p:txBody>
      </p:sp>
      <p:pic>
        <p:nvPicPr>
          <p:cNvPr id="19" name="Рисунок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08427" y="3417963"/>
            <a:ext cx="518205" cy="493819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9540194" y="3070747"/>
            <a:ext cx="147832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1400" dirty="0" smtClean="0">
                <a:latin typeface="Arial Black" panose="020B0A04020102020204" pitchFamily="34" charset="0"/>
              </a:rPr>
              <a:t>заключение контракта</a:t>
            </a:r>
            <a:endParaRPr lang="ru-RU" sz="1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616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Приемка исполнения контрактов </a:t>
            </a:r>
            <a:br>
              <a:rPr lang="ru-RU" dirty="0" smtClean="0"/>
            </a:br>
            <a:r>
              <a:rPr lang="ru-RU" dirty="0" smtClean="0"/>
              <a:t>в 2022 году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2053244"/>
            <a:ext cx="9872871" cy="3092334"/>
          </a:xfrm>
        </p:spPr>
        <p:txBody>
          <a:bodyPr/>
          <a:lstStyle/>
          <a:p>
            <a:pPr marL="45720" indent="0" algn="ctr">
              <a:buNone/>
            </a:pP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Заказчики вправе применять 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положения части 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статьи 94 Федерального закона от 5 апреля 2013 года № 44-ФЗ "О контрактной системе в сфере закупок товаров, работ, услуг для обеспечения государственных и муниципальных нужд" 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(в редакции Закона о контрактно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 системе, который вступает в силу с 01.01.2021г.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при 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осуществлении закупок, извещения об осуществлении которых размещены в единой информационной системе в сфере закупок 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24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января 2022 </a:t>
            </a:r>
            <a:r>
              <a:rPr lang="ru-RU" sz="24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либо осуществлять приемку в соответствии с действующим законодательством.</a:t>
            </a:r>
            <a:endParaRPr lang="ru-RU" sz="2400" dirty="0">
              <a:solidFill>
                <a:schemeClr val="tx2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just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809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Закупки у СМП и СОНО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2022 г.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745673"/>
            <a:ext cx="9872871" cy="435032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Заказчики обязаны осуществлять закупки у субъектов малого предпринимательства, социально ориентированных некоммерческих организаций в объеме </a:t>
            </a:r>
            <a:r>
              <a:rPr lang="ru-RU" sz="24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менее чем двадцать пять процентов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совокупного годового объема закупок, рассчитанного с учетом части 1.1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статьи 30 Закона о контрактной системе,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24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  <a:hlinkClick r:id="rId2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 проведении открытых конкурентных способов определения поставщиков (подрядчиков, исполнителей), в которых участниками закупок являются только субъекты малого предпринимательства, социально ориентированные некоммерческие организации. При этом начальная (максимальная) цена контракта не должна превышать двадцать миллионов рублей;</a:t>
            </a:r>
          </a:p>
          <a:p>
            <a:pPr algn="just"/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осуществлении закупок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установлением требования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поставщику (подрядчику, исполнителю), не являющемуся субъектом малого предпринимательства или социально ориентированной некоммерческой организацией, о привлечении к исполнению контракта субподрядчиков, соисполнителей из числа субъектов малого предпринимательства, социально ориентированных некоммерческих организаций.</a:t>
            </a:r>
          </a:p>
          <a:p>
            <a:pPr marL="45720" indent="0" algn="just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576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000" dirty="0" smtClean="0">
                <a:solidFill>
                  <a:srgbClr val="FFFF00"/>
                </a:solidFill>
              </a:rPr>
              <a:t>Спасибо за внимание!</a:t>
            </a:r>
            <a:endParaRPr lang="ru-RU" sz="40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987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Примерные ТРУ для «опережающих» закупок: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Оказание услуг по питанию; 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Поставка пищевых продуктов;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Услуги частной охраны;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Ремонтные, строительные работы</a:t>
            </a:r>
          </a:p>
          <a:p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Клининговые услуги и т.д.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374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847898"/>
            <a:ext cx="9875520" cy="199505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Окружной администрации г. Якутска от 20.01.2015 </a:t>
            </a: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 №  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13п</a:t>
            </a:r>
            <a:b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</a:t>
            </a:r>
            <a: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организации закупок на поставку товаров, выполнение работ, оказание услуг для муниципальных нужд и нужд заказчиков городского округа "город Якутск"</a:t>
            </a:r>
            <a:br>
              <a:rPr lang="ru-RU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2535382"/>
            <a:ext cx="9872871" cy="3560617"/>
          </a:xfrm>
        </p:spPr>
        <p:txBody>
          <a:bodyPr/>
          <a:lstStyle/>
          <a:p>
            <a:pPr marL="0" indent="457200" algn="ctr">
              <a:buNone/>
            </a:pPr>
            <a:endParaRPr lang="ru-RU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57200" algn="just">
              <a:buNone/>
            </a:pPr>
            <a:r>
              <a:rPr lang="ru-RU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п. 3.8. Порядка взаимодействия муниципальных заказчиков, иных заказчиков и органа, уполномоченного на осуществление функций по определению поставщиков (подрядчиков, исполнителей) для муниципальных нужд и нужд городского округа «город Якутск»:</a:t>
            </a:r>
          </a:p>
          <a:p>
            <a:pPr marL="0" indent="457200" algn="just">
              <a:buNone/>
            </a:pPr>
            <a:r>
              <a:rPr lang="ru-RU" sz="24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прием </a:t>
            </a:r>
            <a:r>
              <a:rPr lang="ru-RU" sz="2400" u="sng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заявок на следующий год "опережающих закупок" и закупок на работы, услуги, имеющих непрерывный цикл, завершается 10 декабря текущего финансового </a:t>
            </a:r>
            <a:r>
              <a:rPr lang="ru-RU" sz="24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года, т. е. 10 декабря 2021 года (включительно).</a:t>
            </a:r>
            <a:endParaRPr lang="ru-RU" sz="2400" u="sng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>
              <a:latin typeface="Arial" panose="020B0604020202020204" pitchFamily="34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8661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3000" y="609599"/>
            <a:ext cx="9875520" cy="1601585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Распоряжение Окружной администрации города Якутска от 14.12.2018 года № 2486 </a:t>
            </a:r>
            <a:br>
              <a:rPr lang="ru-RU" sz="2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оптимизации закупок»</a:t>
            </a:r>
            <a:br>
              <a:rPr lang="ru-RU" sz="2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dirty="0" smtClean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(Совместные закупки)</a:t>
            </a:r>
            <a:endParaRPr lang="ru-RU" sz="2800" dirty="0">
              <a:solidFill>
                <a:schemeClr val="bg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5649" y="2211184"/>
            <a:ext cx="9872871" cy="3926380"/>
          </a:xfrm>
        </p:spPr>
        <p:txBody>
          <a:bodyPr>
            <a:normAutofit fontScale="92500" lnSpcReduction="20000"/>
          </a:bodyPr>
          <a:lstStyle/>
          <a:p>
            <a:pPr marL="45720" indent="0" algn="ctr">
              <a:buNone/>
            </a:pP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>Порядок организации идентичных товаров, работ и услуг для обеспечения муниципальных нужд городского округа «город Якутск» способами совместного конкурса  (аукциона)</a:t>
            </a:r>
            <a:endParaRPr lang="en-US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Заказчики формируют планы-графики закупок и вносят изменения в соответствии с Перечнем идентичных товаров, работ, услуг в порядке и в сроки, установленные нормативно-правовыми актами Российской Федерации и Окружной администрации города Якутска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Заключают соглашение о проведении совместного конкурса (аукциона) .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При заключении соглашения о проведении совместного конкурса (аукциона) на основании предложения уполномоченного органа определяют заказчика- координатора.</a:t>
            </a:r>
          </a:p>
          <a:p>
            <a:pPr algn="just"/>
            <a:r>
              <a:rPr lang="ru-RU" sz="20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Ведут работу по организации совместных конкурсов (аукционов) в соответствии с распоряжением Окружной администрации города Якутска  «Об утверждении Порядка взаимодействия уполномоченного органа и заказчиков городского округа «город Якутск».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9333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6829" y="609599"/>
            <a:ext cx="10411691" cy="1967347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Применение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 закона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02.07.2021 года №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360-ФЗ</a:t>
            </a:r>
            <a:b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«О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внесении изменений в отдельные законодательные акты Российской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Федерации» </a:t>
            </a:r>
            <a:b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 осуществлении опережающих закупок</a:t>
            </a:r>
            <a:r>
              <a:rPr lang="ru-RU" sz="2800" b="1" dirty="0"/>
              <a:t/>
            </a:r>
            <a:br>
              <a:rPr lang="ru-RU" sz="2800" b="1" dirty="0"/>
            </a:b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2576946"/>
            <a:ext cx="9872871" cy="3519054"/>
          </a:xfrm>
        </p:spPr>
        <p:txBody>
          <a:bodyPr>
            <a:noAutofit/>
          </a:bodyPr>
          <a:lstStyle/>
          <a:p>
            <a:pPr marL="45720" indent="0" algn="ctr">
              <a:buNone/>
            </a:pPr>
            <a: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  изменения становятся обязательными для заказчиков  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 января 2022 года .</a:t>
            </a:r>
          </a:p>
          <a:p>
            <a:pPr marL="45720" indent="0" algn="ctr">
              <a:buNone/>
            </a:pP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31 декабря 2021 года  (включительно), заказчики  осуществляют закупочную деятельность и заключают контракты в соответствии  с действующим на тот период 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законодательством, </a:t>
            </a:r>
            <a: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даже в случае исполнения контрактов и </a:t>
            </a:r>
            <a:r>
              <a:rPr lang="ru-RU" sz="32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оплаты </a:t>
            </a:r>
            <a:r>
              <a:rPr lang="ru-RU" sz="3200" dirty="0">
                <a:solidFill>
                  <a:schemeClr val="tx2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2022 году</a:t>
            </a:r>
          </a:p>
        </p:txBody>
      </p:sp>
    </p:spTree>
    <p:extLst>
      <p:ext uri="{BB962C8B-B14F-4D97-AF65-F5344CB8AC3E}">
        <p14:creationId xmlns:p14="http://schemas.microsoft.com/office/powerpoint/2010/main" val="2431543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r"/>
            <a:r>
              <a:rPr lang="ru-RU" sz="3600" dirty="0" smtClean="0">
                <a:latin typeface="Bahnschrift Light Condensed" panose="020B0502040204020203" pitchFamily="34" charset="0"/>
              </a:rPr>
              <a:t>Заявка </a:t>
            </a:r>
            <a:r>
              <a:rPr lang="ru-RU" sz="3600" dirty="0">
                <a:latin typeface="Bahnschrift Light Condensed" panose="020B0502040204020203" pitchFamily="34" charset="0"/>
              </a:rPr>
              <a:t>заказчика на осуществление закупок должна состоять из </a:t>
            </a:r>
            <a:r>
              <a:rPr lang="ru-RU" sz="3600" dirty="0" smtClean="0">
                <a:latin typeface="Bahnschrift Light Condensed" panose="020B0502040204020203" pitchFamily="34" charset="0"/>
              </a:rPr>
              <a:t>следующих обязательных </a:t>
            </a:r>
            <a:r>
              <a:rPr lang="ru-RU" sz="3600" dirty="0">
                <a:latin typeface="Bahnschrift Light Condensed" panose="020B0502040204020203" pitchFamily="34" charset="0"/>
              </a:rPr>
              <a:t>частей:</a:t>
            </a:r>
            <a:r>
              <a:rPr lang="ru-RU" sz="3600" dirty="0"/>
              <a:t/>
            </a:r>
            <a:br>
              <a:rPr lang="ru-RU" sz="3600" dirty="0"/>
            </a:br>
            <a:endParaRPr lang="ru-RU" sz="36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43000" y="1645920"/>
            <a:ext cx="9872871" cy="445008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1. Информационная карта;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Обоснование начальной (максимальной) цены контракта в форме протокола в сканированной форме;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3. Описание объекта закупки, утвержденное руководителем заказчика (уполномоченным лицом), с наименованием объекта и описанием объекта закупки с учетом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положений статьи 33 Федерального закона, а также объем закупаемых товаров, работ или услуг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4. Инструкция по заполнению заявки участником закупки в соответствии с методическими рекомендациями;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Проект муниципального контракта с заполнением всех положений с учетом специфики закупки;</a:t>
            </a:r>
          </a:p>
          <a:p>
            <a:pPr algn="just"/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Часть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Приложения (при необходимости):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224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438273" cy="29873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Дополнительно, к заявке должны быть следующие документы: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70858"/>
            <a:ext cx="11172305" cy="4425142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сопроводительное письмо, подписанное руководителем заказчика (уполномоченным лицом), с указанием перечня прилагаемых к нему документов;</a:t>
            </a:r>
          </a:p>
          <a:p>
            <a:pPr algn="just"/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 копии распоряжения или приказа о выборе способа определения поставщика (подрядчика, исполнителя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</a:p>
          <a:p>
            <a:pPr algn="just"/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3)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соглашение о проведении совместного конкурса (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аукциона)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5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4)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положительное заключение государственной экспертизы проектной документации и результатов инженерных изысканий в случае подачи заявки на закупку работ по строительству, реконструкции объектов капитального строительства, финансирование которых осуществляется с привлечением средств государственного бюджета Республики Саха (Якутия), подлежащих государственной экспертизе в соответствии со </a:t>
            </a:r>
            <a:r>
              <a:rPr lang="ru-RU" sz="56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статьей 49 Градостроительного кодекса Российской Федерации (при необходимости);</a:t>
            </a:r>
          </a:p>
          <a:p>
            <a:pPr algn="just"/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5)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положительное заключение о проверке достоверности определения сметной стоимости, подготовленное уполномоченным органом на выдачу заключений о проверке достоверности определения сметной стоимости, в случае подачи заявки на закупку работ по строительству, реконструкции объектов капитального строительства, финансирование которых осуществляется с привлечением средств государственного бюджета Республики Саха (Якутия), не подлежащих экспертизе в соответствии со статьей 49 Градостроительного кодекса Российской Федерации, а также работ по ремонту зданий, строений, сооружений, помещений с начальной (максимальной) ценой контракта свыше десяти миллионов рублей (при необходимости);</a:t>
            </a:r>
          </a:p>
          <a:p>
            <a:pPr algn="just"/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6)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обоснование невозможности соблюдения запрета на допуск программного обеспечения, происходящего из иностранных государств, для целей осуществления закупок для обеспечения муниципальных нужд в случаях (при необходимости):</a:t>
            </a:r>
          </a:p>
          <a:p>
            <a:pPr algn="just"/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7)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отсутствия в едином реестре российских программ для электронных вычислительных машин и баз данных сведений о программном обеспечении, соответствующем тому же классу программного обеспечения, что и программное обеспечение, планируемое к закупке (при необходимости);</a:t>
            </a:r>
          </a:p>
          <a:p>
            <a:pPr algn="just"/>
            <a:r>
              <a:rPr lang="ru-RU" sz="5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8) </a:t>
            </a:r>
            <a:r>
              <a:rPr lang="ru-RU" sz="5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несоответствия программного обеспечения, сведения о котором включены в единый реестр российских программ для электронных вычислительных машин и баз данных и которое соответствует тому же классу программного обеспечения, что и программное обеспечение, планируемое к закупке, по своим функциональным, техническим и (или) эксплуатационным характеристикам установленным заказчиком требованиям к планируемому к закупке программному обеспечению (при необходимости);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322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Способы проведения закупок: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sz="2000" dirty="0"/>
              <a:t>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аукцион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аукцион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при котором информация о закупке сообщается заказчиком неограниченному кругу лиц путем размещения в единой информационной системе извещения о проведении такого аукциона и документации о нем, к участникам закупки предъявляются единые требования и дополнительные требования, проведение такого аукциона обеспечивается на электронной площадке ее оператором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(Распоряжение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Правительства РФ от 21.03.2016 N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471-р «О </a:t>
            </a:r>
            <a:r>
              <a:rPr lang="ru-RU" sz="20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перечне товаров, работ, услуг, в случае осуществления закупок которых заказчик обязан проводить аукцион в электронной форме (электронный </a:t>
            </a:r>
            <a:r>
              <a:rPr lang="ru-RU" sz="2000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аукцион»)</a:t>
            </a:r>
          </a:p>
          <a:p>
            <a:pPr algn="just"/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Открытый конкурс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электронной форме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конкурс, при котором информация о закупке сообщается заказчиком неограниченному кругу лиц путем размещения в единой информационной системе извещения о проведении открытого конкурса в электронной форме и конкурсной документации и к участникам закупки предъявляются единые требования.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10886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Конкурс с ограниченным участие в электронной форме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sz="2400" dirty="0">
                <a:latin typeface="Arial" panose="020B0604020202020204" pitchFamily="34" charset="0"/>
              </a:rPr>
              <a:t>Под конкурсом с ограниченным участием в электронной форме понимается конкурс, при проведении которого информация о закупке сообщается заказчиком неограниченному кругу лиц путем размещения в единой информационной системе извещения о проведении такого конкурса и конкурсной документации, к участникам закупки предъявляются единые требования и дополнительные требования, победитель такого конкурса определяется из числа участников закупки, соответствующих предъявленным к участникам закупки единым требованиям и дополнительным требованиям.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7484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азис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TM03457444[[fn=Базис]]</Template>
  <TotalTime>2085</TotalTime>
  <Words>1924</Words>
  <Application>Microsoft Office PowerPoint</Application>
  <PresentationFormat>Широкоэкранный</PresentationFormat>
  <Paragraphs>82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Arial Black</vt:lpstr>
      <vt:lpstr>Bahnschrift Light Condensed</vt:lpstr>
      <vt:lpstr>Corbel</vt:lpstr>
      <vt:lpstr>Times New Roman</vt:lpstr>
      <vt:lpstr>Базис</vt:lpstr>
      <vt:lpstr>«Опережающие» закупки на 2022 год </vt:lpstr>
      <vt:lpstr>Примерные ТРУ для «опережающих» закупок:</vt:lpstr>
      <vt:lpstr>Постановление Окружной администрации г. Якутска от 20.01.2015 года №  13п "Об организации закупок на поставку товаров, выполнение работ, оказание услуг для муниципальных нужд и нужд заказчиков городского округа "город Якутск" </vt:lpstr>
      <vt:lpstr>Распоряжение Окружной администрации города Якутска от 14.12.2018 года № 2486  «Об оптимизации закупок» (Совместные закупки)</vt:lpstr>
      <vt:lpstr>Применение Федерального закона от 02.07.2021 года № 360-ФЗ «О внесении изменений в отдельные законодательные акты Российской Федерации»  при осуществлении опережающих закупок </vt:lpstr>
      <vt:lpstr>Заявка заказчика на осуществление закупок должна состоять из следующих обязательных частей: </vt:lpstr>
      <vt:lpstr>Дополнительно, к заявке должны быть следующие документы: </vt:lpstr>
      <vt:lpstr>Способы проведения закупок:</vt:lpstr>
      <vt:lpstr>Конкурс с ограниченным участие в электронной форме</vt:lpstr>
      <vt:lpstr>Различия КОУ в ЭФ от ОК в ЭФ</vt:lpstr>
      <vt:lpstr>Конкурс с ограниченным участием в электронной форме проводится в следующих случаях: </vt:lpstr>
      <vt:lpstr>Перечень товаров, работ, услуг к товарам, работам, услугам, которые по причине их технической и (или) технологической сложности, инновационного, высокотехнологичного или специализированного характера способны поставить, выполнить, оказать только поставщики (подрядчики, исполнители), имеющие необходимый уровень квалификации. (Постановление Правительства № 99 от 04.02.2015 г.  </vt:lpstr>
      <vt:lpstr>Этапы проведения электронного аукциона  (исключение строительные работы)</vt:lpstr>
      <vt:lpstr>Этапы проведения открытого конкурса в электронной форме и конкурса с ограниченным участием в электронной форме</vt:lpstr>
      <vt:lpstr>Приемка исполнения контрактов  в 2022 году </vt:lpstr>
      <vt:lpstr>Закупки у СМП и СОНО в 2022 г.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Опережающие закупки на 2022 год</dc:title>
  <dc:creator>Эмма Ю. Платонова</dc:creator>
  <cp:lastModifiedBy>Эмма Ю. Платонова</cp:lastModifiedBy>
  <cp:revision>35</cp:revision>
  <dcterms:created xsi:type="dcterms:W3CDTF">2021-10-25T06:01:35Z</dcterms:created>
  <dcterms:modified xsi:type="dcterms:W3CDTF">2021-10-29T01:54:14Z</dcterms:modified>
</cp:coreProperties>
</file>