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7" r:id="rId1"/>
  </p:sldMasterIdLst>
  <p:notesMasterIdLst>
    <p:notesMasterId r:id="rId18"/>
  </p:notesMasterIdLst>
  <p:sldIdLst>
    <p:sldId id="402" r:id="rId2"/>
    <p:sldId id="423" r:id="rId3"/>
    <p:sldId id="424" r:id="rId4"/>
    <p:sldId id="425" r:id="rId5"/>
    <p:sldId id="426" r:id="rId6"/>
    <p:sldId id="427" r:id="rId7"/>
    <p:sldId id="428" r:id="rId8"/>
    <p:sldId id="429" r:id="rId9"/>
    <p:sldId id="430" r:id="rId10"/>
    <p:sldId id="431" r:id="rId11"/>
    <p:sldId id="432" r:id="rId12"/>
    <p:sldId id="433" r:id="rId13"/>
    <p:sldId id="434" r:id="rId14"/>
    <p:sldId id="435" r:id="rId15"/>
    <p:sldId id="436" r:id="rId16"/>
    <p:sldId id="422" r:id="rId17"/>
  </p:sldIdLst>
  <p:sldSz cx="9144000" cy="5232400"/>
  <p:notesSz cx="9144000" cy="52324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96">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57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3" d="100"/>
          <a:sy n="143" d="100"/>
        </p:scale>
        <p:origin x="684" y="120"/>
      </p:cViewPr>
      <p:guideLst>
        <p:guide orient="horz" pos="2896"/>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26193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80013" y="0"/>
            <a:ext cx="3962400" cy="261938"/>
          </a:xfrm>
          <a:prstGeom prst="rect">
            <a:avLst/>
          </a:prstGeom>
        </p:spPr>
        <p:txBody>
          <a:bodyPr vert="horz" lIns="91440" tIns="45720" rIns="91440" bIns="45720" rtlCol="0"/>
          <a:lstStyle>
            <a:lvl1pPr algn="r">
              <a:defRPr sz="1200"/>
            </a:lvl1pPr>
          </a:lstStyle>
          <a:p>
            <a:fld id="{A22DCCE1-A6BC-4AAA-B1CB-7C36F7B8D736}" type="datetimeFigureOut">
              <a:rPr lang="ru-RU" smtClean="0"/>
              <a:t>29.10.2021</a:t>
            </a:fld>
            <a:endParaRPr lang="ru-RU"/>
          </a:p>
        </p:txBody>
      </p:sp>
      <p:sp>
        <p:nvSpPr>
          <p:cNvPr id="4" name="Образ слайда 3"/>
          <p:cNvSpPr>
            <a:spLocks noGrp="1" noRot="1" noChangeAspect="1"/>
          </p:cNvSpPr>
          <p:nvPr>
            <p:ph type="sldImg" idx="2"/>
          </p:nvPr>
        </p:nvSpPr>
        <p:spPr>
          <a:xfrm>
            <a:off x="2857500" y="392113"/>
            <a:ext cx="3429000" cy="19621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2486025"/>
            <a:ext cx="7315200" cy="2354263"/>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4970463"/>
            <a:ext cx="3962400" cy="26035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80013" y="4970463"/>
            <a:ext cx="3962400" cy="260350"/>
          </a:xfrm>
          <a:prstGeom prst="rect">
            <a:avLst/>
          </a:prstGeom>
        </p:spPr>
        <p:txBody>
          <a:bodyPr vert="horz" lIns="91440" tIns="45720" rIns="91440" bIns="45720" rtlCol="0" anchor="b"/>
          <a:lstStyle>
            <a:lvl1pPr algn="r">
              <a:defRPr sz="1200"/>
            </a:lvl1pPr>
          </a:lstStyle>
          <a:p>
            <a:fld id="{5B7EE23D-9525-4A6F-8B55-D2BA3C278753}" type="slidenum">
              <a:rPr lang="ru-RU" smtClean="0"/>
              <a:t>‹#›</a:t>
            </a:fld>
            <a:endParaRPr lang="ru-RU"/>
          </a:p>
        </p:txBody>
      </p:sp>
    </p:spTree>
    <p:extLst>
      <p:ext uri="{BB962C8B-B14F-4D97-AF65-F5344CB8AC3E}">
        <p14:creationId xmlns:p14="http://schemas.microsoft.com/office/powerpoint/2010/main" val="1063273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B7EE23D-9525-4A6F-8B55-D2BA3C278753}" type="slidenum">
              <a:rPr lang="ru-RU" smtClean="0"/>
              <a:t>7</a:t>
            </a:fld>
            <a:endParaRPr lang="ru-RU"/>
          </a:p>
        </p:txBody>
      </p:sp>
    </p:spTree>
    <p:extLst>
      <p:ext uri="{BB962C8B-B14F-4D97-AF65-F5344CB8AC3E}">
        <p14:creationId xmlns:p14="http://schemas.microsoft.com/office/powerpoint/2010/main" val="1591376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6460"/>
            <a:ext cx="9144000" cy="5238860"/>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34571"/>
            <a:ext cx="5825202" cy="1256067"/>
          </a:xfrm>
        </p:spPr>
        <p:txBody>
          <a:bodyPr anchor="b">
            <a:noAutofit/>
          </a:bodyPr>
          <a:lstStyle>
            <a:lvl1pPr algn="r">
              <a:defRPr sz="405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300" y="3090636"/>
            <a:ext cx="5825202" cy="836893"/>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001129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08001" y="465102"/>
            <a:ext cx="6447501" cy="2596821"/>
          </a:xfrm>
        </p:spPr>
        <p:txBody>
          <a:bodyPr anchor="ctr">
            <a:normAutofit/>
          </a:bodyPr>
          <a:lstStyle>
            <a:lvl1pPr algn="l">
              <a:defRPr sz="33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410750"/>
            <a:ext cx="6447501" cy="119858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90510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98500" y="465102"/>
            <a:ext cx="6070601" cy="2306132"/>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024604" y="2771234"/>
            <a:ext cx="5418393" cy="290689"/>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410750"/>
            <a:ext cx="6447501" cy="119858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406403" y="603029"/>
            <a:ext cx="457200" cy="44616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202336"/>
            <a:ext cx="457200" cy="44616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43493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08001" y="1474035"/>
            <a:ext cx="6447501" cy="1980240"/>
          </a:xfrm>
        </p:spPr>
        <p:txBody>
          <a:bodyPr anchor="b">
            <a:normAutofit/>
          </a:bodyPr>
          <a:lstStyle>
            <a:lvl1pPr algn="l">
              <a:defRPr sz="33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454275"/>
            <a:ext cx="6447501" cy="1155060"/>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666959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98500" y="465102"/>
            <a:ext cx="6070601" cy="2306132"/>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507999" y="3061923"/>
            <a:ext cx="6447502" cy="392352"/>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454275"/>
            <a:ext cx="6447501" cy="1155060"/>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406403" y="603029"/>
            <a:ext cx="457200" cy="44616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202336"/>
            <a:ext cx="457200" cy="44616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2695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14350" y="465102"/>
            <a:ext cx="6441152" cy="2306132"/>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507999" y="3061923"/>
            <a:ext cx="6447502" cy="392352"/>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454275"/>
            <a:ext cx="6447501" cy="1155060"/>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341828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737915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65102"/>
            <a:ext cx="978557" cy="4006663"/>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08001" y="465102"/>
            <a:ext cx="5295113" cy="40066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86314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389304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08001" y="2060662"/>
            <a:ext cx="6447501" cy="1393614"/>
          </a:xfrm>
        </p:spPr>
        <p:txBody>
          <a:bodyPr anchor="b"/>
          <a:lstStyle>
            <a:lvl1pPr algn="l">
              <a:defRPr sz="3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454275"/>
            <a:ext cx="6447501" cy="656453"/>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5" name="Footer Placeholder 4"/>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65713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508001" y="1648450"/>
            <a:ext cx="3138026" cy="296088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17477" y="1648450"/>
            <a:ext cx="3138026" cy="296088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6" name="Footer Placeholder 5"/>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354405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506809" y="1648750"/>
            <a:ext cx="3139217" cy="43966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506809" y="2088417"/>
            <a:ext cx="3139217" cy="252091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16287" y="1648750"/>
            <a:ext cx="3139214" cy="43966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3816288" y="2088417"/>
            <a:ext cx="3139213" cy="252091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8" name="Footer Placeholder 7"/>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9" name="Slide Number Placeholder 8"/>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262161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08001" y="465102"/>
            <a:ext cx="6447501" cy="1007721"/>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4" name="Footer Placeholder 3"/>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5" name="Slide Number Placeholder 4"/>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45285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3" name="Footer Placeholder 2"/>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4" name="Slide Number Placeholder 3"/>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439915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1143379"/>
            <a:ext cx="2890896" cy="975422"/>
          </a:xfrm>
        </p:spPr>
        <p:txBody>
          <a:bodyPr anchor="b">
            <a:normAutofit/>
          </a:bodyPr>
          <a:lstStyle>
            <a:lvl1pPr>
              <a:defRPr sz="1500"/>
            </a:lvl1pPr>
          </a:lstStyle>
          <a:p>
            <a:r>
              <a:rPr lang="ru-RU" smtClean="0"/>
              <a:t>Образец заголовка</a:t>
            </a:r>
            <a:endParaRPr lang="en-US" dirty="0"/>
          </a:p>
        </p:txBody>
      </p:sp>
      <p:sp>
        <p:nvSpPr>
          <p:cNvPr id="3" name="Content Placeholder 2"/>
          <p:cNvSpPr>
            <a:spLocks noGrp="1"/>
          </p:cNvSpPr>
          <p:nvPr>
            <p:ph idx="1"/>
          </p:nvPr>
        </p:nvSpPr>
        <p:spPr>
          <a:xfrm>
            <a:off x="3570346" y="392868"/>
            <a:ext cx="3385156" cy="42164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8001" y="2118801"/>
            <a:ext cx="2890896" cy="197183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10/29/2021</a:t>
            </a:fld>
            <a:endParaRPr lang="en-US" smtClean="0"/>
          </a:p>
        </p:txBody>
      </p:sp>
      <p:sp>
        <p:nvSpPr>
          <p:cNvPr id="6" name="Footer Placeholder 5"/>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45030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3662680"/>
            <a:ext cx="6447500" cy="432400"/>
          </a:xfrm>
        </p:spPr>
        <p:txBody>
          <a:bodyPr anchor="b">
            <a:normAutofit/>
          </a:bodyPr>
          <a:lstStyle>
            <a:lvl1pPr algn="l">
              <a:defRPr sz="18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08001" y="465102"/>
            <a:ext cx="6447501" cy="293414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smtClean="0"/>
              <a:t>Вставка рисунка</a:t>
            </a:r>
            <a:endParaRPr lang="en-US" dirty="0"/>
          </a:p>
        </p:txBody>
      </p:sp>
      <p:sp>
        <p:nvSpPr>
          <p:cNvPr id="4" name="Text Placeholder 3"/>
          <p:cNvSpPr>
            <a:spLocks noGrp="1"/>
          </p:cNvSpPr>
          <p:nvPr>
            <p:ph type="body" sz="half" idx="2"/>
          </p:nvPr>
        </p:nvSpPr>
        <p:spPr>
          <a:xfrm>
            <a:off x="508001" y="4095080"/>
            <a:ext cx="6447500" cy="514255"/>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6" name="Footer Placeholder 5"/>
          <p:cNvSpPr>
            <a:spLocks noGrp="1"/>
          </p:cNvSpPr>
          <p:nvPr>
            <p:ph type="ftr" sz="quarter" idx="11"/>
          </p:nvPr>
        </p:nvSpPr>
        <p:spPr/>
        <p:txBody>
          <a:body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
        <p:nvSpPr>
          <p:cNvPr id="5" name="Date Placeholder 4"/>
          <p:cNvSpPr>
            <a:spLocks noGrp="1"/>
          </p:cNvSpPr>
          <p:nvPr>
            <p:ph type="dt" sz="half" idx="10"/>
          </p:nvPr>
        </p:nvSpPr>
        <p:spPr/>
        <p:txBody>
          <a:bodyPr/>
          <a:lstStyle/>
          <a:p>
            <a:fld id="{1D8BD707-D9CF-40AE-B4C6-C98DA3205C09}" type="datetimeFigureOut">
              <a:rPr lang="en-US" smtClean="0"/>
              <a:t>10/29/2021</a:t>
            </a:fld>
            <a:endParaRPr lang="en-US" smtClean="0"/>
          </a:p>
        </p:txBody>
      </p:sp>
    </p:spTree>
    <p:extLst>
      <p:ext uri="{BB962C8B-B14F-4D97-AF65-F5344CB8AC3E}">
        <p14:creationId xmlns:p14="http://schemas.microsoft.com/office/powerpoint/2010/main" val="1255620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6460"/>
            <a:ext cx="9144000" cy="5238860"/>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65102"/>
            <a:ext cx="6447501" cy="1007721"/>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08001" y="1648450"/>
            <a:ext cx="6447501" cy="296088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3850" y="4609336"/>
            <a:ext cx="683954" cy="278577"/>
          </a:xfrm>
          <a:prstGeom prst="rect">
            <a:avLst/>
          </a:prstGeom>
        </p:spPr>
        <p:txBody>
          <a:bodyPr vert="horz" lIns="91440" tIns="45720" rIns="91440" bIns="45720" rtlCol="0" anchor="ctr"/>
          <a:lstStyle>
            <a:lvl1pPr algn="r">
              <a:defRPr sz="675">
                <a:solidFill>
                  <a:schemeClr val="tx1">
                    <a:tint val="75000"/>
                  </a:schemeClr>
                </a:solidFill>
              </a:defRPr>
            </a:lvl1pPr>
          </a:lstStyle>
          <a:p>
            <a:fld id="{1D8BD707-D9CF-40AE-B4C6-C98DA3205C09}" type="datetimeFigureOut">
              <a:rPr lang="en-US" smtClean="0"/>
              <a:t>10/29/2021</a:t>
            </a:fld>
            <a:endParaRPr lang="en-US" smtClean="0"/>
          </a:p>
        </p:txBody>
      </p:sp>
      <p:sp>
        <p:nvSpPr>
          <p:cNvPr id="5" name="Footer Placeholder 4"/>
          <p:cNvSpPr>
            <a:spLocks noGrp="1"/>
          </p:cNvSpPr>
          <p:nvPr>
            <p:ph type="ftr" sz="quarter" idx="3"/>
          </p:nvPr>
        </p:nvSpPr>
        <p:spPr>
          <a:xfrm>
            <a:off x="508001" y="4609336"/>
            <a:ext cx="4723209" cy="278577"/>
          </a:xfrm>
          <a:prstGeom prst="rect">
            <a:avLst/>
          </a:prstGeom>
        </p:spPr>
        <p:txBody>
          <a:bodyPr vert="horz" lIns="91440" tIns="45720" rIns="91440" bIns="45720" rtlCol="0" anchor="ctr"/>
          <a:lstStyle>
            <a:lvl1pPr algn="l">
              <a:defRPr sz="675">
                <a:solidFill>
                  <a:schemeClr val="tx1">
                    <a:tint val="75000"/>
                  </a:schemeClr>
                </a:solidFill>
              </a:defRPr>
            </a:lvl1pPr>
          </a:lstStyle>
          <a:p>
            <a:pPr marL="12700">
              <a:lnSpc>
                <a:spcPct val="100000"/>
              </a:lnSpc>
            </a:pPr>
            <a:r>
              <a:rPr lang="ru-RU" sz="600" spc="-5" smtClean="0">
                <a:solidFill>
                  <a:srgbClr val="9AACB8"/>
                </a:solidFill>
                <a:latin typeface="Exo 2 Light"/>
                <a:cs typeface="Exo 2 Light"/>
              </a:rPr>
              <a:t>А</a:t>
            </a:r>
            <a:r>
              <a:rPr lang="ru-RU" sz="600" spc="0" smtClean="0">
                <a:solidFill>
                  <a:srgbClr val="9AACB8"/>
                </a:solidFill>
                <a:latin typeface="Exo 2 Light"/>
                <a:cs typeface="Exo 2 Light"/>
              </a:rPr>
              <a:t>О «Единая </a:t>
            </a:r>
            <a:r>
              <a:rPr lang="ru-RU" sz="600" spc="-5" smtClean="0">
                <a:solidFill>
                  <a:srgbClr val="9AACB8"/>
                </a:solidFill>
                <a:latin typeface="Exo 2 Light"/>
                <a:cs typeface="Exo 2 Light"/>
              </a:rPr>
              <a:t>э</a:t>
            </a:r>
            <a:r>
              <a:rPr lang="ru-RU" sz="600" spc="0" smtClean="0">
                <a:solidFill>
                  <a:srgbClr val="9AACB8"/>
                </a:solidFill>
                <a:latin typeface="Exo 2 Light"/>
                <a:cs typeface="Exo 2 Light"/>
              </a:rPr>
              <a:t>лектронная </a:t>
            </a:r>
            <a:r>
              <a:rPr lang="ru-RU" sz="600" spc="-10" smtClean="0">
                <a:solidFill>
                  <a:srgbClr val="9AACB8"/>
                </a:solidFill>
                <a:latin typeface="Exo 2 Light"/>
                <a:cs typeface="Exo 2 Light"/>
              </a:rPr>
              <a:t>т</a:t>
            </a:r>
            <a:r>
              <a:rPr lang="ru-RU" sz="600" spc="0" smtClean="0">
                <a:solidFill>
                  <a:srgbClr val="9AACB8"/>
                </a:solidFill>
                <a:latin typeface="Exo 2 Light"/>
                <a:cs typeface="Exo 2 Light"/>
              </a:rPr>
              <a:t>ор</a:t>
            </a:r>
            <a:r>
              <a:rPr lang="ru-RU" sz="600" spc="-10" smtClean="0">
                <a:solidFill>
                  <a:srgbClr val="9AACB8"/>
                </a:solidFill>
                <a:latin typeface="Exo 2 Light"/>
                <a:cs typeface="Exo 2 Light"/>
              </a:rPr>
              <a:t>г</a:t>
            </a:r>
            <a:r>
              <a:rPr lang="ru-RU" sz="600" spc="0" smtClean="0">
                <a:solidFill>
                  <a:srgbClr val="9AACB8"/>
                </a:solidFill>
                <a:latin typeface="Exo 2 Light"/>
                <a:cs typeface="Exo 2 Light"/>
              </a:rPr>
              <a:t>овая площадка» 2017 </a:t>
            </a:r>
            <a:r>
              <a:rPr lang="ru-RU" sz="600" spc="-10" smtClean="0">
                <a:solidFill>
                  <a:srgbClr val="9AACB8"/>
                </a:solidFill>
                <a:latin typeface="Exo 2 Light"/>
                <a:cs typeface="Exo 2 Light"/>
              </a:rPr>
              <a:t>го</a:t>
            </a:r>
            <a:r>
              <a:rPr lang="ru-RU" sz="600" spc="0" smtClean="0">
                <a:solidFill>
                  <a:srgbClr val="9AACB8"/>
                </a:solidFill>
                <a:latin typeface="Exo 2 Light"/>
                <a:cs typeface="Exo 2 Light"/>
              </a:rPr>
              <a:t>д</a:t>
            </a:r>
            <a:endParaRPr lang="ru-RU" sz="600">
              <a:latin typeface="Exo 2 Light"/>
              <a:cs typeface="Exo 2 Light"/>
            </a:endParaRPr>
          </a:p>
        </p:txBody>
      </p:sp>
      <p:sp>
        <p:nvSpPr>
          <p:cNvPr id="6" name="Slide Number Placeholder 5"/>
          <p:cNvSpPr>
            <a:spLocks noGrp="1"/>
          </p:cNvSpPr>
          <p:nvPr>
            <p:ph type="sldNum" sz="quarter" idx="4"/>
          </p:nvPr>
        </p:nvSpPr>
        <p:spPr>
          <a:xfrm>
            <a:off x="6442998" y="4609336"/>
            <a:ext cx="512504" cy="278577"/>
          </a:xfrm>
          <a:prstGeom prst="rect">
            <a:avLst/>
          </a:prstGeom>
        </p:spPr>
        <p:txBody>
          <a:bodyPr vert="horz" lIns="91440" tIns="45720" rIns="91440" bIns="45720" rtlCol="0" anchor="ctr"/>
          <a:lstStyle>
            <a:lvl1pPr algn="r">
              <a:defRPr sz="675">
                <a:solidFill>
                  <a:schemeClr val="accent1"/>
                </a:solidFill>
              </a:defRPr>
            </a:lvl1pPr>
          </a:lstStyle>
          <a:p>
            <a:fld id="{B6F15528-21DE-4FAA-801E-634DDDAF4B2B}" type="slidenum">
              <a:rPr lang="ru-RU" smtClean="0"/>
              <a:t>‹#›</a:t>
            </a:fld>
            <a:endParaRPr lang="ru-RU"/>
          </a:p>
        </p:txBody>
      </p:sp>
    </p:spTree>
    <p:extLst>
      <p:ext uri="{BB962C8B-B14F-4D97-AF65-F5344CB8AC3E}">
        <p14:creationId xmlns:p14="http://schemas.microsoft.com/office/powerpoint/2010/main" val="3522027490"/>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_ftnref2"/><Relationship Id="rId2" Type="http://schemas.openxmlformats.org/officeDocument/2006/relationships/hyperlink" Target="#_ftnref1"/><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35000"/>
            <a:ext cx="6104600" cy="676960"/>
          </a:xfrm>
        </p:spPr>
        <p:txBody>
          <a:bodyPr>
            <a:normAutofit/>
          </a:bodyPr>
          <a:lstStyle/>
          <a:p>
            <a:pPr algn="ctr"/>
            <a:r>
              <a:rPr lang="ru-RU" b="1" dirty="0" smtClean="0">
                <a:solidFill>
                  <a:schemeClr val="accent2">
                    <a:lumMod val="75000"/>
                  </a:schemeClr>
                </a:solidFill>
                <a:latin typeface="Times New Roman" panose="02020603050405020304" pitchFamily="18" charset="0"/>
                <a:cs typeface="Times New Roman" panose="02020603050405020304" pitchFamily="18" charset="0"/>
              </a:rPr>
              <a:t>Управление муниципальных закупок</a:t>
            </a:r>
            <a:endParaRPr lang="ru-RU"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idx="1"/>
          </p:nvPr>
        </p:nvSpPr>
        <p:spPr>
          <a:xfrm>
            <a:off x="381000" y="2463800"/>
            <a:ext cx="8305799" cy="2514600"/>
          </a:xfrm>
        </p:spPr>
        <p:txBody>
          <a:bodyPr/>
          <a:lstStyle/>
          <a:p>
            <a:pPr algn="ctr"/>
            <a:r>
              <a:rPr lang="ru-RU" sz="3200" b="1" dirty="0" smtClean="0">
                <a:latin typeface="Times New Roman" panose="02020603050405020304" pitchFamily="18" charset="0"/>
                <a:cs typeface="Times New Roman" panose="02020603050405020304" pitchFamily="18" charset="0"/>
              </a:rPr>
              <a:t>Ключевые изменения ФЗ№44 «О контрактной системе» на 2022-2024 годы</a:t>
            </a:r>
          </a:p>
          <a:p>
            <a:pPr algn="ctr"/>
            <a:r>
              <a:rPr lang="ru-RU" sz="3200" b="1" dirty="0" smtClean="0">
                <a:latin typeface="Times New Roman" panose="02020603050405020304" pitchFamily="18" charset="0"/>
                <a:cs typeface="Times New Roman" panose="02020603050405020304" pitchFamily="18" charset="0"/>
              </a:rPr>
              <a:t>(часть 2)</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3063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1601"/>
            <a:ext cx="9144000" cy="5215659"/>
          </a:xfrm>
          <a:prstGeom prst="rect">
            <a:avLst/>
          </a:prstGeom>
        </p:spPr>
        <p:txBody>
          <a:bodyPr wrap="square">
            <a:spAutoFit/>
          </a:bodyPr>
          <a:lstStyle/>
          <a:p>
            <a:r>
              <a:rPr lang="ru-RU" sz="1600" b="1" dirty="0">
                <a:solidFill>
                  <a:srgbClr val="2E74B5"/>
                </a:solidFill>
                <a:latin typeface="+mj-lt"/>
                <a:ea typeface="Times New Roman" panose="02020603050405020304" pitchFamily="18" charset="0"/>
                <a:cs typeface="Times New Roman" panose="02020603050405020304" pitchFamily="18" charset="0"/>
              </a:rPr>
              <a:t>Изменения в правилах одностороннего отказа заказчика от исполнения </a:t>
            </a:r>
            <a:r>
              <a:rPr lang="ru-RU" sz="1600" b="1" dirty="0" smtClean="0">
                <a:solidFill>
                  <a:srgbClr val="2E74B5"/>
                </a:solidFill>
                <a:latin typeface="+mj-lt"/>
                <a:ea typeface="Times New Roman" panose="02020603050405020304" pitchFamily="18" charset="0"/>
                <a:cs typeface="Times New Roman" panose="02020603050405020304" pitchFamily="18" charset="0"/>
              </a:rPr>
              <a:t>контракта</a:t>
            </a:r>
          </a:p>
          <a:p>
            <a:pPr algn="just"/>
            <a:endParaRPr lang="ru-RU" sz="1400" dirty="0" smtClean="0"/>
          </a:p>
          <a:p>
            <a:pPr algn="just"/>
            <a:r>
              <a:rPr lang="ru-RU" sz="1400" dirty="0" smtClean="0"/>
              <a:t>Процедура </a:t>
            </a:r>
            <a:r>
              <a:rPr lang="ru-RU" sz="1400" dirty="0"/>
              <a:t>одностороннего отказа заказчика от исполнения контракта будет проходить по-разному в зависимости от того, как именно был заключен контракт. </a:t>
            </a:r>
            <a:endParaRPr lang="ru-RU" sz="1400" dirty="0" smtClean="0"/>
          </a:p>
          <a:p>
            <a:pPr marL="342900" indent="-342900">
              <a:buAutoNum type="arabicPeriod"/>
            </a:pPr>
            <a:r>
              <a:rPr lang="ru-RU" sz="1400" b="1" dirty="0" smtClean="0"/>
              <a:t>Контракт </a:t>
            </a:r>
            <a:r>
              <a:rPr lang="ru-RU" sz="1400" b="1" dirty="0"/>
              <a:t>был заключен по результатам электронной процедуры (в т. ч. закрытой).</a:t>
            </a:r>
            <a:r>
              <a:rPr lang="ru-RU" sz="1400" dirty="0"/>
              <a:t> В этом случае решение заказчика об одностороннем отказе от исполнения контракта будет формироваться в ЕИС. После подписания электронной подписью заказчика оно будет размещаться в ЕИС</a:t>
            </a:r>
            <a:r>
              <a:rPr lang="ru-RU" sz="1400" dirty="0" smtClean="0"/>
              <a:t>.</a:t>
            </a:r>
          </a:p>
          <a:p>
            <a:r>
              <a:rPr lang="ru-RU" sz="1400" dirty="0" smtClean="0"/>
              <a:t> </a:t>
            </a:r>
          </a:p>
          <a:p>
            <a:r>
              <a:rPr lang="ru-RU" sz="1400" dirty="0" smtClean="0">
                <a:solidFill>
                  <a:srgbClr val="FF0000"/>
                </a:solidFill>
              </a:rPr>
              <a:t>Не </a:t>
            </a:r>
            <a:r>
              <a:rPr lang="ru-RU" sz="1400" dirty="0">
                <a:solidFill>
                  <a:srgbClr val="FF0000"/>
                </a:solidFill>
              </a:rPr>
              <a:t>позднее одного часа с момента его размещения в ЕИС </a:t>
            </a:r>
            <a:r>
              <a:rPr lang="ru-RU" sz="1400" dirty="0"/>
              <a:t>решение заказчика об одностороннем отказе от исполнения контракта автоматически </a:t>
            </a:r>
            <a:r>
              <a:rPr lang="ru-RU" sz="1400" dirty="0">
                <a:solidFill>
                  <a:srgbClr val="FF0000"/>
                </a:solidFill>
              </a:rPr>
              <a:t>поступит в личный кабинет поставщика в ЕИС</a:t>
            </a:r>
            <a:r>
              <a:rPr lang="ru-RU" sz="1400" dirty="0"/>
              <a:t>. </a:t>
            </a:r>
            <a:r>
              <a:rPr lang="ru-RU" sz="1400" dirty="0">
                <a:solidFill>
                  <a:srgbClr val="FF0000"/>
                </a:solidFill>
              </a:rPr>
              <a:t>Это будет признаваться его надлежащим уведомлением об одностороннем отказе от исполнения контракта. </a:t>
            </a:r>
            <a:r>
              <a:rPr lang="ru-RU" sz="1400" dirty="0"/>
              <a:t>Датой поступления решения будет считаться дата его размещения в ЕИС в соответствии с часовой зоной, в которой расположен поставщик. </a:t>
            </a:r>
          </a:p>
          <a:p>
            <a:endParaRPr lang="ru-RU" sz="1400" dirty="0" smtClean="0">
              <a:solidFill>
                <a:srgbClr val="FF0000"/>
              </a:solidFill>
            </a:endParaRPr>
          </a:p>
          <a:p>
            <a:r>
              <a:rPr lang="ru-RU" sz="1400" dirty="0" smtClean="0">
                <a:solidFill>
                  <a:srgbClr val="FF0000"/>
                </a:solidFill>
              </a:rPr>
              <a:t>Чтобы </a:t>
            </a:r>
            <a:r>
              <a:rPr lang="ru-RU" sz="1400" dirty="0">
                <a:solidFill>
                  <a:srgbClr val="FF0000"/>
                </a:solidFill>
              </a:rPr>
              <a:t>отменить не вступившее в силу решение</a:t>
            </a:r>
            <a:r>
              <a:rPr lang="ru-RU" sz="1400" dirty="0"/>
              <a:t> об одностороннем отказе от исполнения контракта, </a:t>
            </a:r>
            <a:r>
              <a:rPr lang="ru-RU" sz="1400" dirty="0">
                <a:solidFill>
                  <a:srgbClr val="FF0000"/>
                </a:solidFill>
              </a:rPr>
              <a:t>заказчику </a:t>
            </a:r>
            <a:r>
              <a:rPr lang="ru-RU" sz="1400" dirty="0"/>
              <a:t>нужно будет сформировать в ЕИС </a:t>
            </a:r>
            <a:r>
              <a:rPr lang="ru-RU" sz="1400" dirty="0">
                <a:solidFill>
                  <a:srgbClr val="FF0000"/>
                </a:solidFill>
              </a:rPr>
              <a:t>извещение об отмене соответствующего решения.</a:t>
            </a:r>
            <a:r>
              <a:rPr lang="ru-RU" sz="1400" dirty="0"/>
              <a:t> Извещение формируется и размещается в ЕИС </a:t>
            </a:r>
            <a:r>
              <a:rPr lang="ru-RU" sz="1400" dirty="0">
                <a:solidFill>
                  <a:srgbClr val="FF0000"/>
                </a:solidFill>
              </a:rPr>
              <a:t>в срок не позднее одного дня, следующего за днем отмены решения </a:t>
            </a:r>
            <a:r>
              <a:rPr lang="ru-RU" sz="1400" dirty="0"/>
              <a:t>об одностороннем отказе. </a:t>
            </a:r>
          </a:p>
          <a:p>
            <a:endParaRPr lang="ru-RU" sz="1400" dirty="0" smtClean="0"/>
          </a:p>
          <a:p>
            <a:r>
              <a:rPr lang="ru-RU" sz="1400" dirty="0" smtClean="0"/>
              <a:t>Односторонний </a:t>
            </a:r>
            <a:r>
              <a:rPr lang="ru-RU" sz="1400" dirty="0"/>
              <a:t>отказ </a:t>
            </a:r>
            <a:r>
              <a:rPr lang="ru-RU" sz="1400" i="1" dirty="0"/>
              <a:t>поставщика </a:t>
            </a:r>
            <a:r>
              <a:rPr lang="ru-RU" sz="1400" dirty="0"/>
              <a:t>от исполнения контракта будет производиться по абсолютно симметричным правилам (точно так же с использованием ЕИС, в точно такие же сроки). </a:t>
            </a:r>
          </a:p>
          <a:p>
            <a:pPr algn="just"/>
            <a:endParaRPr lang="ru-RU" sz="1600" dirty="0"/>
          </a:p>
          <a:p>
            <a:pPr>
              <a:lnSpc>
                <a:spcPct val="107000"/>
              </a:lnSpc>
              <a:spcBef>
                <a:spcPts val="200"/>
              </a:spcBef>
              <a:spcAft>
                <a:spcPts val="0"/>
              </a:spcAft>
            </a:pPr>
            <a:r>
              <a:rPr lang="ru-RU" b="1" dirty="0" smtClean="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227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58800"/>
            <a:ext cx="8763000" cy="4149854"/>
          </a:xfrm>
          <a:prstGeom prst="rect">
            <a:avLst/>
          </a:prstGeom>
        </p:spPr>
        <p:txBody>
          <a:bodyPr wrap="square">
            <a:spAutoFit/>
          </a:bodyPr>
          <a:lstStyle/>
          <a:p>
            <a:pPr indent="450215" algn="just">
              <a:lnSpc>
                <a:spcPct val="107000"/>
              </a:lnSpc>
            </a:pPr>
            <a:r>
              <a:rPr lang="ru-RU" sz="1400" b="1" dirty="0">
                <a:solidFill>
                  <a:srgbClr val="2E74B5"/>
                </a:solidFill>
                <a:ea typeface="Times New Roman" panose="02020603050405020304" pitchFamily="18" charset="0"/>
                <a:cs typeface="Times New Roman" panose="02020603050405020304" pitchFamily="18" charset="0"/>
              </a:rPr>
              <a:t>Изменения в правилах одностороннего отказа заказчика от исполнения контракта</a:t>
            </a:r>
          </a:p>
          <a:p>
            <a:pPr indent="450215" algn="just">
              <a:lnSpc>
                <a:spcPct val="107000"/>
              </a:lnSpc>
              <a:spcAft>
                <a:spcPts val="0"/>
              </a:spcAft>
            </a:pPr>
            <a:endParaRPr lang="ru-RU" sz="1400" dirty="0" smtClean="0">
              <a:latin typeface="+mj-lt"/>
              <a:ea typeface="Calibri" panose="020F0502020204030204" pitchFamily="34" charset="0"/>
              <a:cs typeface="Times New Roman" panose="02020603050405020304" pitchFamily="18" charset="0"/>
            </a:endParaRPr>
          </a:p>
          <a:p>
            <a:pPr indent="450215" algn="just">
              <a:lnSpc>
                <a:spcPct val="107000"/>
              </a:lnSpc>
              <a:spcAft>
                <a:spcPts val="0"/>
              </a:spcAft>
            </a:pPr>
            <a:r>
              <a:rPr lang="ru-RU" sz="1400" dirty="0" smtClean="0">
                <a:latin typeface="+mj-lt"/>
                <a:ea typeface="Calibri" panose="020F0502020204030204" pitchFamily="34" charset="0"/>
                <a:cs typeface="Times New Roman" panose="02020603050405020304" pitchFamily="18" charset="0"/>
              </a:rPr>
              <a:t>Если </a:t>
            </a:r>
            <a:r>
              <a:rPr lang="ru-RU" sz="1400" dirty="0">
                <a:solidFill>
                  <a:srgbClr val="FF0000"/>
                </a:solidFill>
                <a:latin typeface="+mj-lt"/>
                <a:ea typeface="Calibri" panose="020F0502020204030204" pitchFamily="34" charset="0"/>
                <a:cs typeface="Times New Roman" panose="02020603050405020304" pitchFamily="18" charset="0"/>
              </a:rPr>
              <a:t>заказчик, расторгнув контракт, </a:t>
            </a:r>
            <a:r>
              <a:rPr lang="ru-RU" sz="1400" dirty="0">
                <a:latin typeface="+mj-lt"/>
                <a:ea typeface="Calibri" panose="020F0502020204030204" pitchFamily="34" charset="0"/>
                <a:cs typeface="Times New Roman" panose="02020603050405020304" pitchFamily="18" charset="0"/>
              </a:rPr>
              <a:t>пожелает воспользоваться своим правом </a:t>
            </a:r>
            <a:r>
              <a:rPr lang="ru-RU" sz="1400" dirty="0">
                <a:solidFill>
                  <a:srgbClr val="FF0000"/>
                </a:solidFill>
                <a:latin typeface="+mj-lt"/>
                <a:ea typeface="Calibri" panose="020F0502020204030204" pitchFamily="34" charset="0"/>
                <a:cs typeface="Times New Roman" panose="02020603050405020304" pitchFamily="18" charset="0"/>
              </a:rPr>
              <a:t>заключить контракт со следующим участником</a:t>
            </a:r>
            <a:r>
              <a:rPr lang="ru-RU" sz="1400" dirty="0">
                <a:latin typeface="+mj-lt"/>
                <a:ea typeface="Calibri" panose="020F0502020204030204" pitchFamily="34" charset="0"/>
                <a:cs typeface="Times New Roman" panose="02020603050405020304" pitchFamily="18" charset="0"/>
              </a:rPr>
              <a:t> конкурентной процедуры, результатом которой являлся расторгнутый контракт (ч. 17.1 ст. 95 Закона № 44-ФЗ), то новый контракт будет заключаться в той же форме и в том же порядке, что и расторгнутый. В данном случае — в порядке, предусмотренном для заключения контракта по результатам электронной процедуры. </a:t>
            </a:r>
          </a:p>
          <a:p>
            <a:pPr indent="450215" algn="just">
              <a:lnSpc>
                <a:spcPct val="107000"/>
              </a:lnSpc>
              <a:spcAft>
                <a:spcPts val="0"/>
              </a:spcAft>
            </a:pPr>
            <a:endParaRPr lang="ru-RU" sz="1400" dirty="0" smtClean="0">
              <a:solidFill>
                <a:srgbClr val="FF0000"/>
              </a:solidFill>
              <a:latin typeface="+mj-lt"/>
              <a:ea typeface="Calibri" panose="020F0502020204030204" pitchFamily="34" charset="0"/>
              <a:cs typeface="Times New Roman" panose="02020603050405020304" pitchFamily="18" charset="0"/>
            </a:endParaRPr>
          </a:p>
          <a:p>
            <a:pPr indent="450215" algn="just">
              <a:lnSpc>
                <a:spcPct val="107000"/>
              </a:lnSpc>
              <a:spcAft>
                <a:spcPts val="0"/>
              </a:spcAft>
            </a:pPr>
            <a:r>
              <a:rPr lang="ru-RU" sz="1400" dirty="0" smtClean="0">
                <a:solidFill>
                  <a:srgbClr val="FF0000"/>
                </a:solidFill>
                <a:latin typeface="+mj-lt"/>
                <a:ea typeface="Calibri" panose="020F0502020204030204" pitchFamily="34" charset="0"/>
                <a:cs typeface="Times New Roman" panose="02020603050405020304" pitchFamily="18" charset="0"/>
              </a:rPr>
              <a:t>Принципиальное </a:t>
            </a:r>
            <a:r>
              <a:rPr lang="ru-RU" sz="1400" dirty="0">
                <a:solidFill>
                  <a:srgbClr val="FF0000"/>
                </a:solidFill>
                <a:latin typeface="+mj-lt"/>
                <a:ea typeface="Calibri" panose="020F0502020204030204" pitchFamily="34" charset="0"/>
                <a:cs typeface="Times New Roman" panose="02020603050405020304" pitchFamily="18" charset="0"/>
              </a:rPr>
              <a:t>новшество, привносимое Законом № 360-ФЗ, </a:t>
            </a:r>
            <a:r>
              <a:rPr lang="ru-RU" sz="1400" dirty="0">
                <a:latin typeface="+mj-lt"/>
                <a:ea typeface="Calibri" panose="020F0502020204030204" pitchFamily="34" charset="0"/>
                <a:cs typeface="Times New Roman" panose="02020603050405020304" pitchFamily="18" charset="0"/>
              </a:rPr>
              <a:t>заключается в том, что если </a:t>
            </a:r>
            <a:r>
              <a:rPr lang="ru-RU" sz="1400" dirty="0">
                <a:solidFill>
                  <a:srgbClr val="FF0000"/>
                </a:solidFill>
                <a:latin typeface="+mj-lt"/>
                <a:ea typeface="Calibri" panose="020F0502020204030204" pitchFamily="34" charset="0"/>
                <a:cs typeface="Times New Roman" panose="02020603050405020304" pitchFamily="18" charset="0"/>
              </a:rPr>
              <a:t>участник закупки разместил на электронной площадке отказ от заключения контракта</a:t>
            </a:r>
            <a:r>
              <a:rPr lang="ru-RU" sz="1400" dirty="0">
                <a:latin typeface="+mj-lt"/>
                <a:ea typeface="Calibri" panose="020F0502020204030204" pitchFamily="34" charset="0"/>
                <a:cs typeface="Times New Roman" panose="02020603050405020304" pitchFamily="18" charset="0"/>
              </a:rPr>
              <a:t>, заказчик получает право </a:t>
            </a:r>
            <a:r>
              <a:rPr lang="ru-RU" sz="1400" dirty="0">
                <a:solidFill>
                  <a:srgbClr val="FF0000"/>
                </a:solidFill>
                <a:latin typeface="+mj-lt"/>
                <a:ea typeface="Calibri" panose="020F0502020204030204" pitchFamily="34" charset="0"/>
                <a:cs typeface="Times New Roman" panose="02020603050405020304" pitchFamily="18" charset="0"/>
              </a:rPr>
              <a:t>заключить контракт с участником закупки, заявке на участие в закупке которого был присвоен следующий порядковый номер и который не отозвал свою заявку</a:t>
            </a:r>
            <a:r>
              <a:rPr lang="ru-RU" sz="1400" dirty="0" smtClean="0">
                <a:latin typeface="+mj-lt"/>
                <a:ea typeface="Calibri" panose="020F0502020204030204" pitchFamily="34" charset="0"/>
                <a:cs typeface="Times New Roman" panose="02020603050405020304" pitchFamily="18" charset="0"/>
              </a:rPr>
              <a:t>.</a:t>
            </a:r>
          </a:p>
          <a:p>
            <a:pPr indent="450215" algn="just">
              <a:lnSpc>
                <a:spcPct val="107000"/>
              </a:lnSpc>
              <a:spcAft>
                <a:spcPts val="0"/>
              </a:spcAft>
            </a:pPr>
            <a:endParaRPr lang="ru-RU" sz="1400" dirty="0" smtClean="0">
              <a:latin typeface="+mj-lt"/>
              <a:ea typeface="Calibri" panose="020F0502020204030204" pitchFamily="34" charset="0"/>
              <a:cs typeface="Times New Roman" panose="02020603050405020304" pitchFamily="18" charset="0"/>
            </a:endParaRPr>
          </a:p>
          <a:p>
            <a:pPr indent="450215" algn="just">
              <a:lnSpc>
                <a:spcPct val="107000"/>
              </a:lnSpc>
              <a:spcAft>
                <a:spcPts val="0"/>
              </a:spcAft>
            </a:pPr>
            <a:r>
              <a:rPr lang="ru-RU" sz="1400" dirty="0" smtClean="0">
                <a:latin typeface="+mj-lt"/>
                <a:ea typeface="Calibri" panose="020F0502020204030204" pitchFamily="34" charset="0"/>
                <a:cs typeface="Times New Roman" panose="02020603050405020304" pitchFamily="18" charset="0"/>
              </a:rPr>
              <a:t> </a:t>
            </a:r>
            <a:r>
              <a:rPr lang="ru-RU" sz="1400" dirty="0">
                <a:latin typeface="+mj-lt"/>
                <a:ea typeface="Calibri" panose="020F0502020204030204" pitchFamily="34" charset="0"/>
                <a:cs typeface="Times New Roman" panose="02020603050405020304" pitchFamily="18" charset="0"/>
              </a:rPr>
              <a:t>Иными словами, контракт </a:t>
            </a:r>
            <a:r>
              <a:rPr lang="ru-RU" sz="1400" dirty="0">
                <a:solidFill>
                  <a:srgbClr val="FF0000"/>
                </a:solidFill>
                <a:latin typeface="+mj-lt"/>
                <a:ea typeface="Calibri" panose="020F0502020204030204" pitchFamily="34" charset="0"/>
                <a:cs typeface="Times New Roman" panose="02020603050405020304" pitchFamily="18" charset="0"/>
              </a:rPr>
              <a:t>может быть заключен не только со вторым, но и с третьим, четвертым, </a:t>
            </a:r>
            <a:r>
              <a:rPr lang="en-US" sz="1400" i="1" dirty="0" err="1">
                <a:solidFill>
                  <a:srgbClr val="FF0000"/>
                </a:solidFill>
                <a:latin typeface="+mj-lt"/>
                <a:ea typeface="Calibri" panose="020F0502020204030204" pitchFamily="34" charset="0"/>
                <a:cs typeface="Times New Roman" panose="02020603050405020304" pitchFamily="18" charset="0"/>
              </a:rPr>
              <a:t>i</a:t>
            </a:r>
            <a:r>
              <a:rPr lang="ru-RU" sz="1400" i="1" dirty="0">
                <a:solidFill>
                  <a:srgbClr val="FF0000"/>
                </a:solidFill>
                <a:latin typeface="+mj-lt"/>
                <a:ea typeface="Calibri" panose="020F0502020204030204" pitchFamily="34" charset="0"/>
                <a:cs typeface="Times New Roman" panose="02020603050405020304" pitchFamily="18" charset="0"/>
              </a:rPr>
              <a:t>-</a:t>
            </a:r>
            <a:r>
              <a:rPr lang="ru-RU" sz="1400" dirty="0">
                <a:solidFill>
                  <a:srgbClr val="FF0000"/>
                </a:solidFill>
                <a:latin typeface="+mj-lt"/>
                <a:ea typeface="Calibri" panose="020F0502020204030204" pitchFamily="34" charset="0"/>
                <a:cs typeface="Times New Roman" panose="02020603050405020304" pitchFamily="18" charset="0"/>
              </a:rPr>
              <a:t>м по счету участником конкурентной процедуры при условии, что предыдущие участники отозвали свои заявки.</a:t>
            </a: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Подп. «а» п. 1 ч. 17.2 ст. 95 Закона № 44-ФЗ, вводимой Законом № 360-ФЗ.</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Подп. «б» п. 1 ч. 17.2 ст. 95 Закона № 44-ФЗ, вводимой Законом № 360-ФЗ.</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8244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101600"/>
            <a:ext cx="8686800" cy="4565032"/>
          </a:xfrm>
          <a:prstGeom prst="rect">
            <a:avLst/>
          </a:prstGeom>
        </p:spPr>
        <p:txBody>
          <a:bodyPr wrap="square">
            <a:spAutoFit/>
          </a:bodyPr>
          <a:lstStyle/>
          <a:p>
            <a:pPr indent="342265" algn="just">
              <a:lnSpc>
                <a:spcPct val="107000"/>
              </a:lnSpc>
              <a:spcAft>
                <a:spcPts val="0"/>
              </a:spcAft>
            </a:pPr>
            <a:r>
              <a:rPr lang="ru-RU" sz="1400" b="1" dirty="0">
                <a:solidFill>
                  <a:schemeClr val="accent2"/>
                </a:solidFill>
                <a:latin typeface="+mj-lt"/>
                <a:ea typeface="Times New Roman" panose="02020603050405020304" pitchFamily="18" charset="0"/>
                <a:cs typeface="Times New Roman" panose="02020603050405020304" pitchFamily="18" charset="0"/>
              </a:rPr>
              <a:t>Сроки вступления в силу новых правил одностороннего отказа от исполнения контракта и переходные положения.</a:t>
            </a:r>
            <a:r>
              <a:rPr lang="ru-RU" sz="1400" dirty="0">
                <a:solidFill>
                  <a:schemeClr val="accent2"/>
                </a:solidFill>
                <a:latin typeface="+mj-lt"/>
                <a:ea typeface="Times New Roman" panose="02020603050405020304" pitchFamily="18" charset="0"/>
                <a:cs typeface="Times New Roman" panose="02020603050405020304" pitchFamily="18" charset="0"/>
              </a:rPr>
              <a:t> </a:t>
            </a:r>
            <a:endParaRPr lang="ru-RU" sz="1400" dirty="0" smtClean="0">
              <a:solidFill>
                <a:schemeClr val="accent2"/>
              </a:solidFill>
              <a:latin typeface="+mj-lt"/>
              <a:ea typeface="Times New Roman" panose="02020603050405020304" pitchFamily="18" charset="0"/>
              <a:cs typeface="Times New Roman" panose="02020603050405020304" pitchFamily="18" charset="0"/>
            </a:endParaRPr>
          </a:p>
          <a:p>
            <a:pPr indent="342265" algn="just">
              <a:lnSpc>
                <a:spcPct val="107000"/>
              </a:lnSpc>
              <a:spcAft>
                <a:spcPts val="0"/>
              </a:spcAft>
            </a:pPr>
            <a:r>
              <a:rPr lang="ru-RU" sz="1400" dirty="0" smtClean="0">
                <a:solidFill>
                  <a:srgbClr val="C00000"/>
                </a:solidFill>
                <a:latin typeface="+mj-lt"/>
                <a:ea typeface="Times New Roman" panose="02020603050405020304" pitchFamily="18" charset="0"/>
                <a:cs typeface="Times New Roman" panose="02020603050405020304" pitchFamily="18" charset="0"/>
              </a:rPr>
              <a:t>Новые </a:t>
            </a:r>
            <a:r>
              <a:rPr lang="ru-RU" sz="1400" dirty="0">
                <a:solidFill>
                  <a:srgbClr val="C00000"/>
                </a:solidFill>
                <a:latin typeface="+mj-lt"/>
                <a:ea typeface="Times New Roman" panose="02020603050405020304" pitchFamily="18" charset="0"/>
                <a:cs typeface="Times New Roman" panose="02020603050405020304" pitchFamily="18" charset="0"/>
              </a:rPr>
              <a:t>нормы </a:t>
            </a:r>
            <a:r>
              <a:rPr lang="ru-RU" sz="1400" dirty="0" smtClean="0">
                <a:solidFill>
                  <a:srgbClr val="C00000"/>
                </a:solidFill>
                <a:latin typeface="+mj-lt"/>
                <a:ea typeface="Times New Roman" panose="02020603050405020304" pitchFamily="18" charset="0"/>
                <a:cs typeface="Times New Roman" panose="02020603050405020304" pitchFamily="18" charset="0"/>
              </a:rPr>
              <a:t>появятся </a:t>
            </a:r>
            <a:r>
              <a:rPr lang="ru-RU" sz="1400" dirty="0">
                <a:solidFill>
                  <a:srgbClr val="C00000"/>
                </a:solidFill>
                <a:latin typeface="+mj-lt"/>
                <a:ea typeface="Times New Roman" panose="02020603050405020304" pitchFamily="18" charset="0"/>
                <a:cs typeface="Times New Roman" panose="02020603050405020304" pitchFamily="18" charset="0"/>
              </a:rPr>
              <a:t>в законе </a:t>
            </a:r>
            <a:r>
              <a:rPr lang="ru-RU" sz="1400" i="1" dirty="0">
                <a:solidFill>
                  <a:srgbClr val="C00000"/>
                </a:solidFill>
                <a:latin typeface="+mj-lt"/>
                <a:ea typeface="Times New Roman" panose="02020603050405020304" pitchFamily="18" charset="0"/>
                <a:cs typeface="Times New Roman" panose="02020603050405020304" pitchFamily="18" charset="0"/>
              </a:rPr>
              <a:t>с 1 января 2022 г.</a:t>
            </a:r>
            <a:r>
              <a:rPr lang="ru-RU" sz="1400" dirty="0">
                <a:latin typeface="+mj-lt"/>
                <a:ea typeface="Times New Roman" panose="02020603050405020304" pitchFamily="18" charset="0"/>
                <a:cs typeface="Times New Roman" panose="02020603050405020304" pitchFamily="18" charset="0"/>
              </a:rPr>
              <a:t>, </a:t>
            </a:r>
            <a:r>
              <a:rPr lang="ru-RU" sz="1400" dirty="0" smtClean="0">
                <a:latin typeface="+mj-lt"/>
                <a:ea typeface="Times New Roman" panose="02020603050405020304" pitchFamily="18" charset="0"/>
                <a:cs typeface="Times New Roman" panose="02020603050405020304" pitchFamily="18" charset="0"/>
              </a:rPr>
              <a:t>а </a:t>
            </a:r>
            <a:r>
              <a:rPr lang="ru-RU" sz="1400" dirty="0">
                <a:latin typeface="+mj-lt"/>
                <a:ea typeface="Times New Roman" panose="02020603050405020304" pitchFamily="18" charset="0"/>
                <a:cs typeface="Times New Roman" panose="02020603050405020304" pitchFamily="18" charset="0"/>
              </a:rPr>
              <a:t>порядок одностороннего отказа от контракта, заключенного по результатам </a:t>
            </a:r>
            <a:r>
              <a:rPr lang="ru-RU" sz="1400" i="1" dirty="0">
                <a:solidFill>
                  <a:srgbClr val="C00000"/>
                </a:solidFill>
                <a:latin typeface="+mj-lt"/>
                <a:ea typeface="Times New Roman" panose="02020603050405020304" pitchFamily="18" charset="0"/>
                <a:cs typeface="Times New Roman" panose="02020603050405020304" pitchFamily="18" charset="0"/>
              </a:rPr>
              <a:t>электронной процедуры</a:t>
            </a:r>
            <a:r>
              <a:rPr lang="ru-RU" sz="1400" dirty="0">
                <a:solidFill>
                  <a:srgbClr val="C00000"/>
                </a:solidFill>
                <a:latin typeface="+mj-lt"/>
                <a:ea typeface="Times New Roman" panose="02020603050405020304" pitchFamily="18" charset="0"/>
                <a:cs typeface="Times New Roman" panose="02020603050405020304" pitchFamily="18" charset="0"/>
              </a:rPr>
              <a:t>, предусмотренный вновь вводимой ч. 12.1 Закона № 44-ФЗ, заработает только </a:t>
            </a:r>
            <a:r>
              <a:rPr lang="ru-RU" sz="1400" i="1" dirty="0">
                <a:solidFill>
                  <a:srgbClr val="C00000"/>
                </a:solidFill>
                <a:latin typeface="+mj-lt"/>
                <a:ea typeface="Times New Roman" panose="02020603050405020304" pitchFamily="18" charset="0"/>
                <a:cs typeface="Times New Roman" panose="02020603050405020304" pitchFamily="18" charset="0"/>
              </a:rPr>
              <a:t>с 1 июля 2022 г</a:t>
            </a:r>
            <a:r>
              <a:rPr lang="ru-RU" sz="1400" dirty="0">
                <a:solidFill>
                  <a:srgbClr val="C00000"/>
                </a:solidFill>
                <a:latin typeface="+mj-lt"/>
                <a:ea typeface="Times New Roman" panose="02020603050405020304" pitchFamily="18" charset="0"/>
                <a:cs typeface="Times New Roman" panose="02020603050405020304" pitchFamily="18" charset="0"/>
              </a:rPr>
              <a:t>. </a:t>
            </a:r>
            <a:endParaRPr lang="ru-RU" sz="1400" dirty="0" smtClean="0">
              <a:solidFill>
                <a:srgbClr val="C00000"/>
              </a:solidFill>
              <a:latin typeface="+mj-lt"/>
              <a:ea typeface="Times New Roman" panose="02020603050405020304" pitchFamily="18" charset="0"/>
              <a:cs typeface="Times New Roman" panose="02020603050405020304" pitchFamily="18" charset="0"/>
            </a:endParaRPr>
          </a:p>
          <a:p>
            <a:pPr indent="342265" algn="just">
              <a:lnSpc>
                <a:spcPct val="107000"/>
              </a:lnSpc>
              <a:spcAft>
                <a:spcPts val="0"/>
              </a:spcAft>
            </a:pPr>
            <a:r>
              <a:rPr lang="ru-RU" sz="1400" dirty="0" smtClean="0">
                <a:latin typeface="+mj-lt"/>
                <a:ea typeface="Times New Roman" panose="02020603050405020304" pitchFamily="18" charset="0"/>
                <a:cs typeface="Times New Roman" panose="02020603050405020304" pitchFamily="18" charset="0"/>
              </a:rPr>
              <a:t>До </a:t>
            </a:r>
            <a:r>
              <a:rPr lang="ru-RU" sz="1400" dirty="0">
                <a:latin typeface="+mj-lt"/>
                <a:ea typeface="Times New Roman" panose="02020603050405020304" pitchFamily="18" charset="0"/>
                <a:cs typeface="Times New Roman" panose="02020603050405020304" pitchFamily="18" charset="0"/>
              </a:rPr>
              <a:t>этого времени решение об одностороннем отказе от исполнения контракта, заключенного по результатам электронной процедуры, будет направляться поставщику в порядке, предусмотренном для «бумажных» контрактов нововведенной ч. 12.2 Закона № 44-ФЗ. В ЕИС такое решение будет размещаться по ныне действующим правилам. Если заказчик не получит подтверждение вручения поставщику заказного письма с решением об одностороннем отказе либо информацию об отсутствии поставщика по указанному в контракте адресу, датой надлежащего уведомления поставщика будет считаться день по истечении 15-ти дней, считая с даты размещения решения об одностороннем отказе от исполнения контракта в ЕИС. </a:t>
            </a:r>
            <a:endParaRPr lang="ru-RU" sz="1400" dirty="0">
              <a:latin typeface="+mj-lt"/>
              <a:ea typeface="Calibri" panose="020F0502020204030204" pitchFamily="34" charset="0"/>
              <a:cs typeface="Times New Roman" panose="02020603050405020304" pitchFamily="18" charset="0"/>
            </a:endParaRPr>
          </a:p>
          <a:p>
            <a:pPr indent="342265" algn="just">
              <a:lnSpc>
                <a:spcPct val="107000"/>
              </a:lnSpc>
              <a:spcAft>
                <a:spcPts val="0"/>
              </a:spcAft>
            </a:pPr>
            <a:r>
              <a:rPr lang="ru-RU" sz="1400" dirty="0">
                <a:latin typeface="+mj-lt"/>
                <a:ea typeface="Times New Roman" panose="02020603050405020304" pitchFamily="18" charset="0"/>
                <a:cs typeface="Times New Roman" panose="02020603050405020304" pitchFamily="18" charset="0"/>
              </a:rPr>
              <a:t>Для поставщика возможность отказаться от исполнения контракта, заключенного по результатам электронной процедуры, с использованием ЕИС также станет доступна только </a:t>
            </a:r>
            <a:r>
              <a:rPr lang="ru-RU" sz="1400" i="1" dirty="0">
                <a:latin typeface="+mj-lt"/>
                <a:ea typeface="Times New Roman" panose="02020603050405020304" pitchFamily="18" charset="0"/>
                <a:cs typeface="Times New Roman" panose="02020603050405020304" pitchFamily="18" charset="0"/>
              </a:rPr>
              <a:t>с 1 июля 2022 г.</a:t>
            </a:r>
            <a:r>
              <a:rPr lang="ru-RU" sz="1400" dirty="0">
                <a:latin typeface="+mj-lt"/>
                <a:ea typeface="Times New Roman" panose="02020603050405020304" pitchFamily="18" charset="0"/>
                <a:cs typeface="Times New Roman" panose="02020603050405020304" pitchFamily="18" charset="0"/>
              </a:rPr>
              <a:t> До этого момента поставщикам нужно будет пользоваться теми же правилами, которые установлены ч. 20.2 ст. 95 Закона № 44-ФЗ для одностороннего отказа от исполнения «бумажного» контракта.</a:t>
            </a:r>
            <a:endParaRPr lang="ru-RU" sz="1400" dirty="0">
              <a:latin typeface="+mj-lt"/>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Порядок одностороннего отказа от исполнения контракта на время переходного периода определен в п. 3 ч. 6 ст. 8 Закона № 360-ФЗ.</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П. 4 ч. 6 ст. 8 Закона № 360-ФЗ.</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1733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101600"/>
            <a:ext cx="9067800" cy="5327420"/>
          </a:xfrm>
          <a:prstGeom prst="rect">
            <a:avLst/>
          </a:prstGeom>
        </p:spPr>
        <p:txBody>
          <a:bodyPr wrap="square">
            <a:spAutoFit/>
          </a:bodyPr>
          <a:lstStyle/>
          <a:p>
            <a:pPr algn="ctr">
              <a:lnSpc>
                <a:spcPct val="107000"/>
              </a:lnSpc>
              <a:spcBef>
                <a:spcPts val="200"/>
              </a:spcBef>
              <a:spcAft>
                <a:spcPts val="0"/>
              </a:spcAft>
            </a:pPr>
            <a:r>
              <a:rPr lang="ru-RU" sz="1600" b="1" dirty="0">
                <a:solidFill>
                  <a:srgbClr val="2E74B5"/>
                </a:solidFill>
                <a:latin typeface="+mj-lt"/>
                <a:ea typeface="Times New Roman" panose="02020603050405020304" pitchFamily="18" charset="0"/>
                <a:cs typeface="Times New Roman" panose="02020603050405020304" pitchFamily="18" charset="0"/>
              </a:rPr>
              <a:t>Изменения в порядке ведения реестра </a:t>
            </a:r>
            <a:r>
              <a:rPr lang="ru-RU" sz="1600" b="1" dirty="0" smtClean="0">
                <a:solidFill>
                  <a:srgbClr val="2E74B5"/>
                </a:solidFill>
                <a:latin typeface="+mj-lt"/>
                <a:ea typeface="Times New Roman" panose="02020603050405020304" pitchFamily="18" charset="0"/>
                <a:cs typeface="Times New Roman" panose="02020603050405020304" pitchFamily="18" charset="0"/>
              </a:rPr>
              <a:t>контрактов</a:t>
            </a:r>
          </a:p>
          <a:p>
            <a:pPr algn="just"/>
            <a:r>
              <a:rPr lang="ru-RU" sz="1600" dirty="0">
                <a:latin typeface="+mj-lt"/>
              </a:rPr>
              <a:t>Возрастание роли ЕИС при заключении, исполнении, изменении и расторжении контрактов </a:t>
            </a:r>
            <a:r>
              <a:rPr lang="ru-RU" sz="1600" dirty="0" smtClean="0">
                <a:latin typeface="+mj-lt"/>
              </a:rPr>
              <a:t>отразилось на </a:t>
            </a:r>
            <a:r>
              <a:rPr lang="ru-RU" sz="1600" dirty="0">
                <a:latin typeface="+mj-lt"/>
              </a:rPr>
              <a:t>порядке формирования реестра контрактов, предназначенного для фиксации всех этих юридически значимых действий.</a:t>
            </a:r>
          </a:p>
          <a:p>
            <a:pPr algn="just"/>
            <a:r>
              <a:rPr lang="ru-RU" sz="1600" dirty="0" smtClean="0">
                <a:latin typeface="+mj-lt"/>
              </a:rPr>
              <a:t>В случае </a:t>
            </a:r>
            <a:r>
              <a:rPr lang="ru-RU" sz="1600" dirty="0">
                <a:latin typeface="+mj-lt"/>
              </a:rPr>
              <a:t>заключения контракта по результатам электронной процедуры в </a:t>
            </a:r>
            <a:r>
              <a:rPr lang="ru-RU" sz="1600" dirty="0">
                <a:solidFill>
                  <a:srgbClr val="C00000"/>
                </a:solidFill>
                <a:latin typeface="+mj-lt"/>
              </a:rPr>
              <a:t>реестр контрактов направляется сам этот контракт, а не его копия. </a:t>
            </a:r>
          </a:p>
          <a:p>
            <a:pPr algn="just"/>
            <a:r>
              <a:rPr lang="ru-RU" sz="1600" dirty="0">
                <a:latin typeface="+mj-lt"/>
              </a:rPr>
              <a:t>В случае, </a:t>
            </a:r>
            <a:r>
              <a:rPr lang="ru-RU" sz="1600" dirty="0">
                <a:solidFill>
                  <a:srgbClr val="C00000"/>
                </a:solidFill>
                <a:latin typeface="+mj-lt"/>
              </a:rPr>
              <a:t>если контракт, документ о приемке, соглашение об изменении или о расторжении контракта, решение об одностороннем отказе от его исполнения подписаны с использованием ЕИС</a:t>
            </a:r>
            <a:r>
              <a:rPr lang="ru-RU" sz="1600" dirty="0">
                <a:latin typeface="+mj-lt"/>
              </a:rPr>
              <a:t>, такие документы будут направляться для включения в реестр контрактов тоже с использованием </a:t>
            </a:r>
            <a:r>
              <a:rPr lang="ru-RU" sz="1600" dirty="0" smtClean="0">
                <a:latin typeface="+mj-lt"/>
              </a:rPr>
              <a:t>ЕИС </a:t>
            </a:r>
            <a:r>
              <a:rPr lang="ru-RU" sz="1600" dirty="0" smtClean="0">
                <a:solidFill>
                  <a:srgbClr val="C00000"/>
                </a:solidFill>
                <a:latin typeface="+mj-lt"/>
              </a:rPr>
              <a:t>не </a:t>
            </a:r>
            <a:r>
              <a:rPr lang="ru-RU" sz="1600" dirty="0">
                <a:solidFill>
                  <a:srgbClr val="C00000"/>
                </a:solidFill>
                <a:latin typeface="+mj-lt"/>
              </a:rPr>
              <a:t>позднее трех рабочих дней со дня, следующего за днем их подписания</a:t>
            </a:r>
            <a:r>
              <a:rPr lang="ru-RU" sz="1600" dirty="0">
                <a:latin typeface="+mj-lt"/>
              </a:rPr>
              <a:t>. </a:t>
            </a:r>
            <a:r>
              <a:rPr lang="ru-RU" sz="1600" dirty="0" smtClean="0">
                <a:latin typeface="+mj-lt"/>
              </a:rPr>
              <a:t>Но, в отношении </a:t>
            </a:r>
            <a:r>
              <a:rPr lang="ru-RU" sz="1600" dirty="0">
                <a:latin typeface="+mj-lt"/>
              </a:rPr>
              <a:t>контрактов, заключенных по результатам закупок, которые будут </a:t>
            </a:r>
            <a:r>
              <a:rPr lang="ru-RU" sz="1600" dirty="0">
                <a:solidFill>
                  <a:srgbClr val="C00000"/>
                </a:solidFill>
                <a:latin typeface="+mj-lt"/>
              </a:rPr>
              <a:t>объявлены в период </a:t>
            </a:r>
            <a:r>
              <a:rPr lang="ru-RU" sz="1600" i="1" dirty="0">
                <a:solidFill>
                  <a:srgbClr val="C00000"/>
                </a:solidFill>
                <a:latin typeface="+mj-lt"/>
              </a:rPr>
              <a:t>с 1 января 2022 г. до 1 апреля 2023 г.</a:t>
            </a:r>
            <a:r>
              <a:rPr lang="ru-RU" sz="1600" dirty="0">
                <a:solidFill>
                  <a:srgbClr val="C00000"/>
                </a:solidFill>
                <a:latin typeface="+mj-lt"/>
              </a:rPr>
              <a:t>, правило об их направлении в реестр контрактов с использованием ЕИС применяться не будет</a:t>
            </a:r>
            <a:r>
              <a:rPr lang="ru-RU" sz="1600" dirty="0">
                <a:latin typeface="+mj-lt"/>
              </a:rPr>
              <a:t>.</a:t>
            </a:r>
          </a:p>
          <a:p>
            <a:pPr algn="just"/>
            <a:r>
              <a:rPr lang="ru-RU" sz="1600" dirty="0">
                <a:latin typeface="+mj-lt"/>
              </a:rPr>
              <a:t>Направленная заказчиками информация будет </a:t>
            </a:r>
            <a:r>
              <a:rPr lang="ru-RU" sz="1600" dirty="0">
                <a:solidFill>
                  <a:srgbClr val="C00000"/>
                </a:solidFill>
                <a:latin typeface="+mj-lt"/>
              </a:rPr>
              <a:t>автоматически размещаться в реестре контрактов с использованием ЕИС в срок не позднее одного рабочего дня с момента ее направления</a:t>
            </a:r>
            <a:r>
              <a:rPr lang="ru-RU" sz="1600" dirty="0">
                <a:latin typeface="+mj-lt"/>
              </a:rPr>
              <a:t> (а не в течение в течение трех рабочих дней с даты получения Федеральным казначейством, как в остальных случаях).</a:t>
            </a:r>
          </a:p>
          <a:p>
            <a:r>
              <a:rPr lang="ru-RU" sz="1100" dirty="0">
                <a:latin typeface="Times New Roman" panose="02020603050405020304" pitchFamily="18" charset="0"/>
                <a:cs typeface="Times New Roman" panose="02020603050405020304" pitchFamily="18" charset="0"/>
              </a:rPr>
              <a:t>См. п. 9 ч. 2 ст. 103 Закона № 44-ФЗ в ред. Закона № 360-ФЗ.</a:t>
            </a:r>
          </a:p>
          <a:p>
            <a:r>
              <a:rPr lang="ru-RU" sz="1100" dirty="0">
                <a:latin typeface="Times New Roman" panose="02020603050405020304" pitchFamily="18" charset="0"/>
                <a:cs typeface="Times New Roman" panose="02020603050405020304" pitchFamily="18" charset="0"/>
              </a:rPr>
              <a:t>См. ч. 3 ст. 103 Закона № 44-ФЗ в ред. Закона № 360-ФЗ.</a:t>
            </a:r>
          </a:p>
          <a:p>
            <a:r>
              <a:rPr lang="ru-RU" sz="1100" dirty="0">
                <a:latin typeface="Times New Roman" panose="02020603050405020304" pitchFamily="18" charset="0"/>
                <a:cs typeface="Times New Roman" panose="02020603050405020304" pitchFamily="18" charset="0"/>
              </a:rPr>
              <a:t>См. ч. 11 ст. 8 Закона № 360-ФЗ.</a:t>
            </a:r>
          </a:p>
          <a:p>
            <a:r>
              <a:rPr lang="ru-RU" sz="1100" dirty="0">
                <a:latin typeface="Times New Roman" panose="02020603050405020304" pitchFamily="18" charset="0"/>
                <a:cs typeface="Times New Roman" panose="02020603050405020304" pitchFamily="18" charset="0"/>
              </a:rPr>
              <a:t>См. ч. 4 ст. 103 Закона № 44-ФЗ в ред. Закона № 360-ФЗ.</a:t>
            </a:r>
          </a:p>
          <a:p>
            <a:pPr>
              <a:lnSpc>
                <a:spcPct val="107000"/>
              </a:lnSpc>
              <a:spcBef>
                <a:spcPts val="200"/>
              </a:spcBef>
              <a:spcAft>
                <a:spcPts val="0"/>
              </a:spcAft>
            </a:pPr>
            <a:endParaRPr lang="ru-RU" sz="20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6940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177800"/>
            <a:ext cx="8991600" cy="5016758"/>
          </a:xfrm>
          <a:prstGeom prst="rect">
            <a:avLst/>
          </a:prstGeom>
        </p:spPr>
        <p:txBody>
          <a:bodyPr wrap="square">
            <a:spAutoFit/>
          </a:bodyPr>
          <a:lstStyle/>
          <a:p>
            <a:pPr lvl="0" algn="ctr"/>
            <a:r>
              <a:rPr lang="ru-RU" sz="1600" b="1" dirty="0">
                <a:solidFill>
                  <a:srgbClr val="2E74B5"/>
                </a:solidFill>
                <a:latin typeface="+mj-lt"/>
                <a:ea typeface="Times New Roman" panose="02020603050405020304" pitchFamily="18" charset="0"/>
                <a:cs typeface="Times New Roman" panose="02020603050405020304" pitchFamily="18" charset="0"/>
              </a:rPr>
              <a:t>Новый порядок обжалования действий заказчиков участниками </a:t>
            </a:r>
            <a:r>
              <a:rPr lang="ru-RU" sz="1600" b="1" dirty="0" smtClean="0">
                <a:solidFill>
                  <a:srgbClr val="2E74B5"/>
                </a:solidFill>
                <a:latin typeface="+mj-lt"/>
                <a:ea typeface="Times New Roman" panose="02020603050405020304" pitchFamily="18" charset="0"/>
                <a:cs typeface="Times New Roman" panose="02020603050405020304" pitchFamily="18" charset="0"/>
              </a:rPr>
              <a:t>закупок</a:t>
            </a:r>
          </a:p>
          <a:p>
            <a:pPr lvl="0" algn="just"/>
            <a:r>
              <a:rPr lang="ru-RU" sz="1600" dirty="0" smtClean="0"/>
              <a:t>1. Возможность </a:t>
            </a:r>
            <a:r>
              <a:rPr lang="ru-RU" sz="1600" dirty="0"/>
              <a:t>обжалования закупок ограничат: участник закупки будет вправе подать только одну жалобу на положения извещения или документации о закупке. В случае внесения изменений в извещение или документацию о закупке участник закупки сможет подать только одну жалобу на положения извещения/документации после внесения в них изменений.</a:t>
            </a:r>
          </a:p>
          <a:p>
            <a:pPr lvl="0" algn="just"/>
            <a:r>
              <a:rPr lang="ru-RU" sz="1600" dirty="0" smtClean="0"/>
              <a:t>2. Запрещается </a:t>
            </a:r>
            <a:r>
              <a:rPr lang="ru-RU" sz="1600" dirty="0"/>
              <a:t>подача одной жалобы на действия/бездействие субъекта (субъектов) контроля, совершенные при осуществлении нескольких закупок. Сейчас такой запрет прямо в законе не сформулирован, что порождает противоречивую правоприменительную практику: в одних случаях запрет выводят из слов «жалоба должна содержать указание на </a:t>
            </a:r>
            <a:r>
              <a:rPr lang="ru-RU" sz="1600" i="1" dirty="0"/>
              <a:t>закупку</a:t>
            </a:r>
            <a:r>
              <a:rPr lang="ru-RU" sz="1600" dirty="0"/>
              <a:t>» (в ед. ч.), в других случаях допускают возможность подачи одной жалобы на несколько закупок, если они связаны между собой едиными требованиями к их участникам.  </a:t>
            </a:r>
          </a:p>
          <a:p>
            <a:pPr lvl="0" algn="just"/>
            <a:r>
              <a:rPr lang="ru-RU" sz="1600" dirty="0" smtClean="0"/>
              <a:t>3. Если </a:t>
            </a:r>
            <a:r>
              <a:rPr lang="ru-RU" sz="1600" dirty="0"/>
              <a:t>в извещении о закупке, осуществляемой в период </a:t>
            </a:r>
            <a:r>
              <a:rPr lang="ru-RU" sz="1600" i="1" dirty="0"/>
              <a:t>с 1 января 2022 г. до 1 января 2023 г., </a:t>
            </a:r>
            <a:r>
              <a:rPr lang="ru-RU" sz="1600" dirty="0"/>
              <a:t>заказчик установит требование об универсальной стоимостной </a:t>
            </a:r>
            <a:r>
              <a:rPr lang="ru-RU" sz="1600" dirty="0" err="1"/>
              <a:t>предквалификации</a:t>
            </a:r>
            <a:r>
              <a:rPr lang="ru-RU" sz="1600" dirty="0"/>
              <a:t> участников закупки, обжалование действий/бездействия субъектов контроля по такой закупке будет возможно только в том случае, если участник закупки соответствует требованию об универсальной стоимостной </a:t>
            </a:r>
            <a:r>
              <a:rPr lang="ru-RU" sz="1600" dirty="0" err="1"/>
              <a:t>предквалификации</a:t>
            </a:r>
            <a:r>
              <a:rPr lang="ru-RU" sz="1600" dirty="0"/>
              <a:t>. В подтверждение этого он должен будет указать в жалобе номер соответствующей реестровой записи в реестре контрактов по Закону № 44-ФЗ или в реестре договоров по Закону № 223-ФЗ. </a:t>
            </a:r>
          </a:p>
        </p:txBody>
      </p:sp>
    </p:spTree>
    <p:extLst>
      <p:ext uri="{BB962C8B-B14F-4D97-AF65-F5344CB8AC3E}">
        <p14:creationId xmlns:p14="http://schemas.microsoft.com/office/powerpoint/2010/main" val="1541535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1600"/>
            <a:ext cx="9144000" cy="5074466"/>
          </a:xfrm>
          <a:prstGeom prst="rect">
            <a:avLst/>
          </a:prstGeom>
        </p:spPr>
        <p:txBody>
          <a:bodyPr wrap="square">
            <a:spAutoFit/>
          </a:bodyPr>
          <a:lstStyle/>
          <a:p>
            <a:pPr lvl="0" algn="just">
              <a:lnSpc>
                <a:spcPct val="107000"/>
              </a:lnSpc>
              <a:spcAft>
                <a:spcPts val="0"/>
              </a:spcAft>
            </a:pPr>
            <a:r>
              <a:rPr lang="ru-RU" sz="1400" dirty="0" smtClean="0">
                <a:latin typeface="+mj-lt"/>
                <a:ea typeface="Times New Roman" panose="02020603050405020304" pitchFamily="18" charset="0"/>
                <a:cs typeface="Times New Roman" panose="02020603050405020304" pitchFamily="18" charset="0"/>
              </a:rPr>
              <a:t>4. При </a:t>
            </a:r>
            <a:r>
              <a:rPr lang="ru-RU" sz="1400" dirty="0">
                <a:latin typeface="+mj-lt"/>
                <a:ea typeface="Times New Roman" panose="02020603050405020304" pitchFamily="18" charset="0"/>
                <a:cs typeface="Times New Roman" panose="02020603050405020304" pitchFamily="18" charset="0"/>
              </a:rPr>
              <a:t>проведении электронных процедур жалоба может быть подана в контрольные органы в сфере закупок исключительно с использованием ЕИС. </a:t>
            </a:r>
            <a:endParaRPr lang="ru-RU" sz="1400" dirty="0">
              <a:latin typeface="+mj-lt"/>
              <a:ea typeface="Calibri" panose="020F0502020204030204" pitchFamily="34" charset="0"/>
              <a:cs typeface="Times New Roman" panose="02020603050405020304" pitchFamily="18" charset="0"/>
            </a:endParaRPr>
          </a:p>
          <a:p>
            <a:pPr indent="449580" algn="just">
              <a:lnSpc>
                <a:spcPct val="107000"/>
              </a:lnSpc>
              <a:spcAft>
                <a:spcPts val="0"/>
              </a:spcAft>
            </a:pPr>
            <a:r>
              <a:rPr lang="ru-RU" sz="1400" dirty="0">
                <a:latin typeface="+mj-lt"/>
                <a:ea typeface="Times New Roman" panose="02020603050405020304" pitchFamily="18" charset="0"/>
                <a:cs typeface="Times New Roman" panose="02020603050405020304" pitchFamily="18" charset="0"/>
              </a:rPr>
              <a:t>Для этого заявитель жалобы обязательно должен быть зарегистрирован в ЕИС в качестве участника закупок (он должен будет указать в жалобе свое наименование в соответствии с информацией, включенной в единый реестр участников закупок). Только в этом случае жалоба будет автоматически размещена с использованием ЕИС в реестре жалоб, плановых и внеплановых проверок, принятых по ним решений и выданных предписаний, представлений (далее — реестр жалоб).</a:t>
            </a:r>
            <a:endParaRPr lang="ru-RU" sz="1400" dirty="0">
              <a:latin typeface="+mj-lt"/>
              <a:ea typeface="Calibri" panose="020F0502020204030204" pitchFamily="34" charset="0"/>
              <a:cs typeface="Times New Roman" panose="02020603050405020304" pitchFamily="18" charset="0"/>
            </a:endParaRPr>
          </a:p>
          <a:p>
            <a:pPr indent="449580" algn="just">
              <a:lnSpc>
                <a:spcPct val="107000"/>
              </a:lnSpc>
              <a:spcAft>
                <a:spcPts val="0"/>
              </a:spcAft>
            </a:pPr>
            <a:r>
              <a:rPr lang="ru-RU" sz="1400" dirty="0">
                <a:latin typeface="+mj-lt"/>
                <a:ea typeface="Times New Roman" panose="02020603050405020304" pitchFamily="18" charset="0"/>
                <a:cs typeface="Times New Roman" panose="02020603050405020304" pitchFamily="18" charset="0"/>
              </a:rPr>
              <a:t>Точно так же с использованием ЕИС заявитель сможет отозвать свою жалобу. Информация о ее отзыве будет размещена в реестре жалоб автоматически. Закон № 360-ФЗ устанавливает, что в этом случае жалоба не может быть рассмотрена контрольным органом по существу. При этом такой участник закупки не вправе повторно подать жалобу на те же действия/бездействие субъекта (субъектов) контроля, на которые он жаловался в отозванной жалобе.</a:t>
            </a:r>
            <a:endParaRPr lang="ru-RU" sz="1400" dirty="0">
              <a:latin typeface="+mj-lt"/>
              <a:ea typeface="Calibri" panose="020F0502020204030204" pitchFamily="34" charset="0"/>
              <a:cs typeface="Times New Roman" panose="02020603050405020304" pitchFamily="18" charset="0"/>
            </a:endParaRPr>
          </a:p>
          <a:p>
            <a:pPr algn="just"/>
            <a:r>
              <a:rPr lang="ru-RU" sz="1400" dirty="0">
                <a:latin typeface="+mj-lt"/>
                <a:ea typeface="Times New Roman" panose="02020603050405020304" pitchFamily="18" charset="0"/>
              </a:rPr>
              <a:t>Не позднее двух рабочих дней со дня, следующего за днем появления жалобы в реестре жалоб, контрольный орган размещает в указанном реестре информацию о принятии</a:t>
            </a:r>
            <a:r>
              <a:rPr lang="ru-RU" dirty="0">
                <a:latin typeface="Times New Roman" panose="02020603050405020304" pitchFamily="18" charset="0"/>
                <a:ea typeface="Times New Roman" panose="02020603050405020304" pitchFamily="18" charset="0"/>
              </a:rPr>
              <a:t> </a:t>
            </a:r>
            <a:r>
              <a:rPr lang="ru-RU" sz="1400" dirty="0"/>
              <a:t>жалобы к рассмотрению по существу или об отказе в этом (с обоснованием причин отказа). Затем в течение трех часов заявителю жалобы и субъектам контроля, чьи действия/бездействие обжаловались, с использованием ЕИС будет направлено уведомление о принятии жалобы к рассмотрению по существу или об отказе в этом. </a:t>
            </a:r>
          </a:p>
          <a:p>
            <a:pPr algn="just"/>
            <a:r>
              <a:rPr lang="ru-RU" sz="1400" dirty="0"/>
              <a:t>С указанием даты, времени и места ее рассмотрения, а также сведений о возможности использования систем видео-конференц-связи.</a:t>
            </a:r>
          </a:p>
          <a:p>
            <a:pPr algn="just">
              <a:spcAft>
                <a:spcPts val="0"/>
              </a:spcAft>
            </a:pPr>
            <a:endParaRPr lang="ru-RU" dirty="0" smtClean="0">
              <a:latin typeface="Times New Roman" panose="02020603050405020304" pitchFamily="18" charset="0"/>
              <a:ea typeface="Times New Roman" panose="02020603050405020304" pitchFamily="18" charset="0"/>
            </a:endParaRPr>
          </a:p>
          <a:p>
            <a:pPr>
              <a:spcAft>
                <a:spcPts val="0"/>
              </a:spcAft>
            </a:pPr>
            <a:r>
              <a:rPr lang="ru-RU" sz="1200" dirty="0" smtClean="0">
                <a:latin typeface="Times New Roman" panose="02020603050405020304" pitchFamily="18" charset="0"/>
                <a:ea typeface="Calibri" panose="020F0502020204030204" pitchFamily="34" charset="0"/>
                <a:cs typeface="Times New Roman" panose="02020603050405020304" pitchFamily="18" charset="0"/>
              </a:rPr>
              <a:t>Ч</a:t>
            </a:r>
            <a:r>
              <a:rPr lang="ru-RU" sz="1200" dirty="0">
                <a:latin typeface="Times New Roman" panose="02020603050405020304" pitchFamily="18" charset="0"/>
                <a:ea typeface="Calibri" panose="020F0502020204030204" pitchFamily="34" charset="0"/>
                <a:cs typeface="Times New Roman" panose="02020603050405020304" pitchFamily="18" charset="0"/>
              </a:rPr>
              <a:t>. 5 ст. 105 Закона № 44-ФЗ в ред. Закона № 360-ФЗ.</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Ч. 6 ст. 105 Закона № 44-ФЗ в ред. Закона № 360-ФЗ.</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7351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8200" y="2421852"/>
            <a:ext cx="6705600" cy="619272"/>
          </a:xfrm>
          <a:prstGeom prst="rect">
            <a:avLst/>
          </a:prstGeom>
        </p:spPr>
        <p:txBody>
          <a:bodyPr wrap="square">
            <a:spAutoFit/>
          </a:bodyPr>
          <a:lstStyle/>
          <a:p>
            <a:pPr algn="just">
              <a:lnSpc>
                <a:spcPct val="107000"/>
              </a:lnSpc>
              <a:spcAft>
                <a:spcPts val="0"/>
              </a:spcAft>
            </a:pPr>
            <a:r>
              <a:rPr lang="ru-RU" sz="3200" dirty="0" smtClean="0">
                <a:latin typeface="MinionPro-Regular"/>
                <a:ea typeface="Calibri" panose="020F0502020204030204" pitchFamily="34" charset="0"/>
                <a:cs typeface="MinionPro-Regular"/>
              </a:rPr>
              <a:t>            Спасибо </a:t>
            </a:r>
            <a:r>
              <a:rPr lang="ru-RU" sz="3200" dirty="0">
                <a:latin typeface="MinionPro-Regular"/>
                <a:ea typeface="Calibri" panose="020F0502020204030204" pitchFamily="34" charset="0"/>
                <a:cs typeface="MinionPro-Regular"/>
              </a:rPr>
              <a:t>за внимание!</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4165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54000"/>
            <a:ext cx="8077200" cy="1397947"/>
          </a:xfrm>
          <a:prstGeom prst="rect">
            <a:avLst/>
          </a:prstGeom>
        </p:spPr>
        <p:txBody>
          <a:bodyPr wrap="square">
            <a:spAutoFit/>
          </a:bodyPr>
          <a:lstStyle/>
          <a:p>
            <a:pPr algn="ctr">
              <a:lnSpc>
                <a:spcPct val="107000"/>
              </a:lnSpc>
              <a:spcBef>
                <a:spcPts val="200"/>
              </a:spcBef>
              <a:spcAft>
                <a:spcPts val="0"/>
              </a:spcAft>
            </a:pPr>
            <a:r>
              <a:rPr lang="ru-RU" sz="1600" b="1" dirty="0">
                <a:solidFill>
                  <a:srgbClr val="2E74B5"/>
                </a:solidFill>
                <a:ea typeface="Times New Roman" panose="02020603050405020304" pitchFamily="18" charset="0"/>
                <a:cs typeface="Times New Roman" panose="02020603050405020304" pitchFamily="18" charset="0"/>
              </a:rPr>
              <a:t>Изменения, касающиеся подготовки контракта</a:t>
            </a:r>
          </a:p>
          <a:p>
            <a:pPr indent="449580" algn="just">
              <a:lnSpc>
                <a:spcPct val="107000"/>
              </a:lnSpc>
              <a:tabLst>
                <a:tab pos="457200" algn="l"/>
              </a:tabLst>
            </a:pPr>
            <a:r>
              <a:rPr lang="ru-RU" sz="1600" dirty="0">
                <a:ea typeface="Calibri" panose="020F0502020204030204" pitchFamily="34" charset="0"/>
                <a:cs typeface="Times New Roman" panose="02020603050405020304" pitchFamily="18" charset="0"/>
              </a:rPr>
              <a:t>Источником поправок, направленных на существенное сокращение сроков оплаты по контрактам </a:t>
            </a:r>
            <a:r>
              <a:rPr lang="ru-RU" sz="1600" dirty="0" smtClean="0">
                <a:ea typeface="Calibri" panose="020F0502020204030204" pitchFamily="34" charset="0"/>
                <a:cs typeface="Times New Roman" panose="02020603050405020304" pitchFamily="18" charset="0"/>
              </a:rPr>
              <a:t>является </a:t>
            </a:r>
            <a:r>
              <a:rPr lang="ru-RU" sz="1600" dirty="0">
                <a:ea typeface="Calibri" panose="020F0502020204030204" pitchFamily="34" charset="0"/>
                <a:cs typeface="Times New Roman" panose="02020603050405020304" pitchFamily="18" charset="0"/>
              </a:rPr>
              <a:t>Закон № 277-ФЗ, а не Закон № 360-ФЗ</a:t>
            </a:r>
            <a:r>
              <a:rPr lang="ru-RU" sz="1600" dirty="0" smtClean="0">
                <a:ea typeface="Calibri" panose="020F0502020204030204" pitchFamily="34" charset="0"/>
                <a:cs typeface="Times New Roman" panose="02020603050405020304" pitchFamily="18" charset="0"/>
              </a:rPr>
              <a:t>.</a:t>
            </a:r>
            <a:r>
              <a:rPr lang="ru-RU" sz="1600" dirty="0"/>
              <a:t> Сокращенные сроки оплаты результатов исполнения контракта</a:t>
            </a:r>
          </a:p>
          <a:p>
            <a:pPr indent="449580" algn="just">
              <a:lnSpc>
                <a:spcPct val="107000"/>
              </a:lnSpc>
              <a:spcAft>
                <a:spcPts val="0"/>
              </a:spcAft>
              <a:tabLst>
                <a:tab pos="457200" algn="l"/>
              </a:tabLs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298787255"/>
              </p:ext>
            </p:extLst>
          </p:nvPr>
        </p:nvGraphicFramePr>
        <p:xfrm>
          <a:off x="304801" y="1396999"/>
          <a:ext cx="7720778" cy="3520743"/>
        </p:xfrm>
        <a:graphic>
          <a:graphicData uri="http://schemas.openxmlformats.org/drawingml/2006/table">
            <a:tbl>
              <a:tblPr firstRow="1" firstCol="1" bandRow="1">
                <a:tableStyleId>{5C22544A-7EE6-4342-B048-85BDC9FD1C3A}</a:tableStyleId>
              </a:tblPr>
              <a:tblGrid>
                <a:gridCol w="1929988">
                  <a:extLst>
                    <a:ext uri="{9D8B030D-6E8A-4147-A177-3AD203B41FA5}">
                      <a16:colId xmlns:a16="http://schemas.microsoft.com/office/drawing/2014/main" xmlns="" val="2018988829"/>
                    </a:ext>
                  </a:extLst>
                </a:gridCol>
                <a:gridCol w="1929988">
                  <a:extLst>
                    <a:ext uri="{9D8B030D-6E8A-4147-A177-3AD203B41FA5}">
                      <a16:colId xmlns:a16="http://schemas.microsoft.com/office/drawing/2014/main" xmlns="" val="1564134926"/>
                    </a:ext>
                  </a:extLst>
                </a:gridCol>
                <a:gridCol w="1929988">
                  <a:extLst>
                    <a:ext uri="{9D8B030D-6E8A-4147-A177-3AD203B41FA5}">
                      <a16:colId xmlns:a16="http://schemas.microsoft.com/office/drawing/2014/main" xmlns="" val="4108060493"/>
                    </a:ext>
                  </a:extLst>
                </a:gridCol>
                <a:gridCol w="1930814">
                  <a:extLst>
                    <a:ext uri="{9D8B030D-6E8A-4147-A177-3AD203B41FA5}">
                      <a16:colId xmlns:a16="http://schemas.microsoft.com/office/drawing/2014/main" xmlns="" val="4233199331"/>
                    </a:ext>
                  </a:extLst>
                </a:gridCol>
              </a:tblGrid>
              <a:tr h="1769291">
                <a:tc>
                  <a:txBody>
                    <a:bodyPr/>
                    <a:lstStyle/>
                    <a:p>
                      <a:pPr>
                        <a:lnSpc>
                          <a:spcPct val="107000"/>
                        </a:lnSpc>
                        <a:spcAft>
                          <a:spcPts val="0"/>
                        </a:spcAft>
                        <a:tabLst>
                          <a:tab pos="457200" algn="l"/>
                        </a:tabLst>
                      </a:pPr>
                      <a:r>
                        <a:rPr lang="ru-RU" sz="1100" dirty="0">
                          <a:effectLst/>
                        </a:rPr>
                        <a:t>Круг участников закупки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457200" algn="l"/>
                        </a:tabLst>
                      </a:pPr>
                      <a:r>
                        <a:rPr lang="ru-RU" sz="1100">
                          <a:effectLst/>
                        </a:rPr>
                        <a:t>Срок оплаты сейчас (с даты подписания документа о приемке)</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Срок оплаты с 1 января по 31 декабря 2022 г.</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Срок оплаты после 1 января 2023 г.</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77854149"/>
                  </a:ext>
                </a:extLst>
              </a:tr>
              <a:tr h="1054438">
                <a:tc>
                  <a:txBody>
                    <a:bodyPr/>
                    <a:lstStyle/>
                    <a:p>
                      <a:pPr>
                        <a:lnSpc>
                          <a:spcPct val="107000"/>
                        </a:lnSpc>
                        <a:spcAft>
                          <a:spcPts val="0"/>
                        </a:spcAft>
                        <a:tabLst>
                          <a:tab pos="457200" algn="l"/>
                        </a:tabLst>
                      </a:pPr>
                      <a:r>
                        <a:rPr lang="ru-RU" sz="1100">
                          <a:effectLst/>
                        </a:rPr>
                        <a:t>Участниками могли быть только СМП, СОНКО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В течение не более чем 15 рабочих дней</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В течение не более чем 10 рабочих дней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В течение не более чем 7 рабочих дней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1521965"/>
                  </a:ext>
                </a:extLst>
              </a:tr>
              <a:tr h="697014">
                <a:tc>
                  <a:txBody>
                    <a:bodyPr/>
                    <a:lstStyle/>
                    <a:p>
                      <a:pPr>
                        <a:lnSpc>
                          <a:spcPct val="107000"/>
                        </a:lnSpc>
                        <a:spcAft>
                          <a:spcPts val="0"/>
                        </a:spcAft>
                        <a:tabLst>
                          <a:tab pos="457200" algn="l"/>
                        </a:tabLst>
                      </a:pPr>
                      <a:r>
                        <a:rPr lang="ru-RU" sz="1100">
                          <a:effectLst/>
                        </a:rPr>
                        <a:t>Без ограничений</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Не более 30 дней</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a:effectLst/>
                        </a:rPr>
                        <a:t>Не более 15 рабочих дней</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457200" algn="l"/>
                        </a:tabLst>
                      </a:pPr>
                      <a:r>
                        <a:rPr lang="ru-RU" sz="1100" dirty="0">
                          <a:effectLst/>
                        </a:rPr>
                        <a:t>Не более 10 рабочих дней</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576510388"/>
                  </a:ext>
                </a:extLst>
              </a:tr>
            </a:tbl>
          </a:graphicData>
        </a:graphic>
      </p:graphicFrame>
      <p:sp>
        <p:nvSpPr>
          <p:cNvPr id="4" name="Rectangle 1"/>
          <p:cNvSpPr>
            <a:spLocks noChangeArrowheads="1"/>
          </p:cNvSpPr>
          <p:nvPr/>
        </p:nvSpPr>
        <p:spPr bwMode="auto">
          <a:xfrm>
            <a:off x="763588" y="2411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smtClean="0">
                <a:ln>
                  <a:noFill/>
                </a:ln>
                <a:solidFill>
                  <a:schemeClr val="tx1"/>
                </a:solidFill>
                <a:effectLst/>
                <a:latin typeface="Arial" panose="020B0604020202020204" pitchFamily="34" charset="0"/>
              </a:rPr>
              <a:t/>
            </a:r>
            <a:br>
              <a:rPr kumimoji="0" lang="ru-RU" altLang="ru-RU" sz="1800" b="0" i="0" u="none" strike="noStrike" cap="none" normalizeH="0" baseline="0" smtClean="0">
                <a:ln>
                  <a:noFill/>
                </a:ln>
                <a:solidFill>
                  <a:schemeClr val="tx1"/>
                </a:solidFill>
                <a:effectLst/>
                <a:latin typeface="Arial" panose="020B0604020202020204" pitchFamily="34" charset="0"/>
              </a:rPr>
            </a:b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763588" y="2411413"/>
            <a:ext cx="3017837"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 name="Rectangle 3"/>
          <p:cNvSpPr>
            <a:spLocks noChangeArrowheads="1"/>
          </p:cNvSpPr>
          <p:nvPr/>
        </p:nvSpPr>
        <p:spPr bwMode="auto">
          <a:xfrm>
            <a:off x="763588" y="2417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000" b="0" i="0" u="none" strike="noStrike" cap="none" normalizeH="0" baseline="3000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a:t>
            </a:r>
            <a:r>
              <a:rPr kumimoji="0" lang="ru-RU" altLang="ru-RU" sz="1000" b="0" i="0" u="none" strike="noStrike" cap="none" normalizeH="0" baseline="30000" smtClean="0" bmk="">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1]</a:t>
            </a:r>
            <a:r>
              <a:rPr kumimoji="0" lang="ru-RU" altLang="ru-RU" sz="1000" b="0" i="0" u="none" strike="noStrike" cap="none" normalizeH="0" baseline="0" smtClean="0" bmk="">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Ч. 8 ст. 30 Закона № 44-ФЗ.</a:t>
            </a:r>
            <a:endParaRPr kumimoji="0" lang="ru-RU" altLang="ru-RU" sz="800" b="0" i="0" u="none" strike="noStrike" cap="none" normalizeH="0" baseline="0" smtClean="0" bmk="">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000" b="0" i="0" u="none" strike="noStrike" cap="none" normalizeH="0" baseline="30000" smtClean="0" bmk="">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[2]</a:t>
            </a:r>
            <a:r>
              <a:rPr kumimoji="0" lang="ru-RU" altLang="ru-RU" sz="10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Ч. 13.1 ст. 30 Закона № 44-ФЗ.</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34723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06400"/>
            <a:ext cx="8763000" cy="4801251"/>
          </a:xfrm>
          <a:prstGeom prst="rect">
            <a:avLst/>
          </a:prstGeom>
        </p:spPr>
        <p:txBody>
          <a:bodyPr wrap="square">
            <a:spAutoFit/>
          </a:bodyPr>
          <a:lstStyle/>
          <a:p>
            <a:pPr marL="678180" algn="just">
              <a:lnSpc>
                <a:spcPct val="107000"/>
              </a:lnSpc>
              <a:spcAft>
                <a:spcPts val="0"/>
              </a:spcAft>
            </a:pPr>
            <a:r>
              <a:rPr lang="ru-RU" dirty="0" smtClean="0">
                <a:latin typeface="+mj-lt"/>
                <a:ea typeface="Calibri" panose="020F0502020204030204" pitchFamily="34" charset="0"/>
                <a:cs typeface="Times New Roman" panose="02020603050405020304" pitchFamily="18" charset="0"/>
              </a:rPr>
              <a:t>Изменения согласно Закону </a:t>
            </a:r>
            <a:r>
              <a:rPr lang="ru-RU" dirty="0">
                <a:latin typeface="+mj-lt"/>
                <a:ea typeface="Calibri" panose="020F0502020204030204" pitchFamily="34" charset="0"/>
                <a:cs typeface="Times New Roman" panose="02020603050405020304" pitchFamily="18" charset="0"/>
              </a:rPr>
              <a:t>№ 360-ФЗ </a:t>
            </a:r>
            <a:r>
              <a:rPr lang="ru-RU" dirty="0" smtClean="0">
                <a:latin typeface="+mj-lt"/>
                <a:ea typeface="Calibri" panose="020F0502020204030204" pitchFamily="34" charset="0"/>
                <a:cs typeface="Times New Roman" panose="02020603050405020304" pitchFamily="18" charset="0"/>
              </a:rPr>
              <a:t>по </a:t>
            </a:r>
            <a:r>
              <a:rPr lang="ru-RU" dirty="0">
                <a:latin typeface="+mj-lt"/>
                <a:ea typeface="Calibri" panose="020F0502020204030204" pitchFamily="34" charset="0"/>
                <a:cs typeface="Times New Roman" panose="02020603050405020304" pitchFamily="18" charset="0"/>
              </a:rPr>
              <a:t>ст. 34 Закона № 44-ФЗ.</a:t>
            </a:r>
            <a:endParaRPr lang="ru-RU" sz="1600" dirty="0">
              <a:latin typeface="+mj-lt"/>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tabLst>
                <a:tab pos="457200" algn="l"/>
              </a:tabLst>
            </a:pPr>
            <a:r>
              <a:rPr lang="ru-RU" dirty="0">
                <a:latin typeface="+mj-lt"/>
                <a:ea typeface="Calibri" panose="020F0502020204030204" pitchFamily="34" charset="0"/>
                <a:cs typeface="Times New Roman" panose="02020603050405020304" pitchFamily="18" charset="0"/>
              </a:rPr>
              <a:t>Узаконена </a:t>
            </a:r>
            <a:r>
              <a:rPr lang="ru-RU" dirty="0" smtClean="0">
                <a:latin typeface="+mj-lt"/>
                <a:ea typeface="Calibri" panose="020F0502020204030204" pitchFamily="34" charset="0"/>
                <a:cs typeface="Times New Roman" panose="02020603050405020304" pitchFamily="18" charset="0"/>
              </a:rPr>
              <a:t>оплата </a:t>
            </a:r>
            <a:r>
              <a:rPr lang="ru-RU" dirty="0">
                <a:latin typeface="+mj-lt"/>
                <a:ea typeface="Calibri" panose="020F0502020204030204" pitchFamily="34" charset="0"/>
                <a:cs typeface="Times New Roman" panose="02020603050405020304" pitchFamily="18" charset="0"/>
              </a:rPr>
              <a:t>за вычетом суммы неустойки</a:t>
            </a:r>
            <a:r>
              <a:rPr lang="ru-RU" dirty="0" smtClean="0">
                <a:latin typeface="+mj-lt"/>
                <a:ea typeface="Calibri" panose="020F0502020204030204" pitchFamily="34" charset="0"/>
                <a:cs typeface="Times New Roman" panose="02020603050405020304" pitchFamily="18" charset="0"/>
              </a:rPr>
              <a:t>.</a:t>
            </a:r>
          </a:p>
          <a:p>
            <a:pPr lvl="0" algn="just">
              <a:lnSpc>
                <a:spcPct val="107000"/>
              </a:lnSpc>
              <a:spcAft>
                <a:spcPts val="0"/>
              </a:spcAft>
              <a:tabLst>
                <a:tab pos="457200" algn="l"/>
              </a:tabLst>
            </a:pPr>
            <a:r>
              <a:rPr lang="ru-RU" dirty="0" smtClean="0">
                <a:latin typeface="+mj-lt"/>
                <a:ea typeface="Calibri" panose="020F0502020204030204" pitchFamily="34" charset="0"/>
                <a:cs typeface="Times New Roman" panose="02020603050405020304" pitchFamily="18" charset="0"/>
              </a:rPr>
              <a:t>В </a:t>
            </a:r>
            <a:r>
              <a:rPr lang="ru-RU" dirty="0">
                <a:latin typeface="+mj-lt"/>
                <a:ea typeface="Calibri" panose="020F0502020204030204" pitchFamily="34" charset="0"/>
                <a:cs typeface="Times New Roman" panose="02020603050405020304" pitchFamily="18" charset="0"/>
              </a:rPr>
              <a:t>ч. 14 ст. 34 Закона № 44-ФЗ закрепляется право заказчика включить в проект контракта условие об удержании суммы неисполненных поставщиком требований об уплате неустоек (штрафов, пеней) из суммы, подлежащей оплате поставщику.</a:t>
            </a:r>
            <a:endParaRPr lang="ru-RU" sz="1600" dirty="0">
              <a:latin typeface="+mj-lt"/>
              <a:ea typeface="Calibri" panose="020F0502020204030204" pitchFamily="34" charset="0"/>
              <a:cs typeface="Times New Roman" panose="02020603050405020304" pitchFamily="18" charset="0"/>
            </a:endParaRPr>
          </a:p>
          <a:p>
            <a:pPr algn="just">
              <a:lnSpc>
                <a:spcPct val="107000"/>
              </a:lnSpc>
              <a:tabLst>
                <a:tab pos="457200" algn="l"/>
              </a:tabLst>
            </a:pPr>
            <a:r>
              <a:rPr lang="ru-RU" dirty="0" smtClean="0">
                <a:latin typeface="+mj-lt"/>
                <a:ea typeface="Calibri" panose="020F0502020204030204" pitchFamily="34" charset="0"/>
                <a:cs typeface="Times New Roman" panose="02020603050405020304" pitchFamily="18" charset="0"/>
              </a:rPr>
              <a:t>2.Федеральные </a:t>
            </a:r>
            <a:r>
              <a:rPr lang="ru-RU" dirty="0">
                <a:latin typeface="+mj-lt"/>
                <a:ea typeface="Calibri" panose="020F0502020204030204" pitchFamily="34" charset="0"/>
                <a:cs typeface="Times New Roman" panose="02020603050405020304" pitchFamily="18" charset="0"/>
              </a:rPr>
              <a:t>органы исполнительной власти утратят имеющееся у них в настоящий момент право утверждать типовые контракты и типовые условия контрактов. </a:t>
            </a:r>
            <a:r>
              <a:rPr lang="ru-RU" dirty="0" smtClean="0">
                <a:latin typeface="+mj-lt"/>
                <a:ea typeface="Calibri" panose="020F0502020204030204" pitchFamily="34" charset="0"/>
                <a:cs typeface="Times New Roman" panose="02020603050405020304" pitchFamily="18" charset="0"/>
              </a:rPr>
              <a:t>Типовых контрактов не будет, </a:t>
            </a:r>
            <a:r>
              <a:rPr lang="ru-RU" dirty="0">
                <a:latin typeface="+mj-lt"/>
                <a:ea typeface="Calibri" panose="020F0502020204030204" pitchFamily="34" charset="0"/>
                <a:cs typeface="Times New Roman" panose="02020603050405020304" pitchFamily="18" charset="0"/>
              </a:rPr>
              <a:t>останутся только </a:t>
            </a:r>
            <a:r>
              <a:rPr lang="ru-RU" dirty="0">
                <a:solidFill>
                  <a:srgbClr val="FF0000"/>
                </a:solidFill>
                <a:latin typeface="+mj-lt"/>
                <a:ea typeface="Calibri" panose="020F0502020204030204" pitchFamily="34" charset="0"/>
                <a:cs typeface="Times New Roman" panose="02020603050405020304" pitchFamily="18" charset="0"/>
              </a:rPr>
              <a:t>типовые условия контрактов</a:t>
            </a:r>
            <a:r>
              <a:rPr lang="ru-RU" dirty="0">
                <a:latin typeface="+mj-lt"/>
                <a:ea typeface="Calibri" panose="020F0502020204030204" pitchFamily="34" charset="0"/>
                <a:cs typeface="Times New Roman" panose="02020603050405020304" pitchFamily="18" charset="0"/>
              </a:rPr>
              <a:t>, которые будут утверждаться Правительством РФ. </a:t>
            </a:r>
            <a:endParaRPr lang="ru-RU" dirty="0" smtClean="0">
              <a:latin typeface="+mj-lt"/>
              <a:ea typeface="Calibri" panose="020F0502020204030204" pitchFamily="34" charset="0"/>
              <a:cs typeface="Times New Roman" panose="02020603050405020304" pitchFamily="18" charset="0"/>
            </a:endParaRPr>
          </a:p>
          <a:p>
            <a:pPr algn="just">
              <a:lnSpc>
                <a:spcPct val="107000"/>
              </a:lnSpc>
              <a:tabLst>
                <a:tab pos="457200" algn="l"/>
              </a:tabLst>
            </a:pPr>
            <a:r>
              <a:rPr lang="ru-RU" dirty="0" smtClean="0">
                <a:latin typeface="+mj-lt"/>
                <a:cs typeface="Times New Roman" panose="02020603050405020304" pitchFamily="18" charset="0"/>
              </a:rPr>
              <a:t>Но, изменения не вступят сразу с 1 января 2022 года, а с</a:t>
            </a:r>
            <a:r>
              <a:rPr lang="ru-RU" dirty="0" smtClean="0"/>
              <a:t>огласно </a:t>
            </a:r>
            <a:r>
              <a:rPr lang="ru-RU" dirty="0"/>
              <a:t>ч. 12 ст. 8 Закона № 360-ФЗ типовые контракты и типовые условия контрактов, утвержденные до дня вступления в силу Закона № 360-ФЗ, будут применяться в части, не противоречащей Закону № 44-ФЗ в ред. Закона № 360-ФЗ, до утверждения Правительством РФ </a:t>
            </a:r>
            <a:r>
              <a:rPr lang="ru-RU" dirty="0">
                <a:solidFill>
                  <a:srgbClr val="FF0000"/>
                </a:solidFill>
              </a:rPr>
              <a:t>новых типовых условий контрактов</a:t>
            </a:r>
            <a:r>
              <a:rPr lang="ru-RU" dirty="0"/>
              <a:t>.</a:t>
            </a:r>
          </a:p>
          <a:p>
            <a:pPr lvl="0" algn="just">
              <a:lnSpc>
                <a:spcPct val="107000"/>
              </a:lnSpc>
              <a:spcAft>
                <a:spcPts val="0"/>
              </a:spcAft>
              <a:tabLst>
                <a:tab pos="457200" algn="l"/>
              </a:tabLst>
            </a:pPr>
            <a:endParaRPr lang="ru-RU" sz="16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2256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06400"/>
            <a:ext cx="8229600" cy="4598375"/>
          </a:xfrm>
          <a:prstGeom prst="rect">
            <a:avLst/>
          </a:prstGeom>
        </p:spPr>
        <p:txBody>
          <a:bodyPr wrap="square">
            <a:spAutoFit/>
          </a:bodyPr>
          <a:lstStyle/>
          <a:p>
            <a:pPr lvl="0" algn="just">
              <a:lnSpc>
                <a:spcPct val="107000"/>
              </a:lnSpc>
              <a:spcAft>
                <a:spcPts val="0"/>
              </a:spcAft>
              <a:tabLst>
                <a:tab pos="457200" algn="l"/>
              </a:tabLst>
            </a:pPr>
            <a:r>
              <a:rPr lang="ru-RU" sz="1600" dirty="0" smtClean="0">
                <a:latin typeface="+mj-lt"/>
                <a:ea typeface="Calibri" panose="020F0502020204030204" pitchFamily="34" charset="0"/>
                <a:cs typeface="Times New Roman" panose="02020603050405020304" pitchFamily="18" charset="0"/>
              </a:rPr>
              <a:t>3. </a:t>
            </a:r>
            <a:r>
              <a:rPr lang="ru-RU" sz="1600" dirty="0" smtClean="0">
                <a:solidFill>
                  <a:srgbClr val="FF0000"/>
                </a:solidFill>
                <a:latin typeface="+mj-lt"/>
                <a:ea typeface="Calibri" panose="020F0502020204030204" pitchFamily="34" charset="0"/>
                <a:cs typeface="Times New Roman" panose="02020603050405020304" pitchFamily="18" charset="0"/>
              </a:rPr>
              <a:t>Право </a:t>
            </a:r>
            <a:r>
              <a:rPr lang="ru-RU" sz="1600" dirty="0">
                <a:solidFill>
                  <a:srgbClr val="FF0000"/>
                </a:solidFill>
                <a:latin typeface="+mj-lt"/>
                <a:ea typeface="Calibri" panose="020F0502020204030204" pitchFamily="34" charset="0"/>
                <a:cs typeface="Times New Roman" panose="02020603050405020304" pitchFamily="18" charset="0"/>
              </a:rPr>
              <a:t>заключения контракта с несколькими участниками закупки </a:t>
            </a:r>
            <a:r>
              <a:rPr lang="ru-RU" sz="1600" dirty="0">
                <a:latin typeface="+mj-lt"/>
                <a:ea typeface="Calibri" panose="020F0502020204030204" pitchFamily="34" charset="0"/>
                <a:cs typeface="Times New Roman" panose="02020603050405020304" pitchFamily="18" charset="0"/>
              </a:rPr>
              <a:t>распространят на закупки работ/услуг по созданию, развитию, вводу в эксплуатацию, эксплуатации и выводу из эксплуатации информационных систем, на поставку программно-аппаратных средств и информационно-коммуникационного оборудования.</a:t>
            </a:r>
          </a:p>
          <a:p>
            <a:pPr lvl="0" algn="just">
              <a:lnSpc>
                <a:spcPct val="107000"/>
              </a:lnSpc>
              <a:spcAft>
                <a:spcPts val="0"/>
              </a:spcAft>
              <a:tabLst>
                <a:tab pos="457200" algn="l"/>
              </a:tabLst>
            </a:pPr>
            <a:r>
              <a:rPr lang="ru-RU" sz="1600" dirty="0" smtClean="0">
                <a:latin typeface="+mj-lt"/>
                <a:ea typeface="Calibri" panose="020F0502020204030204" pitchFamily="34" charset="0"/>
                <a:cs typeface="Times New Roman" panose="02020603050405020304" pitchFamily="18" charset="0"/>
              </a:rPr>
              <a:t>4. </a:t>
            </a:r>
            <a:r>
              <a:rPr lang="ru-RU" sz="1600" dirty="0" smtClean="0">
                <a:solidFill>
                  <a:srgbClr val="FF0000"/>
                </a:solidFill>
                <a:latin typeface="+mj-lt"/>
                <a:ea typeface="Calibri" panose="020F0502020204030204" pitchFamily="34" charset="0"/>
                <a:cs typeface="Times New Roman" panose="02020603050405020304" pitchFamily="18" charset="0"/>
              </a:rPr>
              <a:t>Предметом </a:t>
            </a:r>
            <a:r>
              <a:rPr lang="ru-RU" sz="1600" dirty="0">
                <a:solidFill>
                  <a:srgbClr val="FF0000"/>
                </a:solidFill>
                <a:latin typeface="+mj-lt"/>
                <a:ea typeface="Calibri" panose="020F0502020204030204" pitchFamily="34" charset="0"/>
                <a:cs typeface="Times New Roman" panose="02020603050405020304" pitchFamily="18" charset="0"/>
              </a:rPr>
              <a:t>контракта могут быть одновременно</a:t>
            </a:r>
            <a:r>
              <a:rPr lang="ru-RU" sz="1600" dirty="0">
                <a:latin typeface="+mj-lt"/>
                <a:ea typeface="Calibri" panose="020F0502020204030204" pitchFamily="34" charset="0"/>
                <a:cs typeface="Times New Roman" panose="02020603050405020304" pitchFamily="18" charset="0"/>
              </a:rPr>
              <a:t> консервация, ремонт, реставрация, приспособление объекта культурного наследия (памятника истории и культуры) народов РФ для современного использования, включая научно-исследовательские, изыскательские, проектные и производственные работы, научное руководство проведением работ по сохранению такого объекта, технический и авторский надзор за проведением этих работ.</a:t>
            </a:r>
          </a:p>
          <a:p>
            <a:pPr lvl="0" algn="just">
              <a:lnSpc>
                <a:spcPct val="107000"/>
              </a:lnSpc>
              <a:spcAft>
                <a:spcPts val="0"/>
              </a:spcAft>
              <a:tabLst>
                <a:tab pos="457200" algn="l"/>
              </a:tabLst>
            </a:pPr>
            <a:r>
              <a:rPr lang="ru-RU" sz="1600" dirty="0" smtClean="0">
                <a:latin typeface="+mj-lt"/>
                <a:ea typeface="Calibri" panose="020F0502020204030204" pitchFamily="34" charset="0"/>
                <a:cs typeface="Times New Roman" panose="02020603050405020304" pitchFamily="18" charset="0"/>
              </a:rPr>
              <a:t>5. В </a:t>
            </a:r>
            <a:r>
              <a:rPr lang="ru-RU" sz="1600" dirty="0">
                <a:latin typeface="+mj-lt"/>
                <a:ea typeface="Calibri" panose="020F0502020204030204" pitchFamily="34" charset="0"/>
                <a:cs typeface="Times New Roman" panose="02020603050405020304" pitchFamily="18" charset="0"/>
              </a:rPr>
              <a:t>случае включения в описание объекта закупки типовой проектной документации предметом контракта могут быть одновременно подготовка проектной документации и (или) выполнение инженерных изысканий и выполнение работ по строительству объекта капитального строительства.</a:t>
            </a: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См. ч. 10 ст. 34 Закона № 44-ФЗ в ред. Закона № 360-ФЗ.</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Ст. 34 Закона № 44-ФЗ дополнена ч. 16.2.</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Ст. 34 Закона № 44-ФЗ дополнена ч. 16.3.</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967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0"/>
            <a:ext cx="8686800" cy="5239511"/>
          </a:xfrm>
          <a:prstGeom prst="rect">
            <a:avLst/>
          </a:prstGeom>
        </p:spPr>
        <p:txBody>
          <a:bodyPr wrap="square">
            <a:spAutoFit/>
          </a:bodyPr>
          <a:lstStyle/>
          <a:p>
            <a:pPr algn="ctr">
              <a:lnSpc>
                <a:spcPct val="107000"/>
              </a:lnSpc>
              <a:spcBef>
                <a:spcPts val="200"/>
              </a:spcBef>
            </a:pPr>
            <a:r>
              <a:rPr lang="ru-RU" sz="1600" b="1" dirty="0">
                <a:solidFill>
                  <a:srgbClr val="2E74B5"/>
                </a:solidFill>
                <a:latin typeface="+mj-lt"/>
                <a:ea typeface="Times New Roman" panose="02020603050405020304" pitchFamily="18" charset="0"/>
                <a:cs typeface="Times New Roman" panose="02020603050405020304" pitchFamily="18" charset="0"/>
              </a:rPr>
              <a:t>Избавление от бланкетных (отсылочных) </a:t>
            </a:r>
            <a:r>
              <a:rPr lang="ru-RU" sz="1600" b="1" dirty="0" smtClean="0">
                <a:solidFill>
                  <a:srgbClr val="2E74B5"/>
                </a:solidFill>
                <a:latin typeface="+mj-lt"/>
                <a:ea typeface="Times New Roman" panose="02020603050405020304" pitchFamily="18" charset="0"/>
                <a:cs typeface="Times New Roman" panose="02020603050405020304" pitchFamily="18" charset="0"/>
              </a:rPr>
              <a:t>норм</a:t>
            </a:r>
          </a:p>
          <a:p>
            <a:pPr algn="just">
              <a:lnSpc>
                <a:spcPct val="107000"/>
              </a:lnSpc>
              <a:spcBef>
                <a:spcPts val="200"/>
              </a:spcBef>
            </a:pPr>
            <a:r>
              <a:rPr lang="ru-RU" sz="1600" b="1" dirty="0" smtClean="0">
                <a:solidFill>
                  <a:srgbClr val="2E74B5"/>
                </a:solidFill>
                <a:latin typeface="+mj-lt"/>
                <a:ea typeface="Times New Roman" panose="02020603050405020304" pitchFamily="18" charset="0"/>
                <a:cs typeface="Times New Roman" panose="02020603050405020304" pitchFamily="18" charset="0"/>
              </a:rPr>
              <a:t> </a:t>
            </a:r>
            <a:r>
              <a:rPr lang="ru-RU" sz="1400" dirty="0">
                <a:latin typeface="+mj-lt"/>
              </a:rPr>
              <a:t>В целях повышения стабильности правового регулирования и исключения ситуаций, требующих многократного приведения подзаконных актов, принятых в реализацию Закона № 44-ФЗ, в соответствие с вносимыми в него изменениями, </a:t>
            </a:r>
            <a:r>
              <a:rPr lang="ru-RU" sz="1400" dirty="0" smtClean="0">
                <a:latin typeface="+mj-lt"/>
              </a:rPr>
              <a:t>предусматривается </a:t>
            </a:r>
            <a:r>
              <a:rPr lang="ru-RU" sz="1400" dirty="0">
                <a:latin typeface="+mj-lt"/>
              </a:rPr>
              <a:t>сокращение избыточного количества подзаконных нормативных правовых актов путем повышения уровня правового регулирования отдельных </a:t>
            </a:r>
            <a:r>
              <a:rPr lang="ru-RU" sz="1400" dirty="0" smtClean="0">
                <a:latin typeface="+mj-lt"/>
              </a:rPr>
              <a:t>вопросов. </a:t>
            </a:r>
          </a:p>
          <a:p>
            <a:pPr marL="285750" indent="-285750" algn="just">
              <a:lnSpc>
                <a:spcPct val="107000"/>
              </a:lnSpc>
              <a:spcBef>
                <a:spcPts val="200"/>
              </a:spcBef>
              <a:buFont typeface="Arial" panose="020B0604020202020204" pitchFamily="34" charset="0"/>
              <a:buChar char="•"/>
            </a:pPr>
            <a:r>
              <a:rPr lang="ru-RU" sz="1400" dirty="0" smtClean="0">
                <a:latin typeface="+mj-lt"/>
              </a:rPr>
              <a:t>С </a:t>
            </a:r>
            <a:r>
              <a:rPr lang="ru-RU" sz="1400" dirty="0">
                <a:latin typeface="+mj-lt"/>
              </a:rPr>
              <a:t>1 января 2022 г. положения </a:t>
            </a:r>
            <a:r>
              <a:rPr lang="ru-RU" sz="1400" dirty="0">
                <a:solidFill>
                  <a:srgbClr val="FF0000"/>
                </a:solidFill>
                <a:latin typeface="+mj-lt"/>
              </a:rPr>
              <a:t>об обязательном общественном обсуждении </a:t>
            </a:r>
            <a:r>
              <a:rPr lang="ru-RU" sz="1400" dirty="0" smtClean="0">
                <a:solidFill>
                  <a:srgbClr val="FF0000"/>
                </a:solidFill>
                <a:latin typeface="+mj-lt"/>
              </a:rPr>
              <a:t>будут </a:t>
            </a:r>
            <a:r>
              <a:rPr lang="ru-RU" sz="1400" dirty="0">
                <a:solidFill>
                  <a:srgbClr val="FF0000"/>
                </a:solidFill>
                <a:latin typeface="+mj-lt"/>
              </a:rPr>
              <a:t>непосредственно в текст ст. 20 Закона № 44-ФЗ</a:t>
            </a:r>
            <a:r>
              <a:rPr lang="ru-RU" sz="1400" dirty="0">
                <a:latin typeface="+mj-lt"/>
              </a:rPr>
              <a:t>. Среди наиболее заметных отличий нового порядка обязательного общественного обсуждения закупок можно отметить двукратный рост ценового порога, при котором необходимо такое обсуждение: </a:t>
            </a:r>
            <a:r>
              <a:rPr lang="ru-RU" sz="1400" dirty="0">
                <a:solidFill>
                  <a:srgbClr val="FF0000"/>
                </a:solidFill>
                <a:latin typeface="+mj-lt"/>
              </a:rPr>
              <a:t>с 1 млрд руб. до 2 млрд руб.</a:t>
            </a:r>
          </a:p>
          <a:p>
            <a:pPr marL="285750" indent="-285750" algn="just">
              <a:buFont typeface="Arial" panose="020B0604020202020204" pitchFamily="34" charset="0"/>
              <a:buChar char="•"/>
            </a:pPr>
            <a:r>
              <a:rPr lang="ru-RU" sz="1400" dirty="0" smtClean="0">
                <a:solidFill>
                  <a:srgbClr val="FF0000"/>
                </a:solidFill>
                <a:latin typeface="+mj-lt"/>
              </a:rPr>
              <a:t>В ст</a:t>
            </a:r>
            <a:r>
              <a:rPr lang="ru-RU" sz="1400" dirty="0">
                <a:solidFill>
                  <a:srgbClr val="FF0000"/>
                </a:solidFill>
                <a:latin typeface="+mj-lt"/>
              </a:rPr>
              <a:t>. 25 Закона № 44-ФЗ, посвященной совместным конкурсам и </a:t>
            </a:r>
            <a:r>
              <a:rPr lang="ru-RU" sz="1400" dirty="0" smtClean="0">
                <a:solidFill>
                  <a:srgbClr val="FF0000"/>
                </a:solidFill>
                <a:latin typeface="+mj-lt"/>
              </a:rPr>
              <a:t>аукционам новая </a:t>
            </a:r>
            <a:r>
              <a:rPr lang="ru-RU" sz="1400" dirty="0">
                <a:solidFill>
                  <a:srgbClr val="FF0000"/>
                </a:solidFill>
                <a:latin typeface="+mj-lt"/>
              </a:rPr>
              <a:t>редакция ст. 26 Закона № 44-ФЗ сделает </a:t>
            </a:r>
            <a:r>
              <a:rPr lang="ru-RU" sz="1400" dirty="0" smtClean="0">
                <a:solidFill>
                  <a:srgbClr val="FF0000"/>
                </a:solidFill>
                <a:latin typeface="+mj-lt"/>
              </a:rPr>
              <a:t>порядок </a:t>
            </a:r>
            <a:r>
              <a:rPr lang="ru-RU" sz="1400" dirty="0">
                <a:solidFill>
                  <a:srgbClr val="FF0000"/>
                </a:solidFill>
                <a:latin typeface="+mj-lt"/>
              </a:rPr>
              <a:t>проведения совместных торгов </a:t>
            </a:r>
            <a:r>
              <a:rPr lang="ru-RU" sz="1400" dirty="0" smtClean="0">
                <a:solidFill>
                  <a:srgbClr val="FF0000"/>
                </a:solidFill>
                <a:latin typeface="+mj-lt"/>
              </a:rPr>
              <a:t>исчерпывающим в непосредственно </a:t>
            </a:r>
            <a:r>
              <a:rPr lang="ru-RU" sz="1400" dirty="0">
                <a:solidFill>
                  <a:srgbClr val="FF0000"/>
                </a:solidFill>
                <a:latin typeface="+mj-lt"/>
              </a:rPr>
              <a:t>в тексте закона</a:t>
            </a:r>
            <a:r>
              <a:rPr lang="ru-RU" sz="1400" dirty="0">
                <a:latin typeface="+mj-lt"/>
              </a:rPr>
              <a:t>. При этом в целях расширения возможностей проведения </a:t>
            </a:r>
            <a:br>
              <a:rPr lang="ru-RU" sz="1400" dirty="0">
                <a:latin typeface="+mj-lt"/>
              </a:rPr>
            </a:br>
            <a:r>
              <a:rPr lang="ru-RU" sz="1400" dirty="0">
                <a:latin typeface="+mj-lt"/>
              </a:rPr>
              <a:t>совместных конкурсов и аукционов Закон № 360-ФЗ предусматривает дополнительную возможность их проведения одновременно несколькими уполномоченными органами, в т. ч. различных субъектов РФ, что позволит осуществлять совместные межрегиональные конкурсы и аукционы.</a:t>
            </a:r>
          </a:p>
          <a:p>
            <a:pPr algn="just"/>
            <a:r>
              <a:rPr lang="ru-RU" sz="1400" dirty="0">
                <a:latin typeface="Times New Roman" panose="02020603050405020304" pitchFamily="18" charset="0"/>
                <a:cs typeface="Times New Roman" panose="02020603050405020304" pitchFamily="18" charset="0"/>
              </a:rPr>
              <a:t>При этом обязательное общественное обсуждение закупок, включенных  в план-график закупок на 2022 год и плановый период 2023 и 2024 годов в 2021 году, будет проводиться по правилам, действовавшим до дня вступления в силу Закона № 360-ФЗ.</a:t>
            </a:r>
          </a:p>
          <a:p>
            <a:r>
              <a:rPr lang="ru-RU" sz="1400" dirty="0">
                <a:latin typeface="Times New Roman" panose="02020603050405020304" pitchFamily="18" charset="0"/>
                <a:cs typeface="Times New Roman" panose="02020603050405020304" pitchFamily="18" charset="0"/>
              </a:rPr>
              <a:t>См. ч. 2 ст. 20 Закона № 44-ФЗ в ред. Закона № 360-ФЗ.</a:t>
            </a:r>
          </a:p>
          <a:p>
            <a:pPr>
              <a:lnSpc>
                <a:spcPct val="107000"/>
              </a:lnSpc>
              <a:spcBef>
                <a:spcPts val="200"/>
              </a:spcBef>
              <a:spcAft>
                <a:spcPts val="0"/>
              </a:spcAft>
            </a:pPr>
            <a:endParaRPr lang="ru-RU" sz="20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1446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30201"/>
            <a:ext cx="8839200" cy="4879284"/>
          </a:xfrm>
          <a:prstGeom prst="rect">
            <a:avLst/>
          </a:prstGeom>
        </p:spPr>
        <p:txBody>
          <a:bodyPr wrap="square">
            <a:spAutoFit/>
          </a:bodyPr>
          <a:lstStyle/>
          <a:p>
            <a:pPr algn="ctr"/>
            <a:r>
              <a:rPr lang="ru-RU" sz="1600" b="1" dirty="0">
                <a:solidFill>
                  <a:srgbClr val="2E74B5"/>
                </a:solidFill>
                <a:latin typeface="+mj-lt"/>
                <a:ea typeface="Times New Roman" panose="02020603050405020304" pitchFamily="18" charset="0"/>
                <a:cs typeface="Times New Roman" panose="02020603050405020304" pitchFamily="18" charset="0"/>
              </a:rPr>
              <a:t>Обновленные правила изменения существенных условий </a:t>
            </a:r>
            <a:r>
              <a:rPr lang="ru-RU" sz="1600" b="1" dirty="0" smtClean="0">
                <a:solidFill>
                  <a:srgbClr val="2E74B5"/>
                </a:solidFill>
                <a:latin typeface="+mj-lt"/>
                <a:ea typeface="Times New Roman" panose="02020603050405020304" pitchFamily="18" charset="0"/>
                <a:cs typeface="Times New Roman" panose="02020603050405020304" pitchFamily="18" charset="0"/>
              </a:rPr>
              <a:t>контракта</a:t>
            </a:r>
            <a:endParaRPr lang="ru-RU" sz="1600" dirty="0" smtClean="0">
              <a:latin typeface="+mj-lt"/>
            </a:endParaRPr>
          </a:p>
          <a:p>
            <a:pPr algn="just"/>
            <a:r>
              <a:rPr lang="ru-RU" sz="1600" dirty="0" smtClean="0">
                <a:latin typeface="+mj-lt"/>
              </a:rPr>
              <a:t>На сегодня </a:t>
            </a:r>
            <a:r>
              <a:rPr lang="ru-RU" sz="1600" dirty="0">
                <a:latin typeface="+mj-lt"/>
              </a:rPr>
              <a:t>подпункты «а», «б» и «в» ч. 1 ст. 95 Закона № 44-ФЗ применимы при исполнении контракта только в том случае, если такая возможность изменения существенных условий контракта была предусмотрена документацией о закупке и контрактом, а в случае осуществления закупки у единственного поставщика — </a:t>
            </a:r>
            <a:r>
              <a:rPr lang="ru-RU" sz="1600" dirty="0" smtClean="0">
                <a:latin typeface="+mj-lt"/>
              </a:rPr>
              <a:t>контрактом.</a:t>
            </a:r>
          </a:p>
          <a:p>
            <a:pPr algn="just"/>
            <a:r>
              <a:rPr lang="ru-RU" sz="1600" dirty="0" smtClean="0">
                <a:latin typeface="+mj-lt"/>
              </a:rPr>
              <a:t>В связи </a:t>
            </a:r>
            <a:r>
              <a:rPr lang="ru-RU" sz="1600" dirty="0">
                <a:latin typeface="+mj-lt"/>
              </a:rPr>
              <a:t>с упразднением документации о закупке </a:t>
            </a:r>
            <a:r>
              <a:rPr lang="ru-RU" sz="1600" dirty="0" smtClean="0">
                <a:latin typeface="+mj-lt"/>
              </a:rPr>
              <a:t>п</a:t>
            </a:r>
            <a:r>
              <a:rPr lang="ru-RU" sz="1600" dirty="0">
                <a:latin typeface="+mj-lt"/>
              </a:rPr>
              <a:t>. 1 ч. 1 ст. 95 Закона № 44-ФЗ </a:t>
            </a:r>
            <a:r>
              <a:rPr lang="ru-RU" sz="1600" dirty="0" smtClean="0">
                <a:latin typeface="+mj-lt"/>
              </a:rPr>
              <a:t>утратит </a:t>
            </a:r>
            <a:r>
              <a:rPr lang="ru-RU" sz="1600" dirty="0">
                <a:latin typeface="+mj-lt"/>
              </a:rPr>
              <a:t>силу, и содержащиеся в нем подпункты «а», «б» и «в» </a:t>
            </a:r>
            <a:r>
              <a:rPr lang="ru-RU" sz="1600" dirty="0">
                <a:solidFill>
                  <a:srgbClr val="FF0000"/>
                </a:solidFill>
                <a:latin typeface="+mj-lt"/>
              </a:rPr>
              <a:t>превратятся в самостоятельные пункты 1.1, 1.2, 1.3 ч. 1 ст. 95 </a:t>
            </a:r>
            <a:r>
              <a:rPr lang="ru-RU" sz="1600" dirty="0">
                <a:latin typeface="+mj-lt"/>
              </a:rPr>
              <a:t>Закона № </a:t>
            </a:r>
            <a:r>
              <a:rPr lang="ru-RU" sz="1600" dirty="0" smtClean="0">
                <a:latin typeface="+mj-lt"/>
              </a:rPr>
              <a:t>44-ФЗ </a:t>
            </a:r>
            <a:r>
              <a:rPr lang="ru-RU" sz="1600" dirty="0" smtClean="0">
                <a:solidFill>
                  <a:srgbClr val="FF0000"/>
                </a:solidFill>
                <a:latin typeface="+mj-lt"/>
              </a:rPr>
              <a:t>и в </a:t>
            </a:r>
            <a:r>
              <a:rPr lang="ru-RU" sz="1600" dirty="0">
                <a:solidFill>
                  <a:srgbClr val="FF0000"/>
                </a:solidFill>
                <a:latin typeface="+mj-lt"/>
              </a:rPr>
              <a:t>нормы прямого действия </a:t>
            </a:r>
            <a:r>
              <a:rPr lang="ru-RU" sz="1600" dirty="0">
                <a:latin typeface="+mj-lt"/>
              </a:rPr>
              <a:t>— чтобы воспользоваться ими, достаточно будет самого их наличия в ст. 95 Закона № 44-ФЗ, цитирование в извещении о закупке и/или проекте контракта станет необязательным. </a:t>
            </a:r>
          </a:p>
          <a:p>
            <a:pPr algn="just"/>
            <a:r>
              <a:rPr lang="ru-RU" sz="1600" dirty="0">
                <a:latin typeface="+mj-lt"/>
              </a:rPr>
              <a:t>Содержательных отличий между нынешними подпунктами «а» и «б» п. 1 и будущими п. 1.1, 1.2 ч. 1 ст. 95 Закона № 44-ФЗ нет. А вот между </a:t>
            </a:r>
            <a:r>
              <a:rPr lang="ru-RU" sz="1600" dirty="0" smtClean="0">
                <a:latin typeface="+mj-lt"/>
              </a:rPr>
              <a:t>подпунктом </a:t>
            </a:r>
            <a:r>
              <a:rPr lang="ru-RU" sz="1600" dirty="0">
                <a:latin typeface="+mj-lt"/>
              </a:rPr>
              <a:t>«в» п. 1 и будущим п. 1.3 ч. 1 ст. 95 Закона № 44-ФЗ такие отличия есть: новая норма будет применима еще и к контрактам жизненного цикла и контрактам на «строительство под ключ» (ч. 16.1 ст. 34 Закона № 44-ФЗ, постановление Правительства РФ от 12.05.2017 № 563). </a:t>
            </a:r>
          </a:p>
          <a:p>
            <a:pPr algn="just"/>
            <a:r>
              <a:rPr lang="ru-RU" sz="1600" dirty="0">
                <a:latin typeface="+mj-lt"/>
              </a:rPr>
              <a:t>На вышеуказанные категории контрактов будет распространена возможность применения в том числе и п. 8, 9 ч. 1 ст. 95 Закона № 44-ФЗ. </a:t>
            </a:r>
          </a:p>
          <a:p>
            <a:pPr>
              <a:lnSpc>
                <a:spcPct val="107000"/>
              </a:lnSpc>
              <a:spcBef>
                <a:spcPts val="200"/>
              </a:spcBef>
              <a:spcAft>
                <a:spcPts val="0"/>
              </a:spcAft>
            </a:pPr>
            <a:endParaRPr lang="ru-RU" sz="20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4083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177800"/>
            <a:ext cx="8915400" cy="4413324"/>
          </a:xfrm>
          <a:prstGeom prst="rect">
            <a:avLst/>
          </a:prstGeom>
        </p:spPr>
        <p:txBody>
          <a:bodyPr wrap="square">
            <a:spAutoFit/>
          </a:bodyPr>
          <a:lstStyle/>
          <a:p>
            <a:pPr indent="342265" algn="ctr">
              <a:lnSpc>
                <a:spcPct val="107000"/>
              </a:lnSpc>
            </a:pPr>
            <a:r>
              <a:rPr lang="ru-RU" sz="1600" b="1" dirty="0">
                <a:solidFill>
                  <a:srgbClr val="2E74B5"/>
                </a:solidFill>
                <a:ea typeface="Times New Roman" panose="02020603050405020304" pitchFamily="18" charset="0"/>
                <a:cs typeface="Times New Roman" panose="02020603050405020304" pitchFamily="18" charset="0"/>
              </a:rPr>
              <a:t>Обновленные правила изменения существенных условий контракта</a:t>
            </a:r>
            <a:endParaRPr lang="ru-RU" sz="1600" dirty="0"/>
          </a:p>
          <a:p>
            <a:pPr indent="342265" algn="just">
              <a:lnSpc>
                <a:spcPct val="107000"/>
              </a:lnSpc>
              <a:spcAft>
                <a:spcPts val="0"/>
              </a:spcAft>
            </a:pPr>
            <a:r>
              <a:rPr lang="ru-RU" sz="1400" dirty="0" smtClean="0">
                <a:latin typeface="+mj-lt"/>
                <a:ea typeface="Calibri" panose="020F0502020204030204" pitchFamily="34" charset="0"/>
                <a:cs typeface="Times New Roman" panose="02020603050405020304" pitchFamily="18" charset="0"/>
              </a:rPr>
              <a:t>Кроме </a:t>
            </a:r>
            <a:r>
              <a:rPr lang="ru-RU" sz="1400" dirty="0">
                <a:latin typeface="+mj-lt"/>
                <a:ea typeface="Calibri" panose="020F0502020204030204" pitchFamily="34" charset="0"/>
                <a:cs typeface="Times New Roman" panose="02020603050405020304" pitchFamily="18" charset="0"/>
              </a:rPr>
              <a:t>того, </a:t>
            </a:r>
            <a:r>
              <a:rPr lang="ru-RU" sz="1400" dirty="0">
                <a:solidFill>
                  <a:srgbClr val="FF0000"/>
                </a:solidFill>
                <a:latin typeface="+mj-lt"/>
                <a:ea typeface="Calibri" panose="020F0502020204030204" pitchFamily="34" charset="0"/>
                <a:cs typeface="Times New Roman" panose="02020603050405020304" pitchFamily="18" charset="0"/>
              </a:rPr>
              <a:t>для контрактов на «строительство под ключ» и контрактов жизненного цикла, </a:t>
            </a:r>
            <a:r>
              <a:rPr lang="ru-RU" sz="1400" dirty="0">
                <a:latin typeface="+mj-lt"/>
                <a:ea typeface="Calibri" panose="020F0502020204030204" pitchFamily="34" charset="0"/>
                <a:cs typeface="Times New Roman" panose="02020603050405020304" pitchFamily="18" charset="0"/>
              </a:rPr>
              <a:t>которые предусматривают проектирование, строительство, реконструкцию, капитальный ремонт объекта капитального строительства, </a:t>
            </a:r>
            <a:r>
              <a:rPr lang="ru-RU" sz="1400" dirty="0">
                <a:solidFill>
                  <a:srgbClr val="FF0000"/>
                </a:solidFill>
                <a:latin typeface="+mj-lt"/>
                <a:ea typeface="Calibri" panose="020F0502020204030204" pitchFamily="34" charset="0"/>
                <a:cs typeface="Times New Roman" panose="02020603050405020304" pitchFamily="18" charset="0"/>
              </a:rPr>
              <a:t>вводится особая возможность изменения их существенных условий,</a:t>
            </a:r>
            <a:r>
              <a:rPr lang="ru-RU" sz="1400" dirty="0">
                <a:latin typeface="+mj-lt"/>
                <a:ea typeface="Calibri" panose="020F0502020204030204" pitchFamily="34" charset="0"/>
                <a:cs typeface="Times New Roman" panose="02020603050405020304" pitchFamily="18" charset="0"/>
              </a:rPr>
              <a:t> если сметная стоимость строительства, реконструкции, капитального ремонта, 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контракта. </a:t>
            </a:r>
            <a:endParaRPr lang="ru-RU" sz="1400" dirty="0" smtClean="0">
              <a:latin typeface="+mj-lt"/>
              <a:ea typeface="Calibri" panose="020F0502020204030204" pitchFamily="34" charset="0"/>
              <a:cs typeface="Times New Roman" panose="02020603050405020304" pitchFamily="18" charset="0"/>
            </a:endParaRPr>
          </a:p>
          <a:p>
            <a:pPr indent="342265" algn="just">
              <a:lnSpc>
                <a:spcPct val="107000"/>
              </a:lnSpc>
              <a:spcAft>
                <a:spcPts val="0"/>
              </a:spcAft>
            </a:pPr>
            <a:r>
              <a:rPr lang="ru-RU" sz="1400" dirty="0" smtClean="0">
                <a:solidFill>
                  <a:srgbClr val="FF0000"/>
                </a:solidFill>
                <a:latin typeface="+mj-lt"/>
                <a:ea typeface="Calibri" panose="020F0502020204030204" pitchFamily="34" charset="0"/>
                <a:cs typeface="Times New Roman" panose="02020603050405020304" pitchFamily="18" charset="0"/>
              </a:rPr>
              <a:t>Изменение </a:t>
            </a:r>
            <a:r>
              <a:rPr lang="ru-RU" sz="1400" dirty="0">
                <a:solidFill>
                  <a:srgbClr val="FF0000"/>
                </a:solidFill>
                <a:latin typeface="+mj-lt"/>
                <a:ea typeface="Calibri" panose="020F0502020204030204" pitchFamily="34" charset="0"/>
                <a:cs typeface="Times New Roman" panose="02020603050405020304" pitchFamily="18" charset="0"/>
              </a:rPr>
              <a:t>существенных условий контракта допускается при условии, что оно не приведет к увеличению цены контракта более чем на 30 %.</a:t>
            </a:r>
            <a:r>
              <a:rPr lang="ru-RU" sz="1400" dirty="0">
                <a:latin typeface="+mj-lt"/>
                <a:ea typeface="Calibri" panose="020F0502020204030204" pitchFamily="34" charset="0"/>
                <a:cs typeface="Times New Roman" panose="02020603050405020304" pitchFamily="18" charset="0"/>
              </a:rPr>
              <a:t> Изменение производится с учетом сметной стоимости строительных работ на основании решения Правительства РФ, высшего исполнительного органа государственной власти субъекта РФ, местной администрации при осуществлении закупки для федеральных нужд, нужд субъекта РФ, муниципальных нужд соответственно.</a:t>
            </a:r>
          </a:p>
          <a:p>
            <a:pPr indent="342265" algn="just">
              <a:lnSpc>
                <a:spcPct val="107000"/>
              </a:lnSpc>
              <a:spcAft>
                <a:spcPts val="0"/>
              </a:spcAft>
            </a:pPr>
            <a:r>
              <a:rPr lang="ru-RU" sz="1400" dirty="0">
                <a:latin typeface="+mj-lt"/>
                <a:ea typeface="Calibri" panose="020F0502020204030204" pitchFamily="34" charset="0"/>
                <a:cs typeface="Times New Roman" panose="02020603050405020304" pitchFamily="18" charset="0"/>
              </a:rPr>
              <a:t>Если же при исполнении вышеуказанных контрактов выяснится, что цена контракта превышает сметную стоимость строительства, реконструкции, капремонта объекта капитального строительства, определенную по результатам проверки на предмет достоверности ее определения в ходе проведения государственной экспертизы проектной документации, то цена такого контракта должна быть уменьшена с учетом сметной стоимости строительных работ.</a:t>
            </a: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Ч. 1 ст. 95 Закона № 44-ФЗ дополняется п. 11.</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Ст. 95 Закона № 44-ФЗ дополняется ч. 1.2.</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775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253999"/>
            <a:ext cx="8915400" cy="3998467"/>
          </a:xfrm>
          <a:prstGeom prst="rect">
            <a:avLst/>
          </a:prstGeom>
        </p:spPr>
        <p:txBody>
          <a:bodyPr wrap="square">
            <a:spAutoFit/>
          </a:bodyPr>
          <a:lstStyle/>
          <a:p>
            <a:pPr indent="342265" algn="just">
              <a:lnSpc>
                <a:spcPct val="107000"/>
              </a:lnSpc>
            </a:pPr>
            <a:r>
              <a:rPr lang="ru-RU" b="1" dirty="0">
                <a:solidFill>
                  <a:srgbClr val="2E74B5"/>
                </a:solidFill>
                <a:ea typeface="Times New Roman" panose="02020603050405020304" pitchFamily="18" charset="0"/>
                <a:cs typeface="Times New Roman" panose="02020603050405020304" pitchFamily="18" charset="0"/>
              </a:rPr>
              <a:t>Обновленные правила изменения существенных условий контракта</a:t>
            </a:r>
            <a:endParaRPr lang="ru-RU" dirty="0"/>
          </a:p>
          <a:p>
            <a:pPr indent="342265" algn="just">
              <a:lnSpc>
                <a:spcPct val="107000"/>
              </a:lnSpc>
              <a:spcAft>
                <a:spcPts val="0"/>
              </a:spcAft>
            </a:pPr>
            <a:r>
              <a:rPr lang="ru-RU" sz="1600" dirty="0" smtClean="0">
                <a:latin typeface="+mj-lt"/>
                <a:ea typeface="Calibri" panose="020F0502020204030204" pitchFamily="34" charset="0"/>
                <a:cs typeface="Times New Roman" panose="02020603050405020304" pitchFamily="18" charset="0"/>
              </a:rPr>
              <a:t>Вводится </a:t>
            </a:r>
            <a:r>
              <a:rPr lang="ru-RU" sz="1600" dirty="0">
                <a:solidFill>
                  <a:srgbClr val="FF0000"/>
                </a:solidFill>
                <a:latin typeface="+mj-lt"/>
                <a:ea typeface="Calibri" panose="020F0502020204030204" pitchFamily="34" charset="0"/>
                <a:cs typeface="Times New Roman" panose="02020603050405020304" pitchFamily="18" charset="0"/>
              </a:rPr>
              <a:t>специальное основание и для изменения существенных условий контракта на выполнение научно-исследовательских, опытно-конструкторских или технологических работ.</a:t>
            </a:r>
            <a:r>
              <a:rPr lang="ru-RU" sz="1600" dirty="0">
                <a:latin typeface="+mj-lt"/>
                <a:ea typeface="Calibri" panose="020F0502020204030204" pitchFamily="34" charset="0"/>
                <a:cs typeface="Times New Roman" panose="02020603050405020304" pitchFamily="18" charset="0"/>
              </a:rPr>
              <a:t> </a:t>
            </a:r>
            <a:endParaRPr lang="ru-RU" sz="1600" dirty="0" smtClean="0">
              <a:latin typeface="+mj-lt"/>
              <a:ea typeface="Calibri" panose="020F0502020204030204" pitchFamily="34" charset="0"/>
              <a:cs typeface="Times New Roman" panose="02020603050405020304" pitchFamily="18" charset="0"/>
            </a:endParaRPr>
          </a:p>
          <a:p>
            <a:pPr indent="342265" algn="just">
              <a:lnSpc>
                <a:spcPct val="107000"/>
              </a:lnSpc>
              <a:spcAft>
                <a:spcPts val="0"/>
              </a:spcAft>
            </a:pPr>
            <a:r>
              <a:rPr lang="ru-RU" sz="1600" dirty="0" smtClean="0">
                <a:latin typeface="+mj-lt"/>
                <a:ea typeface="Calibri" panose="020F0502020204030204" pitchFamily="34" charset="0"/>
                <a:cs typeface="Times New Roman" panose="02020603050405020304" pitchFamily="18" charset="0"/>
              </a:rPr>
              <a:t>Изменение </a:t>
            </a:r>
            <a:r>
              <a:rPr lang="ru-RU" sz="1600" dirty="0">
                <a:solidFill>
                  <a:srgbClr val="FF0000"/>
                </a:solidFill>
                <a:latin typeface="+mj-lt"/>
                <a:ea typeface="Calibri" panose="020F0502020204030204" pitchFamily="34" charset="0"/>
                <a:cs typeface="Times New Roman" panose="02020603050405020304" pitchFamily="18" charset="0"/>
              </a:rPr>
              <a:t>возможно при одновременном соблюдении </a:t>
            </a:r>
            <a:r>
              <a:rPr lang="ru-RU" sz="1600" dirty="0">
                <a:latin typeface="+mj-lt"/>
                <a:ea typeface="Calibri" panose="020F0502020204030204" pitchFamily="34" charset="0"/>
                <a:cs typeface="Times New Roman" panose="02020603050405020304" pitchFamily="18" charset="0"/>
              </a:rPr>
              <a:t>следующих условий:</a:t>
            </a:r>
          </a:p>
          <a:p>
            <a:pPr marL="342900" lvl="0" indent="-342900" algn="just">
              <a:lnSpc>
                <a:spcPct val="107000"/>
              </a:lnSpc>
              <a:spcAft>
                <a:spcPts val="0"/>
              </a:spcAft>
              <a:buFont typeface="Symbol" panose="05050102010706020507" pitchFamily="18" charset="2"/>
              <a:buChar char=""/>
            </a:pPr>
            <a:r>
              <a:rPr lang="ru-RU" sz="1600" dirty="0">
                <a:latin typeface="+mj-lt"/>
                <a:ea typeface="Calibri" panose="020F0502020204030204" pitchFamily="34" charset="0"/>
                <a:cs typeface="Times New Roman" panose="02020603050405020304" pitchFamily="18" charset="0"/>
              </a:rPr>
              <a:t>контракт заключен на срок </a:t>
            </a:r>
            <a:r>
              <a:rPr lang="ru-RU" sz="1600" dirty="0">
                <a:solidFill>
                  <a:srgbClr val="FF0000"/>
                </a:solidFill>
                <a:latin typeface="+mj-lt"/>
                <a:ea typeface="Calibri" panose="020F0502020204030204" pitchFamily="34" charset="0"/>
                <a:cs typeface="Times New Roman" panose="02020603050405020304" pitchFamily="18" charset="0"/>
              </a:rPr>
              <a:t>не менее одного года</a:t>
            </a:r>
            <a:r>
              <a:rPr lang="ru-RU" sz="1600" dirty="0">
                <a:latin typeface="+mj-lt"/>
                <a:ea typeface="Calibri" panose="020F0502020204030204" pitchFamily="34" charset="0"/>
                <a:cs typeface="Times New Roman" panose="02020603050405020304" pitchFamily="18" charset="0"/>
              </a:rPr>
              <a:t>;</a:t>
            </a:r>
          </a:p>
          <a:p>
            <a:pPr marL="342900" lvl="0" indent="-342900" algn="just">
              <a:lnSpc>
                <a:spcPct val="107000"/>
              </a:lnSpc>
              <a:spcAft>
                <a:spcPts val="0"/>
              </a:spcAft>
              <a:buFont typeface="Symbol" panose="05050102010706020507" pitchFamily="18" charset="2"/>
              <a:buChar char=""/>
            </a:pPr>
            <a:r>
              <a:rPr lang="ru-RU" sz="1600" dirty="0">
                <a:latin typeface="+mj-lt"/>
                <a:ea typeface="Calibri" panose="020F0502020204030204" pitchFamily="34" charset="0"/>
                <a:cs typeface="Times New Roman" panose="02020603050405020304" pitchFamily="18" charset="0"/>
              </a:rPr>
              <a:t>при исполнении контракта </a:t>
            </a:r>
            <a:r>
              <a:rPr lang="ru-RU" sz="1600" dirty="0">
                <a:solidFill>
                  <a:srgbClr val="FF0000"/>
                </a:solidFill>
                <a:latin typeface="+mj-lt"/>
                <a:ea typeface="Calibri" panose="020F0502020204030204" pitchFamily="34" charset="0"/>
                <a:cs typeface="Times New Roman" panose="02020603050405020304" pitchFamily="18" charset="0"/>
              </a:rPr>
              <a:t>возникли независящие от сторон контракта обстоятельства</a:t>
            </a:r>
            <a:r>
              <a:rPr lang="ru-RU" sz="1600" dirty="0">
                <a:latin typeface="+mj-lt"/>
                <a:ea typeface="Calibri" panose="020F0502020204030204" pitchFamily="34" charset="0"/>
                <a:cs typeface="Times New Roman" panose="02020603050405020304" pitchFamily="18" charset="0"/>
              </a:rPr>
              <a:t>, влекущие невозможность его исполнения;</a:t>
            </a:r>
          </a:p>
          <a:p>
            <a:pPr marL="342900" lvl="0" indent="-342900" algn="just">
              <a:lnSpc>
                <a:spcPct val="107000"/>
              </a:lnSpc>
              <a:spcAft>
                <a:spcPts val="0"/>
              </a:spcAft>
              <a:buFont typeface="Symbol" panose="05050102010706020507" pitchFamily="18" charset="2"/>
              <a:buChar char=""/>
            </a:pPr>
            <a:r>
              <a:rPr lang="ru-RU" sz="1600" dirty="0">
                <a:solidFill>
                  <a:srgbClr val="FF0000"/>
                </a:solidFill>
                <a:latin typeface="+mj-lt"/>
                <a:ea typeface="Calibri" panose="020F0502020204030204" pitchFamily="34" charset="0"/>
                <a:cs typeface="Times New Roman" panose="02020603050405020304" pitchFamily="18" charset="0"/>
              </a:rPr>
              <a:t>подготовлено письменное обоснование предлагаемых изменений </a:t>
            </a:r>
            <a:r>
              <a:rPr lang="ru-RU" sz="1600" dirty="0">
                <a:latin typeface="+mj-lt"/>
                <a:ea typeface="Calibri" panose="020F0502020204030204" pitchFamily="34" charset="0"/>
                <a:cs typeface="Times New Roman" panose="02020603050405020304" pitchFamily="18" charset="0"/>
              </a:rPr>
              <a:t>основании решения Правительства РФ, высшего исполнительного органа государственной власти субъекта РФ, местной администрации при осуществлении закупки для федеральных нужд, нужд субъекта РФ, муниципальных нужд соответственно;</a:t>
            </a:r>
          </a:p>
          <a:p>
            <a:pPr marL="342900" lvl="0" indent="-342900" algn="just">
              <a:lnSpc>
                <a:spcPct val="107000"/>
              </a:lnSpc>
              <a:spcAft>
                <a:spcPts val="0"/>
              </a:spcAft>
              <a:buFont typeface="Symbol" panose="05050102010706020507" pitchFamily="18" charset="2"/>
              <a:buChar char=""/>
            </a:pPr>
            <a:r>
              <a:rPr lang="ru-RU" sz="1600" dirty="0">
                <a:latin typeface="+mj-lt"/>
                <a:ea typeface="Calibri" panose="020F0502020204030204" pitchFamily="34" charset="0"/>
                <a:cs typeface="Times New Roman" panose="02020603050405020304" pitchFamily="18" charset="0"/>
              </a:rPr>
              <a:t>изменение не приведет </a:t>
            </a:r>
            <a:r>
              <a:rPr lang="ru-RU" sz="1600" dirty="0">
                <a:solidFill>
                  <a:srgbClr val="FF0000"/>
                </a:solidFill>
                <a:latin typeface="+mj-lt"/>
                <a:ea typeface="Calibri" panose="020F0502020204030204" pitchFamily="34" charset="0"/>
                <a:cs typeface="Times New Roman" panose="02020603050405020304" pitchFamily="18" charset="0"/>
              </a:rPr>
              <a:t>к увеличению срока исполнения контракта и/или цены </a:t>
            </a:r>
            <a:r>
              <a:rPr lang="ru-RU" sz="1600" dirty="0">
                <a:latin typeface="+mj-lt"/>
                <a:ea typeface="Calibri" panose="020F0502020204030204" pitchFamily="34" charset="0"/>
                <a:cs typeface="Times New Roman" panose="02020603050405020304" pitchFamily="18" charset="0"/>
              </a:rPr>
              <a:t>контракта более чем на 30 %. </a:t>
            </a: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Ч. 1 ст. 95 Закона № 44-ФЗ дополняется п. 13.</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2107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4409"/>
            <a:ext cx="8763000" cy="4828886"/>
          </a:xfrm>
          <a:prstGeom prst="rect">
            <a:avLst/>
          </a:prstGeom>
        </p:spPr>
        <p:txBody>
          <a:bodyPr wrap="square">
            <a:spAutoFit/>
          </a:bodyPr>
          <a:lstStyle/>
          <a:p>
            <a:pPr indent="450215" algn="just">
              <a:lnSpc>
                <a:spcPct val="107000"/>
              </a:lnSpc>
            </a:pPr>
            <a:r>
              <a:rPr lang="ru-RU" b="1" dirty="0">
                <a:solidFill>
                  <a:srgbClr val="2E74B5"/>
                </a:solidFill>
                <a:ea typeface="Times New Roman" panose="02020603050405020304" pitchFamily="18" charset="0"/>
                <a:cs typeface="Times New Roman" panose="02020603050405020304" pitchFamily="18" charset="0"/>
              </a:rPr>
              <a:t>Обновленные правила изменения существенных условий контракта</a:t>
            </a:r>
            <a:endParaRPr lang="ru-RU" dirty="0"/>
          </a:p>
          <a:p>
            <a:pPr indent="450215" algn="just">
              <a:lnSpc>
                <a:spcPct val="107000"/>
              </a:lnSpc>
              <a:spcAft>
                <a:spcPts val="0"/>
              </a:spcAft>
            </a:pPr>
            <a:r>
              <a:rPr lang="ru-RU" sz="1600" dirty="0">
                <a:latin typeface="+mj-lt"/>
                <a:ea typeface="Calibri" panose="020F0502020204030204" pitchFamily="34" charset="0"/>
                <a:cs typeface="Times New Roman" panose="02020603050405020304" pitchFamily="18" charset="0"/>
              </a:rPr>
              <a:t>П</a:t>
            </a:r>
            <a:r>
              <a:rPr lang="ru-RU" sz="1600" dirty="0" smtClean="0">
                <a:latin typeface="+mj-lt"/>
                <a:ea typeface="Calibri" panose="020F0502020204030204" pitchFamily="34" charset="0"/>
                <a:cs typeface="Times New Roman" panose="02020603050405020304" pitchFamily="18" charset="0"/>
              </a:rPr>
              <a:t>оявится </a:t>
            </a:r>
            <a:r>
              <a:rPr lang="ru-RU" sz="1600" dirty="0">
                <a:solidFill>
                  <a:srgbClr val="FF0000"/>
                </a:solidFill>
                <a:latin typeface="+mj-lt"/>
                <a:ea typeface="Calibri" panose="020F0502020204030204" pitchFamily="34" charset="0"/>
                <a:cs typeface="Times New Roman" panose="02020603050405020304" pitchFamily="18" charset="0"/>
              </a:rPr>
              <a:t>возможность изменить существенные условия контракта</a:t>
            </a:r>
            <a:r>
              <a:rPr lang="ru-RU" sz="1600" dirty="0">
                <a:latin typeface="+mj-lt"/>
                <a:ea typeface="Calibri" panose="020F0502020204030204" pitchFamily="34" charset="0"/>
                <a:cs typeface="Times New Roman" panose="02020603050405020304" pitchFamily="18" charset="0"/>
              </a:rPr>
              <a:t>, если при исполнении контракта </a:t>
            </a:r>
            <a:r>
              <a:rPr lang="ru-RU" sz="1600" dirty="0">
                <a:solidFill>
                  <a:srgbClr val="FF0000"/>
                </a:solidFill>
                <a:latin typeface="+mj-lt"/>
                <a:ea typeface="Calibri" panose="020F0502020204030204" pitchFamily="34" charset="0"/>
                <a:cs typeface="Times New Roman" panose="02020603050405020304" pitchFamily="18" charset="0"/>
              </a:rPr>
              <a:t>изменяется срок исполнения отдельного этапа (отдельных этапов) исполнения контракта в рамках срока исполнения контракта</a:t>
            </a:r>
            <a:r>
              <a:rPr lang="ru-RU" sz="1600" dirty="0">
                <a:latin typeface="+mj-lt"/>
                <a:ea typeface="Calibri" panose="020F0502020204030204" pitchFamily="34" charset="0"/>
                <a:cs typeface="Times New Roman" panose="02020603050405020304" pitchFamily="18" charset="0"/>
              </a:rPr>
              <a:t>, предусмотренного при его заключении.</a:t>
            </a:r>
          </a:p>
          <a:p>
            <a:pPr indent="450215" algn="just">
              <a:lnSpc>
                <a:spcPct val="107000"/>
              </a:lnSpc>
              <a:spcAft>
                <a:spcPts val="0"/>
              </a:spcAft>
            </a:pPr>
            <a:r>
              <a:rPr lang="ru-RU" sz="1600" dirty="0">
                <a:latin typeface="+mj-lt"/>
                <a:ea typeface="Calibri" panose="020F0502020204030204" pitchFamily="34" charset="0"/>
                <a:cs typeface="Times New Roman" panose="02020603050405020304" pitchFamily="18" charset="0"/>
              </a:rPr>
              <a:t>При этом в текст закона включено положение о том, что любые изменения, предусмотренные ч. 1 ст. 95 Закона № 44-ФЗ, могут быть осуществлены государственным или муниципальным заказчиком как получателем бюджетных средств исключительно в пределах доведенных в соответствии с бюджетным законодательством РФ лимитов бюджетных обязательств на срок исполнения контракта. </a:t>
            </a:r>
            <a:endParaRPr lang="ru-RU" sz="1600" dirty="0" smtClean="0">
              <a:latin typeface="+mj-lt"/>
              <a:ea typeface="Calibri" panose="020F0502020204030204" pitchFamily="34" charset="0"/>
              <a:cs typeface="Times New Roman" panose="02020603050405020304" pitchFamily="18" charset="0"/>
            </a:endParaRPr>
          </a:p>
          <a:p>
            <a:pPr indent="450215" algn="just">
              <a:lnSpc>
                <a:spcPct val="107000"/>
              </a:lnSpc>
              <a:spcAft>
                <a:spcPts val="0"/>
              </a:spcAft>
            </a:pPr>
            <a:r>
              <a:rPr lang="ru-RU" sz="1600" dirty="0" smtClean="0">
                <a:latin typeface="+mj-lt"/>
                <a:ea typeface="Calibri" panose="020F0502020204030204" pitchFamily="34" charset="0"/>
                <a:cs typeface="Times New Roman" panose="02020603050405020304" pitchFamily="18" charset="0"/>
              </a:rPr>
              <a:t>В </a:t>
            </a:r>
            <a:r>
              <a:rPr lang="ru-RU" sz="1600" dirty="0">
                <a:latin typeface="+mj-lt"/>
                <a:ea typeface="Calibri" panose="020F0502020204030204" pitchFamily="34" charset="0"/>
                <a:cs typeface="Times New Roman" panose="02020603050405020304" pitchFamily="18" charset="0"/>
              </a:rPr>
              <a:t>новой редакции Закона № 44-ФЗ нашла отражение в т. ч. и </a:t>
            </a:r>
            <a:r>
              <a:rPr lang="ru-RU" sz="1600" dirty="0">
                <a:solidFill>
                  <a:srgbClr val="FF0000"/>
                </a:solidFill>
                <a:latin typeface="+mj-lt"/>
                <a:ea typeface="Calibri" panose="020F0502020204030204" pitchFamily="34" charset="0"/>
                <a:cs typeface="Times New Roman" panose="02020603050405020304" pitchFamily="18" charset="0"/>
              </a:rPr>
              <a:t>проблема уступки поставщиками права требования в отношении платежа по исполненному контракту</a:t>
            </a:r>
            <a:r>
              <a:rPr lang="ru-RU" sz="1600" dirty="0">
                <a:latin typeface="+mj-lt"/>
                <a:ea typeface="Calibri" panose="020F0502020204030204" pitchFamily="34" charset="0"/>
                <a:cs typeface="Times New Roman" panose="02020603050405020304" pitchFamily="18" charset="0"/>
              </a:rPr>
              <a:t>. Как известно, Минфин России считает такую уступку неприемлемой, хотя Верховный Суд РФ с ведомством не </a:t>
            </a:r>
            <a:r>
              <a:rPr lang="ru-RU" sz="1600" dirty="0" smtClean="0">
                <a:latin typeface="+mj-lt"/>
                <a:ea typeface="Calibri" panose="020F0502020204030204" pitchFamily="34" charset="0"/>
                <a:cs typeface="Times New Roman" panose="02020603050405020304" pitchFamily="18" charset="0"/>
              </a:rPr>
              <a:t>согласен, но тем не менее данное положение законодательно закреплено </a:t>
            </a:r>
            <a:r>
              <a:rPr lang="ru-RU" sz="1600" dirty="0">
                <a:latin typeface="+mj-lt"/>
                <a:ea typeface="Calibri" panose="020F0502020204030204" pitchFamily="34" charset="0"/>
                <a:cs typeface="Times New Roman" panose="02020603050405020304" pitchFamily="18" charset="0"/>
              </a:rPr>
              <a:t>в Законе № </a:t>
            </a:r>
            <a:r>
              <a:rPr lang="ru-RU" sz="1600" dirty="0" smtClean="0">
                <a:latin typeface="+mj-lt"/>
                <a:ea typeface="Calibri" panose="020F0502020204030204" pitchFamily="34" charset="0"/>
                <a:cs typeface="Times New Roman" panose="02020603050405020304" pitchFamily="18" charset="0"/>
              </a:rPr>
              <a:t>44-ФЗ.</a:t>
            </a:r>
          </a:p>
          <a:p>
            <a:pPr indent="450215" algn="just">
              <a:lnSpc>
                <a:spcPct val="107000"/>
              </a:lnSpc>
              <a:spcAft>
                <a:spcPts val="0"/>
              </a:spcAft>
            </a:pPr>
            <a:r>
              <a:rPr lang="ru-RU" sz="1200" dirty="0" smtClean="0">
                <a:latin typeface="Times New Roman" panose="02020603050405020304" pitchFamily="18" charset="0"/>
                <a:ea typeface="Calibri" panose="020F0502020204030204" pitchFamily="34" charset="0"/>
                <a:cs typeface="Times New Roman" panose="02020603050405020304" pitchFamily="18" charset="0"/>
              </a:rPr>
              <a:t>Ч</a:t>
            </a:r>
            <a:r>
              <a:rPr lang="ru-RU" sz="1200" dirty="0">
                <a:latin typeface="Times New Roman" panose="02020603050405020304" pitchFamily="18" charset="0"/>
                <a:ea typeface="Calibri" panose="020F0502020204030204" pitchFamily="34" charset="0"/>
                <a:cs typeface="Times New Roman" panose="02020603050405020304" pitchFamily="18" charset="0"/>
              </a:rPr>
              <a:t>. 1 ст. 95 Закона № 44-ФЗ дополняется п. 12.</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См. ч. 1.6 ст. 95 Закона № 44-ФЗ в ред. Закона № 360-ФЗ.</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См., например, Минфина России от 16.08.2019 № 09-04-06/62906.</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1200" dirty="0">
                <a:latin typeface="Times New Roman" panose="02020603050405020304" pitchFamily="18" charset="0"/>
                <a:ea typeface="Calibri" panose="020F0502020204030204" pitchFamily="34" charset="0"/>
                <a:cs typeface="Times New Roman" panose="02020603050405020304" pitchFamily="18" charset="0"/>
              </a:rPr>
              <a:t>См. решение Верховного Суда РФ от 23.04.2019 № АКПИ19-112</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5373534"/>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2430</TotalTime>
  <Words>2915</Words>
  <Application>Microsoft Office PowerPoint</Application>
  <PresentationFormat>Произвольный</PresentationFormat>
  <Paragraphs>114</Paragraphs>
  <Slides>16</Slides>
  <Notes>1</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16</vt:i4>
      </vt:variant>
    </vt:vector>
  </HeadingPairs>
  <TitlesOfParts>
    <vt:vector size="26" baseType="lpstr">
      <vt:lpstr>Arial</vt:lpstr>
      <vt:lpstr>Calibri</vt:lpstr>
      <vt:lpstr>Calibri Light</vt:lpstr>
      <vt:lpstr>Exo 2 Light</vt:lpstr>
      <vt:lpstr>MinionPro-Regular</vt:lpstr>
      <vt:lpstr>Symbol</vt:lpstr>
      <vt:lpstr>Times New Roman</vt:lpstr>
      <vt:lpstr>Trebuchet MS</vt:lpstr>
      <vt:lpstr>Wingdings 3</vt:lpstr>
      <vt:lpstr>Грань</vt:lpstr>
      <vt:lpstr>Управление муниципальных закупок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d.sozaeva</dc:creator>
  <cp:lastModifiedBy>Светлана Д. Антонова</cp:lastModifiedBy>
  <cp:revision>150</cp:revision>
  <dcterms:created xsi:type="dcterms:W3CDTF">2017-09-19T14:31:01Z</dcterms:created>
  <dcterms:modified xsi:type="dcterms:W3CDTF">2021-10-29T00:26:34Z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2017-06-28T00:00:00Z</vt:filetime>
  </property>
  <property fmtid="{D5CDD505-2E9C-101B-9397-08002B2CF9AE}" pid="3" name="LastSaved">
    <vt:filetime>2017-09-19T00:00:00Z</vt:filetime>
  </property>
</Properties>
</file>