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9" r:id="rId19"/>
    <p:sldId id="28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3" d="100"/>
          <a:sy n="83" d="100"/>
        </p:scale>
        <p:origin x="658"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17AF8A-CD88-46A3-979F-EC2414317CC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ru-RU"/>
        </a:p>
      </dgm:t>
    </dgm:pt>
    <dgm:pt modelId="{FFB7EF23-6D24-45CD-821D-3BC312FA8B27}">
      <dgm:prSet phldrT="[Текст]"/>
      <dgm:spPr/>
      <dgm:t>
        <a:bodyPr/>
        <a:lstStyle/>
        <a:p>
          <a:r>
            <a:rPr lang="ru-RU" dirty="0" smtClean="0"/>
            <a:t>Окончание срока подачи заявок</a:t>
          </a:r>
          <a:endParaRPr lang="ru-RU" dirty="0"/>
        </a:p>
      </dgm:t>
    </dgm:pt>
    <dgm:pt modelId="{6E359920-CF35-40AA-8BE5-CD6F5E2D3767}" type="parTrans" cxnId="{C2D1F74F-85F7-42EB-871C-87C7CEE78185}">
      <dgm:prSet/>
      <dgm:spPr/>
      <dgm:t>
        <a:bodyPr/>
        <a:lstStyle/>
        <a:p>
          <a:endParaRPr lang="ru-RU"/>
        </a:p>
      </dgm:t>
    </dgm:pt>
    <dgm:pt modelId="{A8D15EFF-22AB-42CA-B7EF-44034524AD36}" type="sibTrans" cxnId="{C2D1F74F-85F7-42EB-871C-87C7CEE78185}">
      <dgm:prSet/>
      <dgm:spPr/>
      <dgm:t>
        <a:bodyPr/>
        <a:lstStyle/>
        <a:p>
          <a:endParaRPr lang="ru-RU"/>
        </a:p>
      </dgm:t>
    </dgm:pt>
    <dgm:pt modelId="{AEB705DE-8545-47E9-844B-A5F92263F31C}">
      <dgm:prSet phldrT="[Текст]"/>
      <dgm:spPr/>
      <dgm:t>
        <a:bodyPr/>
        <a:lstStyle/>
        <a:p>
          <a:r>
            <a:rPr lang="ru-RU" dirty="0" smtClean="0"/>
            <a:t>Рассмотрение 1-х частей заявок</a:t>
          </a:r>
          <a:endParaRPr lang="ru-RU" dirty="0"/>
        </a:p>
      </dgm:t>
    </dgm:pt>
    <dgm:pt modelId="{321325C2-A280-4481-96A7-04BA74FA8553}" type="parTrans" cxnId="{5399719A-A9EA-4E6F-B14B-D9A9989F7590}">
      <dgm:prSet/>
      <dgm:spPr/>
      <dgm:t>
        <a:bodyPr/>
        <a:lstStyle/>
        <a:p>
          <a:endParaRPr lang="ru-RU"/>
        </a:p>
      </dgm:t>
    </dgm:pt>
    <dgm:pt modelId="{84253352-0769-438E-B697-89334498A105}" type="sibTrans" cxnId="{5399719A-A9EA-4E6F-B14B-D9A9989F7590}">
      <dgm:prSet/>
      <dgm:spPr/>
      <dgm:t>
        <a:bodyPr/>
        <a:lstStyle/>
        <a:p>
          <a:endParaRPr lang="ru-RU"/>
        </a:p>
      </dgm:t>
    </dgm:pt>
    <dgm:pt modelId="{92B94F6B-96A2-4798-9929-8DCCA9E29B46}">
      <dgm:prSet phldrT="[Текст]"/>
      <dgm:spPr/>
      <dgm:t>
        <a:bodyPr/>
        <a:lstStyle/>
        <a:p>
          <a:r>
            <a:rPr lang="ru-RU" dirty="0" smtClean="0"/>
            <a:t>Аукцион</a:t>
          </a:r>
        </a:p>
        <a:p>
          <a:r>
            <a:rPr lang="ru-RU" dirty="0" smtClean="0"/>
            <a:t>(подача ценовых предложений)</a:t>
          </a:r>
          <a:endParaRPr lang="ru-RU" dirty="0"/>
        </a:p>
      </dgm:t>
    </dgm:pt>
    <dgm:pt modelId="{F0CAFF75-725D-4031-93C8-EADA68C2492F}" type="parTrans" cxnId="{B3DBA872-EAC8-48E4-B15C-F7C81B5F2CBF}">
      <dgm:prSet/>
      <dgm:spPr/>
      <dgm:t>
        <a:bodyPr/>
        <a:lstStyle/>
        <a:p>
          <a:endParaRPr lang="ru-RU"/>
        </a:p>
      </dgm:t>
    </dgm:pt>
    <dgm:pt modelId="{76284FAD-2D3E-491D-9F20-3B82E545D37F}" type="sibTrans" cxnId="{B3DBA872-EAC8-48E4-B15C-F7C81B5F2CBF}">
      <dgm:prSet/>
      <dgm:spPr/>
      <dgm:t>
        <a:bodyPr/>
        <a:lstStyle/>
        <a:p>
          <a:endParaRPr lang="ru-RU"/>
        </a:p>
      </dgm:t>
    </dgm:pt>
    <dgm:pt modelId="{CB161D8B-182B-4548-B738-483B2682289C}">
      <dgm:prSet phldrT="[Текст]"/>
      <dgm:spPr/>
      <dgm:t>
        <a:bodyPr/>
        <a:lstStyle/>
        <a:p>
          <a:r>
            <a:rPr lang="ru-RU" dirty="0" smtClean="0"/>
            <a:t>Рассмотрение  2-х частей заявок (итоги) </a:t>
          </a:r>
          <a:endParaRPr lang="ru-RU" dirty="0"/>
        </a:p>
      </dgm:t>
    </dgm:pt>
    <dgm:pt modelId="{C59602AC-E234-47BF-98B7-B0F074B1EB9D}" type="parTrans" cxnId="{3A6761E9-7780-4B8A-A33D-1C30DA6AE028}">
      <dgm:prSet/>
      <dgm:spPr/>
      <dgm:t>
        <a:bodyPr/>
        <a:lstStyle/>
        <a:p>
          <a:endParaRPr lang="ru-RU"/>
        </a:p>
      </dgm:t>
    </dgm:pt>
    <dgm:pt modelId="{795F303A-57D2-4F2E-A1E3-4699BC17D547}" type="sibTrans" cxnId="{3A6761E9-7780-4B8A-A33D-1C30DA6AE028}">
      <dgm:prSet/>
      <dgm:spPr/>
      <dgm:t>
        <a:bodyPr/>
        <a:lstStyle/>
        <a:p>
          <a:endParaRPr lang="ru-RU"/>
        </a:p>
      </dgm:t>
    </dgm:pt>
    <dgm:pt modelId="{801B47B0-0BCE-41D8-B6AA-F0C1C004B0B1}" type="pres">
      <dgm:prSet presAssocID="{9B17AF8A-CD88-46A3-979F-EC2414317CC2}" presName="Name0" presStyleCnt="0">
        <dgm:presLayoutVars>
          <dgm:dir/>
          <dgm:resizeHandles val="exact"/>
        </dgm:presLayoutVars>
      </dgm:prSet>
      <dgm:spPr/>
      <dgm:t>
        <a:bodyPr/>
        <a:lstStyle/>
        <a:p>
          <a:endParaRPr lang="ru-RU"/>
        </a:p>
      </dgm:t>
    </dgm:pt>
    <dgm:pt modelId="{9DDABCC3-6418-4F6B-8C4D-17DF9949548C}" type="pres">
      <dgm:prSet presAssocID="{FFB7EF23-6D24-45CD-821D-3BC312FA8B27}" presName="parTxOnly" presStyleLbl="node1" presStyleIdx="0" presStyleCnt="4" custLinFactNeighborX="-1407" custLinFactNeighborY="0">
        <dgm:presLayoutVars>
          <dgm:bulletEnabled val="1"/>
        </dgm:presLayoutVars>
      </dgm:prSet>
      <dgm:spPr/>
      <dgm:t>
        <a:bodyPr/>
        <a:lstStyle/>
        <a:p>
          <a:endParaRPr lang="ru-RU"/>
        </a:p>
      </dgm:t>
    </dgm:pt>
    <dgm:pt modelId="{B95A88C3-F9CD-4365-A20E-463D0D58DE7A}" type="pres">
      <dgm:prSet presAssocID="{A8D15EFF-22AB-42CA-B7EF-44034524AD36}" presName="parSpace" presStyleCnt="0"/>
      <dgm:spPr/>
    </dgm:pt>
    <dgm:pt modelId="{9B55498C-18B6-4CF7-B47B-92349A91EFB7}" type="pres">
      <dgm:prSet presAssocID="{AEB705DE-8545-47E9-844B-A5F92263F31C}" presName="parTxOnly" presStyleLbl="node1" presStyleIdx="1" presStyleCnt="4" custAng="0" custLinFactNeighborX="0" custLinFactNeighborY="0">
        <dgm:presLayoutVars>
          <dgm:bulletEnabled val="1"/>
        </dgm:presLayoutVars>
      </dgm:prSet>
      <dgm:spPr/>
      <dgm:t>
        <a:bodyPr/>
        <a:lstStyle/>
        <a:p>
          <a:endParaRPr lang="ru-RU"/>
        </a:p>
      </dgm:t>
    </dgm:pt>
    <dgm:pt modelId="{395E1BFE-C6EB-4AA5-9AEC-8B2818C43712}" type="pres">
      <dgm:prSet presAssocID="{84253352-0769-438E-B697-89334498A105}" presName="parSpace" presStyleCnt="0"/>
      <dgm:spPr/>
    </dgm:pt>
    <dgm:pt modelId="{7C7AE64F-12D1-458B-A0A9-7D5C4F5AA82C}" type="pres">
      <dgm:prSet presAssocID="{92B94F6B-96A2-4798-9929-8DCCA9E29B46}" presName="parTxOnly" presStyleLbl="node1" presStyleIdx="2" presStyleCnt="4">
        <dgm:presLayoutVars>
          <dgm:bulletEnabled val="1"/>
        </dgm:presLayoutVars>
      </dgm:prSet>
      <dgm:spPr/>
      <dgm:t>
        <a:bodyPr/>
        <a:lstStyle/>
        <a:p>
          <a:endParaRPr lang="ru-RU"/>
        </a:p>
      </dgm:t>
    </dgm:pt>
    <dgm:pt modelId="{B26B43B0-3109-4F72-9FDE-A9DADC2B4947}" type="pres">
      <dgm:prSet presAssocID="{76284FAD-2D3E-491D-9F20-3B82E545D37F}" presName="parSpace" presStyleCnt="0"/>
      <dgm:spPr/>
    </dgm:pt>
    <dgm:pt modelId="{601AE5CD-24B7-49CC-9A97-F7727292A7A1}" type="pres">
      <dgm:prSet presAssocID="{CB161D8B-182B-4548-B738-483B2682289C}" presName="parTxOnly" presStyleLbl="node1" presStyleIdx="3" presStyleCnt="4">
        <dgm:presLayoutVars>
          <dgm:bulletEnabled val="1"/>
        </dgm:presLayoutVars>
      </dgm:prSet>
      <dgm:spPr/>
      <dgm:t>
        <a:bodyPr/>
        <a:lstStyle/>
        <a:p>
          <a:endParaRPr lang="ru-RU"/>
        </a:p>
      </dgm:t>
    </dgm:pt>
  </dgm:ptLst>
  <dgm:cxnLst>
    <dgm:cxn modelId="{445E8314-B8F4-4B93-9ED9-52A1BB86C41D}" type="presOf" srcId="{FFB7EF23-6D24-45CD-821D-3BC312FA8B27}" destId="{9DDABCC3-6418-4F6B-8C4D-17DF9949548C}" srcOrd="0" destOrd="0" presId="urn:microsoft.com/office/officeart/2005/8/layout/hChevron3"/>
    <dgm:cxn modelId="{3A6761E9-7780-4B8A-A33D-1C30DA6AE028}" srcId="{9B17AF8A-CD88-46A3-979F-EC2414317CC2}" destId="{CB161D8B-182B-4548-B738-483B2682289C}" srcOrd="3" destOrd="0" parTransId="{C59602AC-E234-47BF-98B7-B0F074B1EB9D}" sibTransId="{795F303A-57D2-4F2E-A1E3-4699BC17D547}"/>
    <dgm:cxn modelId="{C2D1F74F-85F7-42EB-871C-87C7CEE78185}" srcId="{9B17AF8A-CD88-46A3-979F-EC2414317CC2}" destId="{FFB7EF23-6D24-45CD-821D-3BC312FA8B27}" srcOrd="0" destOrd="0" parTransId="{6E359920-CF35-40AA-8BE5-CD6F5E2D3767}" sibTransId="{A8D15EFF-22AB-42CA-B7EF-44034524AD36}"/>
    <dgm:cxn modelId="{20518E8A-B51C-4B1F-BE00-C5D3E16E8581}" type="presOf" srcId="{92B94F6B-96A2-4798-9929-8DCCA9E29B46}" destId="{7C7AE64F-12D1-458B-A0A9-7D5C4F5AA82C}" srcOrd="0" destOrd="0" presId="urn:microsoft.com/office/officeart/2005/8/layout/hChevron3"/>
    <dgm:cxn modelId="{B3DBA872-EAC8-48E4-B15C-F7C81B5F2CBF}" srcId="{9B17AF8A-CD88-46A3-979F-EC2414317CC2}" destId="{92B94F6B-96A2-4798-9929-8DCCA9E29B46}" srcOrd="2" destOrd="0" parTransId="{F0CAFF75-725D-4031-93C8-EADA68C2492F}" sibTransId="{76284FAD-2D3E-491D-9F20-3B82E545D37F}"/>
    <dgm:cxn modelId="{52AC203A-776B-4589-9AE8-A896F192D7D7}" type="presOf" srcId="{9B17AF8A-CD88-46A3-979F-EC2414317CC2}" destId="{801B47B0-0BCE-41D8-B6AA-F0C1C004B0B1}" srcOrd="0" destOrd="0" presId="urn:microsoft.com/office/officeart/2005/8/layout/hChevron3"/>
    <dgm:cxn modelId="{1983F75E-18A6-4A1D-93B8-7829D02DD774}" type="presOf" srcId="{AEB705DE-8545-47E9-844B-A5F92263F31C}" destId="{9B55498C-18B6-4CF7-B47B-92349A91EFB7}" srcOrd="0" destOrd="0" presId="urn:microsoft.com/office/officeart/2005/8/layout/hChevron3"/>
    <dgm:cxn modelId="{BF63C25D-80F4-41BD-96CA-DF09329B3F25}" type="presOf" srcId="{CB161D8B-182B-4548-B738-483B2682289C}" destId="{601AE5CD-24B7-49CC-9A97-F7727292A7A1}" srcOrd="0" destOrd="0" presId="urn:microsoft.com/office/officeart/2005/8/layout/hChevron3"/>
    <dgm:cxn modelId="{5399719A-A9EA-4E6F-B14B-D9A9989F7590}" srcId="{9B17AF8A-CD88-46A3-979F-EC2414317CC2}" destId="{AEB705DE-8545-47E9-844B-A5F92263F31C}" srcOrd="1" destOrd="0" parTransId="{321325C2-A280-4481-96A7-04BA74FA8553}" sibTransId="{84253352-0769-438E-B697-89334498A105}"/>
    <dgm:cxn modelId="{CE40F2CA-A627-4C10-882D-8B81B901A1C0}" type="presParOf" srcId="{801B47B0-0BCE-41D8-B6AA-F0C1C004B0B1}" destId="{9DDABCC3-6418-4F6B-8C4D-17DF9949548C}" srcOrd="0" destOrd="0" presId="urn:microsoft.com/office/officeart/2005/8/layout/hChevron3"/>
    <dgm:cxn modelId="{E7B0B60F-B602-4B68-8F78-59A33B607E2C}" type="presParOf" srcId="{801B47B0-0BCE-41D8-B6AA-F0C1C004B0B1}" destId="{B95A88C3-F9CD-4365-A20E-463D0D58DE7A}" srcOrd="1" destOrd="0" presId="urn:microsoft.com/office/officeart/2005/8/layout/hChevron3"/>
    <dgm:cxn modelId="{331C3AE3-8622-4943-AC46-119FB59EF616}" type="presParOf" srcId="{801B47B0-0BCE-41D8-B6AA-F0C1C004B0B1}" destId="{9B55498C-18B6-4CF7-B47B-92349A91EFB7}" srcOrd="2" destOrd="0" presId="urn:microsoft.com/office/officeart/2005/8/layout/hChevron3"/>
    <dgm:cxn modelId="{926C3171-BEE3-4BAC-A1EF-5296BD527DF4}" type="presParOf" srcId="{801B47B0-0BCE-41D8-B6AA-F0C1C004B0B1}" destId="{395E1BFE-C6EB-4AA5-9AEC-8B2818C43712}" srcOrd="3" destOrd="0" presId="urn:microsoft.com/office/officeart/2005/8/layout/hChevron3"/>
    <dgm:cxn modelId="{F6D4E172-C77E-4233-B045-39C20B65FFF9}" type="presParOf" srcId="{801B47B0-0BCE-41D8-B6AA-F0C1C004B0B1}" destId="{7C7AE64F-12D1-458B-A0A9-7D5C4F5AA82C}" srcOrd="4" destOrd="0" presId="urn:microsoft.com/office/officeart/2005/8/layout/hChevron3"/>
    <dgm:cxn modelId="{2D44A7F1-5925-4B46-95B8-438E53B4DE8A}" type="presParOf" srcId="{801B47B0-0BCE-41D8-B6AA-F0C1C004B0B1}" destId="{B26B43B0-3109-4F72-9FDE-A9DADC2B4947}" srcOrd="5" destOrd="0" presId="urn:microsoft.com/office/officeart/2005/8/layout/hChevron3"/>
    <dgm:cxn modelId="{BA9C9050-6681-40AD-AA5B-D97A8A07F422}" type="presParOf" srcId="{801B47B0-0BCE-41D8-B6AA-F0C1C004B0B1}" destId="{601AE5CD-24B7-49CC-9A97-F7727292A7A1}"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94628D-4872-467B-8AA5-DC6F60FA434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ru-RU"/>
        </a:p>
      </dgm:t>
    </dgm:pt>
    <dgm:pt modelId="{3FACF62E-80E6-4959-B9EF-ECA4A35035C1}">
      <dgm:prSet phldrT="[Текст]"/>
      <dgm:spPr/>
      <dgm:t>
        <a:bodyPr/>
        <a:lstStyle/>
        <a:p>
          <a:r>
            <a:rPr lang="ru-RU" dirty="0" smtClean="0"/>
            <a:t>Окончание срока подачи заявок </a:t>
          </a:r>
          <a:endParaRPr lang="ru-RU" dirty="0"/>
        </a:p>
      </dgm:t>
    </dgm:pt>
    <dgm:pt modelId="{5B69A766-4799-44B8-AC62-CA3A44681C8C}" type="parTrans" cxnId="{47E2C958-8B91-4B5A-93A7-E1EE4C8879D6}">
      <dgm:prSet/>
      <dgm:spPr/>
      <dgm:t>
        <a:bodyPr/>
        <a:lstStyle/>
        <a:p>
          <a:endParaRPr lang="ru-RU"/>
        </a:p>
      </dgm:t>
    </dgm:pt>
    <dgm:pt modelId="{19B01089-97F0-490C-82FE-2AA544CAD278}" type="sibTrans" cxnId="{47E2C958-8B91-4B5A-93A7-E1EE4C8879D6}">
      <dgm:prSet/>
      <dgm:spPr/>
      <dgm:t>
        <a:bodyPr/>
        <a:lstStyle/>
        <a:p>
          <a:endParaRPr lang="ru-RU"/>
        </a:p>
      </dgm:t>
    </dgm:pt>
    <dgm:pt modelId="{4CEB82B6-6C39-47E4-966B-DCCCCCF97F71}">
      <dgm:prSet phldrT="[Текст]"/>
      <dgm:spPr/>
      <dgm:t>
        <a:bodyPr/>
        <a:lstStyle/>
        <a:p>
          <a:r>
            <a:rPr lang="ru-RU" dirty="0" smtClean="0"/>
            <a:t>Аукцион </a:t>
          </a:r>
        </a:p>
        <a:p>
          <a:r>
            <a:rPr lang="ru-RU" dirty="0" smtClean="0"/>
            <a:t>(подача ценовых предложений)</a:t>
          </a:r>
          <a:endParaRPr lang="ru-RU" dirty="0"/>
        </a:p>
      </dgm:t>
    </dgm:pt>
    <dgm:pt modelId="{4DC685FB-93CD-4535-BCD6-70BAAEC8E3AF}" type="parTrans" cxnId="{89B87FB0-1DF0-472E-97B6-D2FC35FBCF2E}">
      <dgm:prSet/>
      <dgm:spPr/>
      <dgm:t>
        <a:bodyPr/>
        <a:lstStyle/>
        <a:p>
          <a:endParaRPr lang="ru-RU"/>
        </a:p>
      </dgm:t>
    </dgm:pt>
    <dgm:pt modelId="{4CFC0B1C-48C9-4EAE-9ED7-806B5B1324D1}" type="sibTrans" cxnId="{89B87FB0-1DF0-472E-97B6-D2FC35FBCF2E}">
      <dgm:prSet/>
      <dgm:spPr/>
      <dgm:t>
        <a:bodyPr/>
        <a:lstStyle/>
        <a:p>
          <a:endParaRPr lang="ru-RU"/>
        </a:p>
      </dgm:t>
    </dgm:pt>
    <dgm:pt modelId="{541DDA0D-A8FE-4584-9C7F-AC85E4F7EFCE}">
      <dgm:prSet phldrT="[Текст]"/>
      <dgm:spPr/>
      <dgm:t>
        <a:bodyPr/>
        <a:lstStyle/>
        <a:p>
          <a:r>
            <a:rPr lang="ru-RU" dirty="0" smtClean="0"/>
            <a:t>Рассмотрение заявок </a:t>
          </a:r>
          <a:endParaRPr lang="ru-RU" dirty="0"/>
        </a:p>
      </dgm:t>
    </dgm:pt>
    <dgm:pt modelId="{5E46B0AB-76E3-4941-81FF-87AABC0C0724}" type="parTrans" cxnId="{C9F77868-B2CE-40C0-B122-59EFC30E9D10}">
      <dgm:prSet/>
      <dgm:spPr/>
      <dgm:t>
        <a:bodyPr/>
        <a:lstStyle/>
        <a:p>
          <a:endParaRPr lang="ru-RU"/>
        </a:p>
      </dgm:t>
    </dgm:pt>
    <dgm:pt modelId="{8269DB9E-1DD4-4F5B-8C14-6A9230357FB7}" type="sibTrans" cxnId="{C9F77868-B2CE-40C0-B122-59EFC30E9D10}">
      <dgm:prSet/>
      <dgm:spPr/>
      <dgm:t>
        <a:bodyPr/>
        <a:lstStyle/>
        <a:p>
          <a:endParaRPr lang="ru-RU"/>
        </a:p>
      </dgm:t>
    </dgm:pt>
    <dgm:pt modelId="{D370A190-49F1-4299-92FD-2FFC3765E1BE}" type="pres">
      <dgm:prSet presAssocID="{9D94628D-4872-467B-8AA5-DC6F60FA4344}" presName="Name0" presStyleCnt="0">
        <dgm:presLayoutVars>
          <dgm:dir/>
          <dgm:resizeHandles val="exact"/>
        </dgm:presLayoutVars>
      </dgm:prSet>
      <dgm:spPr/>
      <dgm:t>
        <a:bodyPr/>
        <a:lstStyle/>
        <a:p>
          <a:endParaRPr lang="ru-RU"/>
        </a:p>
      </dgm:t>
    </dgm:pt>
    <dgm:pt modelId="{2BB3F217-7109-420B-9EFA-344956ECE1A1}" type="pres">
      <dgm:prSet presAssocID="{3FACF62E-80E6-4959-B9EF-ECA4A35035C1}" presName="parTxOnly" presStyleLbl="node1" presStyleIdx="0" presStyleCnt="3">
        <dgm:presLayoutVars>
          <dgm:bulletEnabled val="1"/>
        </dgm:presLayoutVars>
      </dgm:prSet>
      <dgm:spPr/>
      <dgm:t>
        <a:bodyPr/>
        <a:lstStyle/>
        <a:p>
          <a:endParaRPr lang="ru-RU"/>
        </a:p>
      </dgm:t>
    </dgm:pt>
    <dgm:pt modelId="{78D74881-7B81-4373-BDBF-02A48B0E7F1B}" type="pres">
      <dgm:prSet presAssocID="{19B01089-97F0-490C-82FE-2AA544CAD278}" presName="parSpace" presStyleCnt="0"/>
      <dgm:spPr/>
    </dgm:pt>
    <dgm:pt modelId="{468E0909-F455-4631-8FC3-E93A0B742744}" type="pres">
      <dgm:prSet presAssocID="{4CEB82B6-6C39-47E4-966B-DCCCCCF97F71}" presName="parTxOnly" presStyleLbl="node1" presStyleIdx="1" presStyleCnt="3">
        <dgm:presLayoutVars>
          <dgm:bulletEnabled val="1"/>
        </dgm:presLayoutVars>
      </dgm:prSet>
      <dgm:spPr/>
      <dgm:t>
        <a:bodyPr/>
        <a:lstStyle/>
        <a:p>
          <a:endParaRPr lang="ru-RU"/>
        </a:p>
      </dgm:t>
    </dgm:pt>
    <dgm:pt modelId="{00865AD5-30BC-493A-9AB9-BDF1EEC19C42}" type="pres">
      <dgm:prSet presAssocID="{4CFC0B1C-48C9-4EAE-9ED7-806B5B1324D1}" presName="parSpace" presStyleCnt="0"/>
      <dgm:spPr/>
    </dgm:pt>
    <dgm:pt modelId="{145EF1AA-C68F-4671-B303-26A6FC32A141}" type="pres">
      <dgm:prSet presAssocID="{541DDA0D-A8FE-4584-9C7F-AC85E4F7EFCE}" presName="parTxOnly" presStyleLbl="node1" presStyleIdx="2" presStyleCnt="3">
        <dgm:presLayoutVars>
          <dgm:bulletEnabled val="1"/>
        </dgm:presLayoutVars>
      </dgm:prSet>
      <dgm:spPr/>
      <dgm:t>
        <a:bodyPr/>
        <a:lstStyle/>
        <a:p>
          <a:endParaRPr lang="ru-RU"/>
        </a:p>
      </dgm:t>
    </dgm:pt>
  </dgm:ptLst>
  <dgm:cxnLst>
    <dgm:cxn modelId="{9B598BD7-ADE1-4DD2-80BB-8C2B1974F2FE}" type="presOf" srcId="{4CEB82B6-6C39-47E4-966B-DCCCCCF97F71}" destId="{468E0909-F455-4631-8FC3-E93A0B742744}" srcOrd="0" destOrd="0" presId="urn:microsoft.com/office/officeart/2005/8/layout/hChevron3"/>
    <dgm:cxn modelId="{47E2C958-8B91-4B5A-93A7-E1EE4C8879D6}" srcId="{9D94628D-4872-467B-8AA5-DC6F60FA4344}" destId="{3FACF62E-80E6-4959-B9EF-ECA4A35035C1}" srcOrd="0" destOrd="0" parTransId="{5B69A766-4799-44B8-AC62-CA3A44681C8C}" sibTransId="{19B01089-97F0-490C-82FE-2AA544CAD278}"/>
    <dgm:cxn modelId="{B3038AAF-11A8-4905-9F0A-69F4F12142F7}" type="presOf" srcId="{3FACF62E-80E6-4959-B9EF-ECA4A35035C1}" destId="{2BB3F217-7109-420B-9EFA-344956ECE1A1}" srcOrd="0" destOrd="0" presId="urn:microsoft.com/office/officeart/2005/8/layout/hChevron3"/>
    <dgm:cxn modelId="{89B87FB0-1DF0-472E-97B6-D2FC35FBCF2E}" srcId="{9D94628D-4872-467B-8AA5-DC6F60FA4344}" destId="{4CEB82B6-6C39-47E4-966B-DCCCCCF97F71}" srcOrd="1" destOrd="0" parTransId="{4DC685FB-93CD-4535-BCD6-70BAAEC8E3AF}" sibTransId="{4CFC0B1C-48C9-4EAE-9ED7-806B5B1324D1}"/>
    <dgm:cxn modelId="{C9F77868-B2CE-40C0-B122-59EFC30E9D10}" srcId="{9D94628D-4872-467B-8AA5-DC6F60FA4344}" destId="{541DDA0D-A8FE-4584-9C7F-AC85E4F7EFCE}" srcOrd="2" destOrd="0" parTransId="{5E46B0AB-76E3-4941-81FF-87AABC0C0724}" sibTransId="{8269DB9E-1DD4-4F5B-8C14-6A9230357FB7}"/>
    <dgm:cxn modelId="{539351F8-BD30-4071-A29C-A942FC0C54A6}" type="presOf" srcId="{541DDA0D-A8FE-4584-9C7F-AC85E4F7EFCE}" destId="{145EF1AA-C68F-4671-B303-26A6FC32A141}" srcOrd="0" destOrd="0" presId="urn:microsoft.com/office/officeart/2005/8/layout/hChevron3"/>
    <dgm:cxn modelId="{DAE8B6BF-FB30-400D-8B3C-E2F02D1DB6C0}" type="presOf" srcId="{9D94628D-4872-467B-8AA5-DC6F60FA4344}" destId="{D370A190-49F1-4299-92FD-2FFC3765E1BE}" srcOrd="0" destOrd="0" presId="urn:microsoft.com/office/officeart/2005/8/layout/hChevron3"/>
    <dgm:cxn modelId="{D6C04A48-A40C-473F-8365-A06961DFCA86}" type="presParOf" srcId="{D370A190-49F1-4299-92FD-2FFC3765E1BE}" destId="{2BB3F217-7109-420B-9EFA-344956ECE1A1}" srcOrd="0" destOrd="0" presId="urn:microsoft.com/office/officeart/2005/8/layout/hChevron3"/>
    <dgm:cxn modelId="{AC391DDF-101F-4338-A522-6DDB4FE5EB6E}" type="presParOf" srcId="{D370A190-49F1-4299-92FD-2FFC3765E1BE}" destId="{78D74881-7B81-4373-BDBF-02A48B0E7F1B}" srcOrd="1" destOrd="0" presId="urn:microsoft.com/office/officeart/2005/8/layout/hChevron3"/>
    <dgm:cxn modelId="{AC3193D9-428D-4E07-8152-A711009B9997}" type="presParOf" srcId="{D370A190-49F1-4299-92FD-2FFC3765E1BE}" destId="{468E0909-F455-4631-8FC3-E93A0B742744}" srcOrd="2" destOrd="0" presId="urn:microsoft.com/office/officeart/2005/8/layout/hChevron3"/>
    <dgm:cxn modelId="{29BF76BB-59DC-482E-886F-64945794156D}" type="presParOf" srcId="{D370A190-49F1-4299-92FD-2FFC3765E1BE}" destId="{00865AD5-30BC-493A-9AB9-BDF1EEC19C42}" srcOrd="3" destOrd="0" presId="urn:microsoft.com/office/officeart/2005/8/layout/hChevron3"/>
    <dgm:cxn modelId="{FAF19A00-77D4-4A63-9F63-813408F71D96}" type="presParOf" srcId="{D370A190-49F1-4299-92FD-2FFC3765E1BE}" destId="{145EF1AA-C68F-4671-B303-26A6FC32A141}"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ABCC3-6418-4F6B-8C4D-17DF9949548C}">
      <dsp:nvSpPr>
        <dsp:cNvPr id="0" name=""/>
        <dsp:cNvSpPr/>
      </dsp:nvSpPr>
      <dsp:spPr>
        <a:xfrm>
          <a:off x="0" y="1749148"/>
          <a:ext cx="2178697" cy="871479"/>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pPr>
          <a:r>
            <a:rPr lang="ru-RU" sz="1400" kern="1200" dirty="0" smtClean="0"/>
            <a:t>Окончание срока подачи заявок</a:t>
          </a:r>
          <a:endParaRPr lang="ru-RU" sz="1400" kern="1200" dirty="0"/>
        </a:p>
      </dsp:txBody>
      <dsp:txXfrm>
        <a:off x="0" y="1749148"/>
        <a:ext cx="1960827" cy="871479"/>
      </dsp:txXfrm>
    </dsp:sp>
    <dsp:sp modelId="{9B55498C-18B6-4CF7-B47B-92349A91EFB7}">
      <dsp:nvSpPr>
        <dsp:cNvPr id="0" name=""/>
        <dsp:cNvSpPr/>
      </dsp:nvSpPr>
      <dsp:spPr>
        <a:xfrm>
          <a:off x="1745129" y="1749148"/>
          <a:ext cx="2178697" cy="87147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ru-RU" sz="1400" kern="1200" dirty="0" smtClean="0"/>
            <a:t>Рассмотрение 1-х частей заявок</a:t>
          </a:r>
          <a:endParaRPr lang="ru-RU" sz="1400" kern="1200" dirty="0"/>
        </a:p>
      </dsp:txBody>
      <dsp:txXfrm>
        <a:off x="2180869" y="1749148"/>
        <a:ext cx="1307218" cy="871479"/>
      </dsp:txXfrm>
    </dsp:sp>
    <dsp:sp modelId="{7C7AE64F-12D1-458B-A0A9-7D5C4F5AA82C}">
      <dsp:nvSpPr>
        <dsp:cNvPr id="0" name=""/>
        <dsp:cNvSpPr/>
      </dsp:nvSpPr>
      <dsp:spPr>
        <a:xfrm>
          <a:off x="3488088" y="1749148"/>
          <a:ext cx="2178697" cy="87147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ru-RU" sz="1400" kern="1200" dirty="0" smtClean="0"/>
            <a:t>Аукцион</a:t>
          </a:r>
        </a:p>
        <a:p>
          <a:pPr lvl="0" algn="ctr" defTabSz="622300">
            <a:lnSpc>
              <a:spcPct val="90000"/>
            </a:lnSpc>
            <a:spcBef>
              <a:spcPct val="0"/>
            </a:spcBef>
            <a:spcAft>
              <a:spcPct val="35000"/>
            </a:spcAft>
          </a:pPr>
          <a:r>
            <a:rPr lang="ru-RU" sz="1400" kern="1200" dirty="0" smtClean="0"/>
            <a:t>(подача ценовых предложений)</a:t>
          </a:r>
          <a:endParaRPr lang="ru-RU" sz="1400" kern="1200" dirty="0"/>
        </a:p>
      </dsp:txBody>
      <dsp:txXfrm>
        <a:off x="3923828" y="1749148"/>
        <a:ext cx="1307218" cy="871479"/>
      </dsp:txXfrm>
    </dsp:sp>
    <dsp:sp modelId="{601AE5CD-24B7-49CC-9A97-F7727292A7A1}">
      <dsp:nvSpPr>
        <dsp:cNvPr id="0" name=""/>
        <dsp:cNvSpPr/>
      </dsp:nvSpPr>
      <dsp:spPr>
        <a:xfrm>
          <a:off x="5231046" y="1749148"/>
          <a:ext cx="2178697" cy="871479"/>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pPr>
          <a:r>
            <a:rPr lang="ru-RU" sz="1400" kern="1200" dirty="0" smtClean="0"/>
            <a:t>Рассмотрение  2-х частей заявок (итоги) </a:t>
          </a:r>
          <a:endParaRPr lang="ru-RU" sz="1400" kern="1200" dirty="0"/>
        </a:p>
      </dsp:txBody>
      <dsp:txXfrm>
        <a:off x="5666786" y="1749148"/>
        <a:ext cx="1307218" cy="871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3F217-7109-420B-9EFA-344956ECE1A1}">
      <dsp:nvSpPr>
        <dsp:cNvPr id="0" name=""/>
        <dsp:cNvSpPr/>
      </dsp:nvSpPr>
      <dsp:spPr>
        <a:xfrm>
          <a:off x="3230" y="1361250"/>
          <a:ext cx="2824580" cy="1129832"/>
        </a:xfrm>
        <a:prstGeom prst="homePlat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ru-RU" sz="1800" kern="1200" dirty="0" smtClean="0"/>
            <a:t>Окончание срока подачи заявок </a:t>
          </a:r>
          <a:endParaRPr lang="ru-RU" sz="1800" kern="1200" dirty="0"/>
        </a:p>
      </dsp:txBody>
      <dsp:txXfrm>
        <a:off x="3230" y="1361250"/>
        <a:ext cx="2542122" cy="1129832"/>
      </dsp:txXfrm>
    </dsp:sp>
    <dsp:sp modelId="{468E0909-F455-4631-8FC3-E93A0B742744}">
      <dsp:nvSpPr>
        <dsp:cNvPr id="0" name=""/>
        <dsp:cNvSpPr/>
      </dsp:nvSpPr>
      <dsp:spPr>
        <a:xfrm>
          <a:off x="2262894" y="1361250"/>
          <a:ext cx="2824580" cy="112983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ru-RU" sz="1800" kern="1200" dirty="0" smtClean="0"/>
            <a:t>Аукцион </a:t>
          </a:r>
        </a:p>
        <a:p>
          <a:pPr lvl="0" algn="ctr" defTabSz="800100">
            <a:lnSpc>
              <a:spcPct val="90000"/>
            </a:lnSpc>
            <a:spcBef>
              <a:spcPct val="0"/>
            </a:spcBef>
            <a:spcAft>
              <a:spcPct val="35000"/>
            </a:spcAft>
          </a:pPr>
          <a:r>
            <a:rPr lang="ru-RU" sz="1800" kern="1200" dirty="0" smtClean="0"/>
            <a:t>(подача ценовых предложений)</a:t>
          </a:r>
          <a:endParaRPr lang="ru-RU" sz="1800" kern="1200" dirty="0"/>
        </a:p>
      </dsp:txBody>
      <dsp:txXfrm>
        <a:off x="2827810" y="1361250"/>
        <a:ext cx="1694748" cy="1129832"/>
      </dsp:txXfrm>
    </dsp:sp>
    <dsp:sp modelId="{145EF1AA-C68F-4671-B303-26A6FC32A141}">
      <dsp:nvSpPr>
        <dsp:cNvPr id="0" name=""/>
        <dsp:cNvSpPr/>
      </dsp:nvSpPr>
      <dsp:spPr>
        <a:xfrm>
          <a:off x="4522558" y="1361250"/>
          <a:ext cx="2824580" cy="1129832"/>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ru-RU" sz="1800" kern="1200" dirty="0" smtClean="0"/>
            <a:t>Рассмотрение заявок </a:t>
          </a:r>
          <a:endParaRPr lang="ru-RU" sz="1800" kern="1200" dirty="0"/>
        </a:p>
      </dsp:txBody>
      <dsp:txXfrm>
        <a:off x="5087474" y="1361250"/>
        <a:ext cx="1694748" cy="112983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FEB3DC43-5A51-41A6-B267-0A2F39AC7A2F}"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45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ACA74A-0FBD-40B4-BF6B-A86907BF6699}"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309226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148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502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323922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74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235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289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100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68626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3ACA74A-0FBD-40B4-BF6B-A86907BF6699}" type="datetimeFigureOut">
              <a:rPr lang="ru-RU" smtClean="0"/>
              <a:t>19.10.2021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3DC43-5A51-41A6-B267-0A2F39AC7A2F}"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38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3ACA74A-0FBD-40B4-BF6B-A86907BF6699}"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13850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3ACA74A-0FBD-40B4-BF6B-A86907BF6699}" type="datetimeFigureOut">
              <a:rPr lang="ru-RU" smtClean="0"/>
              <a:t>19.10.2021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EB3DC43-5A51-41A6-B267-0A2F39AC7A2F}"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681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3ACA74A-0FBD-40B4-BF6B-A86907BF6699}" type="datetimeFigureOut">
              <a:rPr lang="ru-RU" smtClean="0"/>
              <a:t>19.10.2021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EB3DC43-5A51-41A6-B267-0A2F39AC7A2F}"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42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CA74A-0FBD-40B4-BF6B-A86907BF6699}" type="datetimeFigureOut">
              <a:rPr lang="ru-RU" smtClean="0"/>
              <a:t>19.10.2021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149825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ACA74A-0FBD-40B4-BF6B-A86907BF6699}"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3DC43-5A51-41A6-B267-0A2F39AC7A2F}"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5818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3ACA74A-0FBD-40B4-BF6B-A86907BF6699}" type="datetimeFigureOut">
              <a:rPr lang="ru-RU" smtClean="0"/>
              <a:t>19.10.2021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EB3DC43-5A51-41A6-B267-0A2F39AC7A2F}" type="slidenum">
              <a:rPr lang="ru-RU" smtClean="0"/>
              <a:t>‹#›</a:t>
            </a:fld>
            <a:endParaRPr lang="ru-RU"/>
          </a:p>
        </p:txBody>
      </p:sp>
    </p:spTree>
    <p:extLst>
      <p:ext uri="{BB962C8B-B14F-4D97-AF65-F5344CB8AC3E}">
        <p14:creationId xmlns:p14="http://schemas.microsoft.com/office/powerpoint/2010/main" val="481132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3ACA74A-0FBD-40B4-BF6B-A86907BF6699}" type="datetimeFigureOut">
              <a:rPr lang="ru-RU" smtClean="0"/>
              <a:t>19.10.2021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B3DC43-5A51-41A6-B267-0A2F39AC7A2F}" type="slidenum">
              <a:rPr lang="ru-RU" smtClean="0"/>
              <a:t>‹#›</a:t>
            </a:fld>
            <a:endParaRPr lang="ru-RU"/>
          </a:p>
        </p:txBody>
      </p:sp>
    </p:spTree>
    <p:extLst>
      <p:ext uri="{BB962C8B-B14F-4D97-AF65-F5344CB8AC3E}">
        <p14:creationId xmlns:p14="http://schemas.microsoft.com/office/powerpoint/2010/main" val="3983085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88165" y="1745673"/>
            <a:ext cx="6815669" cy="3094181"/>
          </a:xfrm>
        </p:spPr>
        <p:txBody>
          <a:bodyPr/>
          <a:lstStyle/>
          <a:p>
            <a:r>
              <a:rPr lang="ru-RU" sz="6000" i="1" dirty="0" smtClean="0"/>
              <a:t>Второй оптимизационный пакет поправок</a:t>
            </a:r>
            <a:endParaRPr lang="ru-RU" sz="6000" i="1" dirty="0"/>
          </a:p>
        </p:txBody>
      </p:sp>
    </p:spTree>
    <p:extLst>
      <p:ext uri="{BB962C8B-B14F-4D97-AF65-F5344CB8AC3E}">
        <p14:creationId xmlns:p14="http://schemas.microsoft.com/office/powerpoint/2010/main" val="1984295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Аукцион в ЭФ: ключевые изменения</a:t>
            </a:r>
            <a:endParaRPr lang="ru-RU" dirty="0"/>
          </a:p>
        </p:txBody>
      </p:sp>
      <p:sp>
        <p:nvSpPr>
          <p:cNvPr id="3" name="Объект 2"/>
          <p:cNvSpPr>
            <a:spLocks noGrp="1"/>
          </p:cNvSpPr>
          <p:nvPr>
            <p:ph idx="1"/>
          </p:nvPr>
        </p:nvSpPr>
        <p:spPr>
          <a:xfrm>
            <a:off x="817684" y="2488223"/>
            <a:ext cx="10550769" cy="3683977"/>
          </a:xfrm>
        </p:spPr>
        <p:txBody>
          <a:bodyPr/>
          <a:lstStyle/>
          <a:p>
            <a:pPr marL="0" indent="0">
              <a:buNone/>
            </a:pPr>
            <a:r>
              <a:rPr lang="ru-RU" dirty="0" smtClean="0"/>
              <a:t>Сейчас</a:t>
            </a:r>
          </a:p>
          <a:p>
            <a:pPr marL="0" indent="0">
              <a:buNone/>
            </a:pPr>
            <a:endParaRPr lang="ru-RU" dirty="0"/>
          </a:p>
          <a:p>
            <a:pPr marL="0" indent="0">
              <a:buNone/>
            </a:pPr>
            <a:endParaRPr lang="ru-RU" dirty="0" smtClean="0"/>
          </a:p>
          <a:p>
            <a:pPr marL="0" indent="0">
              <a:buNone/>
            </a:pPr>
            <a:endParaRPr lang="ru-RU" dirty="0"/>
          </a:p>
          <a:p>
            <a:pPr marL="0" indent="0">
              <a:buNone/>
            </a:pPr>
            <a:r>
              <a:rPr lang="ru-RU" dirty="0" smtClean="0"/>
              <a:t>Второй оптимизационный пакет</a:t>
            </a:r>
          </a:p>
          <a:p>
            <a:endParaRPr lang="ru-RU" dirty="0"/>
          </a:p>
          <a:p>
            <a:endParaRPr lang="ru-RU" dirty="0" smtClean="0"/>
          </a:p>
          <a:p>
            <a:endParaRPr lang="ru-RU" dirty="0"/>
          </a:p>
          <a:p>
            <a:endParaRPr lang="ru-RU" dirty="0"/>
          </a:p>
        </p:txBody>
      </p:sp>
      <p:graphicFrame>
        <p:nvGraphicFramePr>
          <p:cNvPr id="7" name="Схема 6"/>
          <p:cNvGraphicFramePr/>
          <p:nvPr>
            <p:extLst>
              <p:ext uri="{D42A27DB-BD31-4B8C-83A1-F6EECF244321}">
                <p14:modId xmlns:p14="http://schemas.microsoft.com/office/powerpoint/2010/main" val="202058550"/>
              </p:ext>
            </p:extLst>
          </p:nvPr>
        </p:nvGraphicFramePr>
        <p:xfrm>
          <a:off x="817684" y="1512276"/>
          <a:ext cx="7411916" cy="436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2126616893"/>
              </p:ext>
            </p:extLst>
          </p:nvPr>
        </p:nvGraphicFramePr>
        <p:xfrm>
          <a:off x="879230" y="3697164"/>
          <a:ext cx="7350369" cy="38523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Прямоугольник 8"/>
          <p:cNvSpPr/>
          <p:nvPr/>
        </p:nvSpPr>
        <p:spPr>
          <a:xfrm>
            <a:off x="8229599" y="3261945"/>
            <a:ext cx="1820008" cy="931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Контракт</a:t>
            </a:r>
            <a:endParaRPr lang="ru-RU" dirty="0"/>
          </a:p>
        </p:txBody>
      </p:sp>
      <p:sp>
        <p:nvSpPr>
          <p:cNvPr id="10" name="Прямоугольник 9"/>
          <p:cNvSpPr/>
          <p:nvPr/>
        </p:nvSpPr>
        <p:spPr>
          <a:xfrm>
            <a:off x="8229599" y="5042388"/>
            <a:ext cx="1820008" cy="1129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Контракт</a:t>
            </a:r>
            <a:endParaRPr lang="ru-RU" dirty="0"/>
          </a:p>
        </p:txBody>
      </p:sp>
    </p:spTree>
    <p:extLst>
      <p:ext uri="{BB962C8B-B14F-4D97-AF65-F5344CB8AC3E}">
        <p14:creationId xmlns:p14="http://schemas.microsoft.com/office/powerpoint/2010/main" val="2638281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Сравнительный анализ</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99693484"/>
              </p:ext>
            </p:extLst>
          </p:nvPr>
        </p:nvGraphicFramePr>
        <p:xfrm>
          <a:off x="782513" y="2470639"/>
          <a:ext cx="10612317" cy="3793568"/>
        </p:xfrm>
        <a:graphic>
          <a:graphicData uri="http://schemas.openxmlformats.org/drawingml/2006/table">
            <a:tbl>
              <a:tblPr firstRow="1" bandRow="1">
                <a:tableStyleId>{5C22544A-7EE6-4342-B048-85BDC9FD1C3A}</a:tableStyleId>
              </a:tblPr>
              <a:tblGrid>
                <a:gridCol w="1239718">
                  <a:extLst>
                    <a:ext uri="{9D8B030D-6E8A-4147-A177-3AD203B41FA5}">
                      <a16:colId xmlns:a16="http://schemas.microsoft.com/office/drawing/2014/main" val="4287696493"/>
                    </a:ext>
                  </a:extLst>
                </a:gridCol>
                <a:gridCol w="4211515">
                  <a:extLst>
                    <a:ext uri="{9D8B030D-6E8A-4147-A177-3AD203B41FA5}">
                      <a16:colId xmlns:a16="http://schemas.microsoft.com/office/drawing/2014/main" val="4025748269"/>
                    </a:ext>
                  </a:extLst>
                </a:gridCol>
                <a:gridCol w="5161084">
                  <a:extLst>
                    <a:ext uri="{9D8B030D-6E8A-4147-A177-3AD203B41FA5}">
                      <a16:colId xmlns:a16="http://schemas.microsoft.com/office/drawing/2014/main" val="36068574"/>
                    </a:ext>
                  </a:extLst>
                </a:gridCol>
              </a:tblGrid>
              <a:tr h="420470">
                <a:tc>
                  <a:txBody>
                    <a:bodyPr/>
                    <a:lstStyle/>
                    <a:p>
                      <a:endParaRPr lang="ru-RU" dirty="0"/>
                    </a:p>
                  </a:txBody>
                  <a:tcPr/>
                </a:tc>
                <a:tc>
                  <a:txBody>
                    <a:bodyPr/>
                    <a:lstStyle/>
                    <a:p>
                      <a:r>
                        <a:rPr lang="ru-RU" dirty="0" smtClean="0"/>
                        <a:t>Сейчас</a:t>
                      </a:r>
                      <a:endParaRPr lang="ru-RU" dirty="0"/>
                    </a:p>
                  </a:txBody>
                  <a:tcPr/>
                </a:tc>
                <a:tc>
                  <a:txBody>
                    <a:bodyPr/>
                    <a:lstStyle/>
                    <a:p>
                      <a:r>
                        <a:rPr lang="ru-RU" dirty="0" smtClean="0"/>
                        <a:t>2-й</a:t>
                      </a:r>
                      <a:r>
                        <a:rPr lang="ru-RU" baseline="0" dirty="0" smtClean="0"/>
                        <a:t> оптимизационный пакет</a:t>
                      </a:r>
                      <a:endParaRPr lang="ru-RU" dirty="0"/>
                    </a:p>
                  </a:txBody>
                  <a:tcPr/>
                </a:tc>
                <a:extLst>
                  <a:ext uri="{0D108BD9-81ED-4DB2-BD59-A6C34878D82A}">
                    <a16:rowId xmlns:a16="http://schemas.microsoft.com/office/drawing/2014/main" val="3116472338"/>
                  </a:ext>
                </a:extLst>
              </a:tr>
              <a:tr h="984557">
                <a:tc rowSpan="3">
                  <a:txBody>
                    <a:bodyPr/>
                    <a:lstStyle/>
                    <a:p>
                      <a:r>
                        <a:rPr lang="ru-RU" dirty="0" smtClean="0"/>
                        <a:t>Изменение извещения</a:t>
                      </a:r>
                      <a:endParaRPr lang="ru-RU" dirty="0"/>
                    </a:p>
                  </a:txBody>
                  <a:tcPr/>
                </a:tc>
                <a:tc>
                  <a:txBody>
                    <a:bodyPr/>
                    <a:lstStyle/>
                    <a:p>
                      <a:r>
                        <a:rPr lang="ru-RU" sz="1400" b="1" dirty="0" smtClean="0"/>
                        <a:t>Не позднее чем за 2 дня до даты окончания срока подачи заявок.</a:t>
                      </a:r>
                    </a:p>
                    <a:p>
                      <a:r>
                        <a:rPr lang="ru-RU" sz="1400" dirty="0" smtClean="0"/>
                        <a:t>В</a:t>
                      </a:r>
                      <a:r>
                        <a:rPr lang="ru-RU" sz="1400" baseline="0" dirty="0" smtClean="0"/>
                        <a:t> течение 1 дня с даты принятия данного решения заказчик размещает в ЕИС указанные изменения. </a:t>
                      </a:r>
                      <a:endParaRPr lang="ru-RU" sz="1400" dirty="0"/>
                    </a:p>
                  </a:txBody>
                  <a:tcPr/>
                </a:tc>
                <a:tc>
                  <a:txBody>
                    <a:bodyPr/>
                    <a:lstStyle/>
                    <a:p>
                      <a:r>
                        <a:rPr lang="ru-RU" sz="1400" dirty="0" smtClean="0"/>
                        <a:t>Изменения в извещение об осуществлении закупки размещаются заказчиком в ЕИС </a:t>
                      </a:r>
                      <a:r>
                        <a:rPr lang="ru-RU" sz="1400" b="1" dirty="0" smtClean="0"/>
                        <a:t>не позднее чем за 1 раб. день</a:t>
                      </a:r>
                      <a:r>
                        <a:rPr lang="ru-RU" sz="1400" b="1" baseline="0" dirty="0" smtClean="0"/>
                        <a:t> до даты окончания срока подачи заявок.</a:t>
                      </a:r>
                      <a:endParaRPr lang="ru-RU" sz="1400" b="1" dirty="0"/>
                    </a:p>
                  </a:txBody>
                  <a:tcPr/>
                </a:tc>
                <a:extLst>
                  <a:ext uri="{0D108BD9-81ED-4DB2-BD59-A6C34878D82A}">
                    <a16:rowId xmlns:a16="http://schemas.microsoft.com/office/drawing/2014/main" val="3366864270"/>
                  </a:ext>
                </a:extLst>
              </a:tr>
              <a:tr h="1011250">
                <a:tc vMerge="1">
                  <a:txBody>
                    <a:bodyPr/>
                    <a:lstStyle/>
                    <a:p>
                      <a:endParaRPr lang="ru-RU"/>
                    </a:p>
                  </a:txBody>
                  <a:tcPr/>
                </a:tc>
                <a:tc>
                  <a:txBody>
                    <a:bodyPr/>
                    <a:lstStyle/>
                    <a:p>
                      <a:r>
                        <a:rPr lang="ru-RU" sz="1200" dirty="0" smtClean="0"/>
                        <a:t>Срок подачи заявок продлевается таким образом,</a:t>
                      </a:r>
                      <a:r>
                        <a:rPr lang="ru-RU" sz="1200" baseline="0" dirty="0" smtClean="0"/>
                        <a:t> чтобы с даты размещения изменений до даты окончания срока подачи заявок этот срок составлял не менее чем 15 дней или не менее 7 дней (короткий аукцион)</a:t>
                      </a:r>
                      <a:endParaRPr lang="ru-RU" sz="1200" dirty="0"/>
                    </a:p>
                  </a:txBody>
                  <a:tcPr/>
                </a:tc>
                <a:tc>
                  <a:txBody>
                    <a:bodyPr/>
                    <a:lstStyle/>
                    <a:p>
                      <a:r>
                        <a:rPr lang="ru-RU" sz="1400" dirty="0" smtClean="0"/>
                        <a:t>Срок подачи заявок продлевается таким образом , чтобы со дня, следующего за днем размещения</a:t>
                      </a:r>
                      <a:r>
                        <a:rPr lang="ru-RU" sz="1400" baseline="0" dirty="0" smtClean="0"/>
                        <a:t> изменений, до даты окончания срока подачи заявок данный срок составлял не менее 7 (3 при коротком ЭА) дней.</a:t>
                      </a:r>
                      <a:endParaRPr lang="ru-RU" sz="1400" dirty="0"/>
                    </a:p>
                  </a:txBody>
                  <a:tcPr/>
                </a:tc>
                <a:extLst>
                  <a:ext uri="{0D108BD9-81ED-4DB2-BD59-A6C34878D82A}">
                    <a16:rowId xmlns:a16="http://schemas.microsoft.com/office/drawing/2014/main" val="3468370823"/>
                  </a:ext>
                </a:extLst>
              </a:tr>
              <a:tr h="514077">
                <a:tc vMerge="1">
                  <a:txBody>
                    <a:bodyPr/>
                    <a:lstStyle/>
                    <a:p>
                      <a:endParaRPr lang="ru-RU" dirty="0"/>
                    </a:p>
                  </a:txBody>
                  <a:tcPr/>
                </a:tc>
                <a:tc>
                  <a:txBody>
                    <a:bodyPr/>
                    <a:lstStyle/>
                    <a:p>
                      <a:r>
                        <a:rPr lang="ru-RU" sz="1400" dirty="0" smtClean="0"/>
                        <a:t>Изменение объекта закупки не допускается</a:t>
                      </a:r>
                      <a:endParaRPr lang="ru-RU" sz="1400" dirty="0"/>
                    </a:p>
                  </a:txBody>
                  <a:tcPr/>
                </a:tc>
                <a:tc>
                  <a:txBody>
                    <a:bodyPr/>
                    <a:lstStyle/>
                    <a:p>
                      <a:r>
                        <a:rPr lang="ru-RU" sz="1400" dirty="0" smtClean="0"/>
                        <a:t>Изменение</a:t>
                      </a:r>
                      <a:r>
                        <a:rPr lang="ru-RU" sz="1400" baseline="0" dirty="0" smtClean="0"/>
                        <a:t> наименования объекта закупки и увеличение размера ОЗ не допускается</a:t>
                      </a:r>
                      <a:endParaRPr lang="ru-RU" sz="1400" dirty="0"/>
                    </a:p>
                  </a:txBody>
                  <a:tcPr/>
                </a:tc>
                <a:extLst>
                  <a:ext uri="{0D108BD9-81ED-4DB2-BD59-A6C34878D82A}">
                    <a16:rowId xmlns:a16="http://schemas.microsoft.com/office/drawing/2014/main" val="3332106872"/>
                  </a:ext>
                </a:extLst>
              </a:tr>
              <a:tr h="859131">
                <a:tc>
                  <a:txBody>
                    <a:bodyPr/>
                    <a:lstStyle/>
                    <a:p>
                      <a:r>
                        <a:rPr lang="ru-RU" dirty="0" smtClean="0"/>
                        <a:t>Отмена</a:t>
                      </a:r>
                      <a:endParaRPr lang="ru-RU" dirty="0"/>
                    </a:p>
                  </a:txBody>
                  <a:tcPr/>
                </a:tc>
                <a:tc>
                  <a:txBody>
                    <a:bodyPr/>
                    <a:lstStyle/>
                    <a:p>
                      <a:r>
                        <a:rPr lang="ru-RU" sz="1400" dirty="0" smtClean="0"/>
                        <a:t>Не позднее чем</a:t>
                      </a:r>
                      <a:r>
                        <a:rPr lang="ru-RU" sz="1400" baseline="0" dirty="0" smtClean="0"/>
                        <a:t> за 5 дней до даты окончания срока подачи заявок</a:t>
                      </a:r>
                      <a:endParaRPr lang="ru-RU" sz="1400" dirty="0"/>
                    </a:p>
                  </a:txBody>
                  <a:tcPr/>
                </a:tc>
                <a:tc>
                  <a:txBody>
                    <a:bodyPr/>
                    <a:lstStyle/>
                    <a:p>
                      <a:r>
                        <a:rPr lang="ru-RU" sz="1200" dirty="0" smtClean="0"/>
                        <a:t>Не позднее чем</a:t>
                      </a:r>
                      <a:r>
                        <a:rPr lang="ru-RU" sz="1200" baseline="0" dirty="0" smtClean="0"/>
                        <a:t> за 1 раб. день до даты окончания срока подачи заявок. </a:t>
                      </a:r>
                    </a:p>
                    <a:p>
                      <a:r>
                        <a:rPr lang="ru-RU" sz="1200" baseline="0" dirty="0" smtClean="0"/>
                        <a:t>Заказчик формирует извещение об отмене, подписывает его ЭП, размещает в ЕИС. </a:t>
                      </a:r>
                      <a:endParaRPr lang="ru-RU" sz="1200" dirty="0"/>
                    </a:p>
                  </a:txBody>
                  <a:tcPr/>
                </a:tc>
                <a:extLst>
                  <a:ext uri="{0D108BD9-81ED-4DB2-BD59-A6C34878D82A}">
                    <a16:rowId xmlns:a16="http://schemas.microsoft.com/office/drawing/2014/main" val="4056374293"/>
                  </a:ext>
                </a:extLst>
              </a:tr>
            </a:tbl>
          </a:graphicData>
        </a:graphic>
      </p:graphicFrame>
    </p:spTree>
    <p:extLst>
      <p:ext uri="{BB962C8B-B14F-4D97-AF65-F5344CB8AC3E}">
        <p14:creationId xmlns:p14="http://schemas.microsoft.com/office/powerpoint/2010/main" val="24633071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Особенности процедуры подачи ценовых предложений </a:t>
            </a:r>
            <a:endParaRPr lang="ru-RU" dirty="0"/>
          </a:p>
        </p:txBody>
      </p:sp>
      <p:sp>
        <p:nvSpPr>
          <p:cNvPr id="3" name="Объект 2"/>
          <p:cNvSpPr>
            <a:spLocks noGrp="1"/>
          </p:cNvSpPr>
          <p:nvPr>
            <p:ph idx="1"/>
          </p:nvPr>
        </p:nvSpPr>
        <p:spPr>
          <a:xfrm>
            <a:off x="817685" y="2461847"/>
            <a:ext cx="10585938" cy="3745522"/>
          </a:xfrm>
        </p:spPr>
        <p:txBody>
          <a:bodyPr>
            <a:normAutofit/>
          </a:bodyPr>
          <a:lstStyle/>
          <a:p>
            <a:pPr marL="0" indent="0">
              <a:buNone/>
            </a:pPr>
            <a:r>
              <a:rPr lang="ru-RU" sz="1400" dirty="0" smtClean="0"/>
              <a:t>Н</a:t>
            </a:r>
            <a:r>
              <a:rPr lang="ru-RU" sz="1200" dirty="0" smtClean="0"/>
              <a:t>ачало через 2 часа с момента окончания срока подачи заявок</a:t>
            </a:r>
          </a:p>
          <a:p>
            <a:pPr marL="0" indent="0" algn="ctr">
              <a:buNone/>
            </a:pPr>
            <a:r>
              <a:rPr lang="ru-RU" sz="1200" b="1" u="sng" dirty="0" smtClean="0"/>
              <a:t>Стадия 1 (Торг</a:t>
            </a:r>
            <a:r>
              <a:rPr lang="ru-RU" sz="1200" dirty="0" smtClean="0"/>
              <a:t>)</a:t>
            </a:r>
          </a:p>
          <a:p>
            <a:r>
              <a:rPr lang="ru-RU" sz="1200" dirty="0" smtClean="0"/>
              <a:t>Период приема ценовых предложений составляет </a:t>
            </a:r>
            <a:r>
              <a:rPr lang="ru-RU" sz="1200" b="1" dirty="0" smtClean="0"/>
              <a:t>4 минуты </a:t>
            </a:r>
            <a:r>
              <a:rPr lang="ru-RU" sz="1200" dirty="0" smtClean="0"/>
              <a:t>с момента начала процедуры подачи ценовых предложений</a:t>
            </a:r>
          </a:p>
          <a:p>
            <a:r>
              <a:rPr lang="ru-RU" sz="1200" dirty="0" smtClean="0"/>
              <a:t>В случае поступления в такой период ценового предложения </a:t>
            </a:r>
            <a:r>
              <a:rPr lang="ru-RU" sz="1200" b="1" dirty="0" smtClean="0"/>
              <a:t>период приема предложений автоматически увеличивается на 4 минуты с момента поступления такого предложения</a:t>
            </a:r>
          </a:p>
          <a:p>
            <a:r>
              <a:rPr lang="ru-RU" sz="1200" b="1" dirty="0" smtClean="0"/>
              <a:t>Общая продолжительность приема ценовых предложений не должна превышать 5 часов </a:t>
            </a:r>
            <a:r>
              <a:rPr lang="ru-RU" sz="1200" dirty="0" smtClean="0"/>
              <a:t>с момента начала процедуры подачи ценовых предложений</a:t>
            </a:r>
          </a:p>
          <a:p>
            <a:pPr marL="0" indent="0" algn="ctr">
              <a:buNone/>
            </a:pPr>
            <a:r>
              <a:rPr lang="ru-RU" sz="1200" b="1" u="sng" dirty="0" smtClean="0"/>
              <a:t>Стадия 2 </a:t>
            </a:r>
          </a:p>
          <a:p>
            <a:r>
              <a:rPr lang="ru-RU" sz="1200" b="1" dirty="0" smtClean="0"/>
              <a:t>Длительность - 10 минут</a:t>
            </a:r>
          </a:p>
          <a:p>
            <a:r>
              <a:rPr lang="ru-RU" sz="1200" dirty="0" smtClean="0"/>
              <a:t>Участник вправе подать 1 ценовое предложение не ниже чем минимальное ценовое предложение, поступившее на Стадии 1.</a:t>
            </a:r>
          </a:p>
          <a:p>
            <a:r>
              <a:rPr lang="ru-RU" sz="1200" dirty="0" smtClean="0"/>
              <a:t>Можно подать предложение вне «шага аукциона»</a:t>
            </a:r>
          </a:p>
          <a:p>
            <a:pPr marL="0" indent="0">
              <a:buNone/>
            </a:pPr>
            <a:r>
              <a:rPr lang="ru-RU" sz="1400" b="1" u="sng" dirty="0" smtClean="0"/>
              <a:t>После</a:t>
            </a:r>
            <a:r>
              <a:rPr lang="ru-RU" sz="1400" b="1" dirty="0" smtClean="0"/>
              <a:t> </a:t>
            </a:r>
            <a:r>
              <a:rPr lang="ru-RU" sz="1400" dirty="0" smtClean="0"/>
              <a:t>(не позднее 1 часа с момента завершения процедуры подачи ценовых предложений): оператор ранжирует заявки и формирует протокол подачи ценовых предложений, который размещается в ЕИС и на площадке и направляется заказчику вместе с заявками, документами участника закупки из ЕИС и сведениями, подтверждающими соответствие дополнительным требованиям (при наличии).</a:t>
            </a:r>
            <a:endParaRPr lang="ru-RU" sz="1400" dirty="0"/>
          </a:p>
        </p:txBody>
      </p:sp>
      <p:cxnSp>
        <p:nvCxnSpPr>
          <p:cNvPr id="5" name="Прямая соединительная линия 4"/>
          <p:cNvCxnSpPr/>
          <p:nvPr/>
        </p:nvCxnSpPr>
        <p:spPr>
          <a:xfrm flipV="1">
            <a:off x="861646" y="5284177"/>
            <a:ext cx="10550769" cy="4396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68334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Рассмотрение заявок и формирование итогового протокола</a:t>
            </a:r>
            <a:endParaRPr lang="ru-RU" dirty="0"/>
          </a:p>
        </p:txBody>
      </p:sp>
      <p:sp>
        <p:nvSpPr>
          <p:cNvPr id="3" name="Объект 2"/>
          <p:cNvSpPr>
            <a:spLocks noGrp="1"/>
          </p:cNvSpPr>
          <p:nvPr>
            <p:ph idx="1"/>
          </p:nvPr>
        </p:nvSpPr>
        <p:spPr>
          <a:xfrm>
            <a:off x="773723" y="2453054"/>
            <a:ext cx="10638692" cy="3771900"/>
          </a:xfrm>
        </p:spPr>
        <p:txBody>
          <a:bodyPr>
            <a:normAutofit lnSpcReduction="10000"/>
          </a:bodyPr>
          <a:lstStyle/>
          <a:p>
            <a:pPr marL="0" indent="0">
              <a:buNone/>
            </a:pPr>
            <a:r>
              <a:rPr lang="ru-RU" sz="1500" b="1" dirty="0" smtClean="0"/>
              <a:t>Не позднее 2 раб. дней со дня, следующего за датой окончания срока подачи заявок, но не  позднее даты подведения итогов, установленной в извещении.</a:t>
            </a:r>
          </a:p>
          <a:p>
            <a:pPr marL="0" indent="0">
              <a:buNone/>
            </a:pPr>
            <a:r>
              <a:rPr lang="ru-RU" sz="1500" b="1" dirty="0" smtClean="0"/>
              <a:t>Новые основания для отклонения заявки:</a:t>
            </a:r>
          </a:p>
          <a:p>
            <a:r>
              <a:rPr lang="ru-RU" sz="1500" dirty="0" smtClean="0"/>
              <a:t>Выявление отнесения участника закупки к организациям, предусмотренным п.4 ст.2 Федерального закона от 4 июня 2018 года №127-ФЗ «О мерах воздействия (противодействия) на недружественные действия Соединенных </a:t>
            </a:r>
            <a:r>
              <a:rPr lang="ru-RU" sz="1500" dirty="0"/>
              <a:t>Ш</a:t>
            </a:r>
            <a:r>
              <a:rPr lang="ru-RU" sz="1500" dirty="0" smtClean="0"/>
              <a:t>татов Америки и иных иностранных государств», в случае осуществления закупки работ, услуг, включенных в перечень, определенный Правительством РФ;</a:t>
            </a:r>
            <a:endParaRPr lang="en-US" sz="1500" dirty="0" smtClean="0"/>
          </a:p>
          <a:p>
            <a:r>
              <a:rPr lang="ru-RU" sz="1500" dirty="0" smtClean="0"/>
              <a:t>Предусмотренных ч.6 ст.45 настоящего Федерального закона (в случае установления в соответствии со ст.44 настоящего Федерального закона в извещении об осуществлении закупки требования обеспечения заявки на участие в закупке);</a:t>
            </a:r>
          </a:p>
          <a:p>
            <a:pPr marL="0" indent="0">
              <a:buNone/>
            </a:pPr>
            <a:r>
              <a:rPr lang="ru-RU" sz="1500" b="1" dirty="0" smtClean="0"/>
              <a:t>Протокол формируется в структурированной форме посредством использования электронной площадки.</a:t>
            </a:r>
          </a:p>
          <a:p>
            <a:pPr marL="0" indent="0">
              <a:buNone/>
            </a:pPr>
            <a:r>
              <a:rPr lang="ru-RU" sz="1500" b="1" dirty="0" smtClean="0"/>
              <a:t>Члены комиссии подписывают протокол усиленными электронными подписями.</a:t>
            </a:r>
          </a:p>
          <a:p>
            <a:pPr marL="0" indent="0">
              <a:buNone/>
            </a:pPr>
            <a:r>
              <a:rPr lang="ru-RU" sz="1500" b="1" dirty="0" smtClean="0"/>
              <a:t>Правило рассмотрения заявок до обнаружения 5 соответствующих не предусмотрено.</a:t>
            </a:r>
          </a:p>
          <a:p>
            <a:pPr marL="0" indent="0">
              <a:buNone/>
            </a:pPr>
            <a:r>
              <a:rPr lang="ru-RU" sz="1800" dirty="0" smtClean="0"/>
              <a:t>  </a:t>
            </a:r>
            <a:endParaRPr lang="ru-RU" sz="1800" dirty="0"/>
          </a:p>
        </p:txBody>
      </p:sp>
    </p:spTree>
    <p:extLst>
      <p:ext uri="{BB962C8B-B14F-4D97-AF65-F5344CB8AC3E}">
        <p14:creationId xmlns:p14="http://schemas.microsoft.com/office/powerpoint/2010/main" val="120647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Конкурс в ЭФ: ключевые изменения</a:t>
            </a:r>
            <a:endParaRPr lang="ru-RU" dirty="0"/>
          </a:p>
        </p:txBody>
      </p:sp>
      <p:sp>
        <p:nvSpPr>
          <p:cNvPr id="3" name="Объект 2"/>
          <p:cNvSpPr>
            <a:spLocks noGrp="1"/>
          </p:cNvSpPr>
          <p:nvPr>
            <p:ph idx="1"/>
          </p:nvPr>
        </p:nvSpPr>
        <p:spPr>
          <a:xfrm>
            <a:off x="808892" y="2461846"/>
            <a:ext cx="10559562" cy="3719146"/>
          </a:xfrm>
        </p:spPr>
        <p:txBody>
          <a:bodyPr>
            <a:normAutofit lnSpcReduction="10000"/>
          </a:bodyPr>
          <a:lstStyle/>
          <a:p>
            <a:r>
              <a:rPr lang="ru-RU" sz="1400" dirty="0" smtClean="0"/>
              <a:t>Заявка из 3 частей, 3-я часть – это ценовое предложение;</a:t>
            </a:r>
          </a:p>
          <a:p>
            <a:r>
              <a:rPr lang="ru-RU" sz="1400" dirty="0" smtClean="0"/>
              <a:t>Срок рассмотрения 1-х частей не более 2 раб. дней со дня, следующего за датой окончания срока подачи заявок (5 раб. дней: </a:t>
            </a:r>
            <a:r>
              <a:rPr lang="ru-RU" sz="1400" dirty="0" smtClean="0"/>
              <a:t>научно </a:t>
            </a:r>
            <a:r>
              <a:rPr lang="ru-RU" sz="1400" smtClean="0"/>
              <a:t>исследовательские работы, </a:t>
            </a:r>
            <a:r>
              <a:rPr lang="ru-RU" sz="1400" dirty="0" smtClean="0"/>
              <a:t>создание произведения литературы/искусства, работ по сохранению </a:t>
            </a:r>
            <a:r>
              <a:rPr lang="ru-RU" sz="1400" dirty="0" smtClean="0"/>
              <a:t>объектов культурного наследия </a:t>
            </a:r>
            <a:r>
              <a:rPr lang="ru-RU" sz="1400" dirty="0" smtClean="0"/>
              <a:t>и проч.), но не должен быть позднее чем установленная в извещении дата окончания срока рассмотрения и оценки 1-х частей.</a:t>
            </a:r>
          </a:p>
          <a:p>
            <a:r>
              <a:rPr lang="ru-RU" sz="1400" dirty="0" smtClean="0"/>
              <a:t>Протокол рассмотрения и оценки 1-х частей формируется с использованием электронной площадки;</a:t>
            </a:r>
          </a:p>
          <a:p>
            <a:r>
              <a:rPr lang="ru-RU" sz="1400" dirty="0" smtClean="0"/>
              <a:t>Дата и время подачи предложений о ЦК (сумме цен единиц) устанавливается в извещении, продолжительность подачи – 1 час, подать можно только 1 предложение, подача предложения = 0 не допускается</a:t>
            </a:r>
          </a:p>
          <a:p>
            <a:r>
              <a:rPr lang="ru-RU" sz="1400" dirty="0" smtClean="0"/>
              <a:t>2-е части заявок и сведения об участнике направляется оператором заказчику в срок, предусмотренный для формирования протокола подачи ценовых предложений – не позднее 1 часа с момента завершения процедуры подачи ценовых предложений;</a:t>
            </a:r>
          </a:p>
          <a:p>
            <a:r>
              <a:rPr lang="ru-RU" sz="1400" dirty="0" smtClean="0"/>
              <a:t>На рассмотрение 2-х частей заявок заказчику предоставляется 2 раб. дня, но не позднее установленного в извещении срока;</a:t>
            </a:r>
          </a:p>
          <a:p>
            <a:r>
              <a:rPr lang="ru-RU" sz="1400" dirty="0" smtClean="0"/>
              <a:t>Протокол рассмотрения и оценки 2-х частей также формируется с использованием электронной площадки</a:t>
            </a:r>
          </a:p>
          <a:p>
            <a:r>
              <a:rPr lang="ru-RU" sz="1400" dirty="0" smtClean="0"/>
              <a:t>В протокол подведения итогов необходимо включать информацию о заключении контракта по увеличенной цене (ст. 28 и 29 Закона №44-ФЗ) </a:t>
            </a:r>
          </a:p>
          <a:p>
            <a:endParaRPr lang="ru-RU" sz="1600" dirty="0" smtClean="0"/>
          </a:p>
          <a:p>
            <a:endParaRPr lang="ru-RU" sz="1600" dirty="0"/>
          </a:p>
        </p:txBody>
      </p:sp>
    </p:spTree>
    <p:extLst>
      <p:ext uri="{BB962C8B-B14F-4D97-AF65-F5344CB8AC3E}">
        <p14:creationId xmlns:p14="http://schemas.microsoft.com/office/powerpoint/2010/main" val="2908946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Продолжение</a:t>
            </a:r>
            <a:endParaRPr lang="ru-RU" dirty="0"/>
          </a:p>
        </p:txBody>
      </p:sp>
      <p:sp>
        <p:nvSpPr>
          <p:cNvPr id="3" name="Объект 2"/>
          <p:cNvSpPr>
            <a:spLocks noGrp="1"/>
          </p:cNvSpPr>
          <p:nvPr>
            <p:ph idx="1"/>
          </p:nvPr>
        </p:nvSpPr>
        <p:spPr>
          <a:xfrm>
            <a:off x="826476" y="2444262"/>
            <a:ext cx="10541977" cy="3780692"/>
          </a:xfrm>
        </p:spPr>
        <p:txBody>
          <a:bodyPr>
            <a:normAutofit fontScale="92500"/>
          </a:bodyPr>
          <a:lstStyle/>
          <a:p>
            <a:pPr marL="0" indent="0">
              <a:buNone/>
            </a:pPr>
            <a:r>
              <a:rPr lang="ru-RU" dirty="0" smtClean="0"/>
              <a:t>Если извещение не содержит критериев оценки по качественным и иным характеристикам или в части расходов на эксплуатацию, а также в случае включения в описание объекта закупки проектной документации (экономически эффективной проектной документации повторного использования, сметы на капремонт).</a:t>
            </a:r>
          </a:p>
          <a:p>
            <a:pPr marL="0" indent="0">
              <a:buNone/>
            </a:pPr>
            <a:r>
              <a:rPr lang="ru-RU" dirty="0" smtClean="0"/>
              <a:t>В этом случае не позднее 1 часа с даты и времени окончания срока подачи заявок оператор должен будет направить заказчику 2-е части заявок на участие и сведения об участнике закупки. Не позднее 1 часа с момента получения протокола рассмотрения и оценки 2-х частей заявок оператор должен будет направить 3-и части заявок (подача ценовых предложений в этом случае не осуществляется).</a:t>
            </a:r>
            <a:endParaRPr lang="ru-RU" dirty="0"/>
          </a:p>
        </p:txBody>
      </p:sp>
    </p:spTree>
    <p:extLst>
      <p:ext uri="{BB962C8B-B14F-4D97-AF65-F5344CB8AC3E}">
        <p14:creationId xmlns:p14="http://schemas.microsoft.com/office/powerpoint/2010/main" val="273988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64145"/>
            <a:ext cx="9601196" cy="1303867"/>
          </a:xfrm>
        </p:spPr>
        <p:txBody>
          <a:bodyPr>
            <a:normAutofit fontScale="90000"/>
          </a:bodyPr>
          <a:lstStyle/>
          <a:p>
            <a:r>
              <a:rPr lang="ru-RU" dirty="0" smtClean="0"/>
              <a:t>Основания для осуществления закупки у единственного поставщика (подрядчика, исполнителя) ч.1 ст. 93</a:t>
            </a:r>
            <a:endParaRPr lang="ru-RU" dirty="0"/>
          </a:p>
        </p:txBody>
      </p:sp>
      <p:sp>
        <p:nvSpPr>
          <p:cNvPr id="5" name="Прямоугольник 4"/>
          <p:cNvSpPr/>
          <p:nvPr/>
        </p:nvSpPr>
        <p:spPr>
          <a:xfrm>
            <a:off x="1295402" y="2728451"/>
            <a:ext cx="1831256" cy="113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«Универсальные основания»</a:t>
            </a:r>
            <a:endParaRPr lang="ru-RU" dirty="0"/>
          </a:p>
        </p:txBody>
      </p:sp>
      <p:sp>
        <p:nvSpPr>
          <p:cNvPr id="6" name="Объект 5"/>
          <p:cNvSpPr>
            <a:spLocks noGrp="1"/>
          </p:cNvSpPr>
          <p:nvPr>
            <p:ph idx="1"/>
          </p:nvPr>
        </p:nvSpPr>
        <p:spPr>
          <a:xfrm>
            <a:off x="2917724" y="4763728"/>
            <a:ext cx="1831256" cy="113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a:bodyPr>
          <a:lstStyle/>
          <a:p>
            <a:pPr marL="0" indent="0" algn="ctr">
              <a:buNone/>
            </a:pPr>
            <a:r>
              <a:rPr lang="ru-RU" sz="2000" dirty="0" smtClean="0"/>
              <a:t>Пункты 1, 4, 8, 9, 11, 15, 16, 19, 23, 25, 26, 29, 32</a:t>
            </a:r>
            <a:endParaRPr lang="ru-RU" sz="2000" dirty="0"/>
          </a:p>
        </p:txBody>
      </p:sp>
      <p:sp>
        <p:nvSpPr>
          <p:cNvPr id="7" name="Прямоугольник 6"/>
          <p:cNvSpPr/>
          <p:nvPr/>
        </p:nvSpPr>
        <p:spPr>
          <a:xfrm>
            <a:off x="5117690" y="2435469"/>
            <a:ext cx="6253316" cy="3745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400" dirty="0" smtClean="0"/>
              <a:t>Осуществление закупки ТРУ, которые относятся к сфере деятельности СЕМ</a:t>
            </a:r>
          </a:p>
          <a:p>
            <a:pPr marL="285750" indent="-285750">
              <a:buFont typeface="Arial" panose="020B0604020202020204" pitchFamily="34" charset="0"/>
              <a:buChar char="•"/>
            </a:pPr>
            <a:r>
              <a:rPr lang="ru-RU" sz="1400" dirty="0" smtClean="0"/>
              <a:t>Осуществление закупки ТРУ на сумму, не превышающую 600 тыс. руб. (+товаров на сумму, не превышающую 3 млн. руб. с 01.04.2021)</a:t>
            </a:r>
          </a:p>
          <a:p>
            <a:pPr marL="285750" indent="-285750">
              <a:buFont typeface="Arial" panose="020B0604020202020204" pitchFamily="34" charset="0"/>
              <a:buChar char="•"/>
            </a:pPr>
            <a:r>
              <a:rPr lang="ru-RU" sz="1400" dirty="0" smtClean="0"/>
              <a:t>Водоснабжение, водоотведение, теплоснабжение, газоснабжение, ТКО…</a:t>
            </a:r>
          </a:p>
          <a:p>
            <a:pPr marL="285750" indent="-285750">
              <a:buFont typeface="Arial" panose="020B0604020202020204" pitchFamily="34" charset="0"/>
              <a:buChar char="•"/>
            </a:pPr>
            <a:r>
              <a:rPr lang="ru-RU" sz="1400" dirty="0" smtClean="0"/>
              <a:t>Авария, ЧС, режим повышенной готовности</a:t>
            </a:r>
          </a:p>
          <a:p>
            <a:pPr marL="285750" indent="-285750">
              <a:buFont typeface="Arial" panose="020B0604020202020204" pitchFamily="34" charset="0"/>
              <a:buChar char="•"/>
            </a:pPr>
            <a:r>
              <a:rPr lang="ru-RU" sz="1400" dirty="0" smtClean="0"/>
              <a:t>Техническое обслуживание, эксплуатационный контроль зданий, сооружений, содержание и ремонт общего имущества в здании, нежилых помещений, оказание услуг по водо-,тепло-, газо- и энергоснабжению, услуг по охране, услуг по обращению с ТКО</a:t>
            </a:r>
          </a:p>
          <a:p>
            <a:pPr marL="285750" indent="-285750">
              <a:buFont typeface="Arial" panose="020B0604020202020204" pitchFamily="34" charset="0"/>
              <a:buChar char="•"/>
            </a:pPr>
            <a:r>
              <a:rPr lang="ru-RU" sz="1400" dirty="0" smtClean="0"/>
              <a:t>Несостоявшиеся открытые закупки</a:t>
            </a:r>
          </a:p>
          <a:p>
            <a:pPr marL="285750" indent="-285750">
              <a:buFont typeface="Arial" panose="020B0604020202020204" pitchFamily="34" charset="0"/>
              <a:buChar char="•"/>
            </a:pPr>
            <a:r>
              <a:rPr lang="ru-RU" sz="1400" dirty="0" smtClean="0"/>
              <a:t>Командировки</a:t>
            </a:r>
          </a:p>
          <a:p>
            <a:pPr marL="285750" indent="-285750">
              <a:buFont typeface="Arial" panose="020B0604020202020204" pitchFamily="34" charset="0"/>
              <a:buChar char="•"/>
            </a:pPr>
            <a:r>
              <a:rPr lang="ru-RU" sz="1400" dirty="0" smtClean="0"/>
              <a:t>Заключение договора энергоснабжения или договора купли-продажи электрической энергии с гарантирующим поставщиком электрической энергии</a:t>
            </a:r>
          </a:p>
          <a:p>
            <a:pPr marL="285750" indent="-285750">
              <a:buFont typeface="Arial" panose="020B0604020202020204" pitchFamily="34" charset="0"/>
              <a:buChar char="•"/>
            </a:pPr>
            <a:r>
              <a:rPr lang="ru-RU" sz="1400" dirty="0" smtClean="0"/>
              <a:t>Аренда</a:t>
            </a:r>
          </a:p>
          <a:p>
            <a:pPr marL="285750" indent="-285750" algn="ctr">
              <a:buFont typeface="Arial" panose="020B0604020202020204" pitchFamily="34" charset="0"/>
              <a:buChar char="•"/>
            </a:pPr>
            <a:endParaRPr lang="ru-RU" dirty="0" smtClean="0"/>
          </a:p>
          <a:p>
            <a:pPr algn="ctr"/>
            <a:endParaRPr lang="ru-RU" dirty="0"/>
          </a:p>
        </p:txBody>
      </p:sp>
      <p:cxnSp>
        <p:nvCxnSpPr>
          <p:cNvPr id="9" name="Прямая со стрелкой 8"/>
          <p:cNvCxnSpPr/>
          <p:nvPr/>
        </p:nvCxnSpPr>
        <p:spPr>
          <a:xfrm>
            <a:off x="2728452" y="3864076"/>
            <a:ext cx="398206" cy="76691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Прямая со стрелкой 9"/>
          <p:cNvCxnSpPr/>
          <p:nvPr/>
        </p:nvCxnSpPr>
        <p:spPr>
          <a:xfrm flipV="1">
            <a:off x="4473678" y="4085303"/>
            <a:ext cx="644012" cy="61206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987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805151"/>
            <a:ext cx="9601196" cy="1303867"/>
          </a:xfrm>
        </p:spPr>
        <p:txBody>
          <a:bodyPr>
            <a:normAutofit fontScale="90000"/>
          </a:bodyPr>
          <a:lstStyle/>
          <a:p>
            <a:r>
              <a:rPr lang="ru-RU" dirty="0"/>
              <a:t>Основания для осуществления закупки у единственного поставщика (подрядчика, исполнителя) ч.1 ст. 93</a:t>
            </a:r>
          </a:p>
        </p:txBody>
      </p:sp>
      <p:sp>
        <p:nvSpPr>
          <p:cNvPr id="4" name="Прямоугольник 3"/>
          <p:cNvSpPr/>
          <p:nvPr/>
        </p:nvSpPr>
        <p:spPr>
          <a:xfrm>
            <a:off x="825910" y="2556932"/>
            <a:ext cx="1932038" cy="1238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«Специальные основания»</a:t>
            </a:r>
            <a:endParaRPr lang="ru-RU" dirty="0"/>
          </a:p>
        </p:txBody>
      </p:sp>
      <p:sp>
        <p:nvSpPr>
          <p:cNvPr id="5" name="Объект 4"/>
          <p:cNvSpPr>
            <a:spLocks noGrp="1"/>
          </p:cNvSpPr>
          <p:nvPr>
            <p:ph idx="1"/>
          </p:nvPr>
        </p:nvSpPr>
        <p:spPr>
          <a:xfrm>
            <a:off x="1489586" y="4409768"/>
            <a:ext cx="2389239" cy="1681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ru-RU" sz="1600" dirty="0" smtClean="0"/>
              <a:t>Пункты 2, 3, 5, 6, 7, 10</a:t>
            </a:r>
            <a:r>
              <a:rPr lang="en-US" sz="1600" dirty="0" smtClean="0"/>
              <a:t>, 12, 13, 14, 17, 18, 20, 21, 22, 24, 28, 30, 31, 33, 34, 35, 36, 37, 38, 39, 40, 41, 42, 44, 45, 46, 47, 48, 49, 50, 51, 52, 53, 54, 55, 56</a:t>
            </a:r>
            <a:endParaRPr lang="ru-RU" sz="1600" dirty="0"/>
          </a:p>
        </p:txBody>
      </p:sp>
      <p:sp>
        <p:nvSpPr>
          <p:cNvPr id="6" name="Прямоугольник 5"/>
          <p:cNvSpPr/>
          <p:nvPr/>
        </p:nvSpPr>
        <p:spPr>
          <a:xfrm>
            <a:off x="4395019" y="2556932"/>
            <a:ext cx="6961239" cy="3681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ru-RU" sz="1600" dirty="0" smtClean="0"/>
              <a:t>Закупка для гос. нужд у ед. поставщика (подрядчика, исполнителя), определенного указом или распоряжением Правительства РФ</a:t>
            </a:r>
          </a:p>
          <a:p>
            <a:pPr marL="285750" indent="-285750">
              <a:buFont typeface="Arial" panose="020B0604020202020204" pitchFamily="34" charset="0"/>
              <a:buChar char="•"/>
            </a:pPr>
            <a:r>
              <a:rPr lang="ru-RU" sz="1600" dirty="0" smtClean="0"/>
              <a:t>Работы по мобилизационной подготовке в Российской Федерации</a:t>
            </a:r>
          </a:p>
          <a:p>
            <a:pPr marL="285750" indent="-285750">
              <a:buFont typeface="Arial" panose="020B0604020202020204" pitchFamily="34" charset="0"/>
              <a:buChar char="•"/>
            </a:pPr>
            <a:r>
              <a:rPr lang="ru-RU" sz="1600" dirty="0" smtClean="0"/>
              <a:t>Осуществление закупки ТРУ на сумму, не превышающую 600 тыс. руб. (+ товаров на сумму, не превышающую 3 млн. руб. с 01.04.2021) отдельными заказчиками</a:t>
            </a:r>
          </a:p>
          <a:p>
            <a:pPr marL="285750" indent="-285750">
              <a:buFont typeface="Arial" panose="020B0604020202020204" pitchFamily="34" charset="0"/>
              <a:buChar char="•"/>
            </a:pPr>
            <a:r>
              <a:rPr lang="ru-RU" sz="1600" dirty="0" smtClean="0"/>
              <a:t>Исключительные полномочия органов власти и подведомственных им организаций либо АО, 100% акции которых принадлежат России</a:t>
            </a:r>
          </a:p>
          <a:p>
            <a:pPr marL="285750" indent="-285750">
              <a:buFont typeface="Arial" panose="020B0604020202020204" pitchFamily="34" charset="0"/>
              <a:buChar char="•"/>
            </a:pPr>
            <a:r>
              <a:rPr lang="ru-RU" sz="1600" dirty="0" smtClean="0"/>
              <a:t>Поставка российских вооружения и военной техники, которые не имеют российских аналогов</a:t>
            </a:r>
          </a:p>
          <a:p>
            <a:pPr marL="285750" indent="-285750">
              <a:buFont typeface="Arial" panose="020B0604020202020204" pitchFamily="34" charset="0"/>
              <a:buChar char="•"/>
            </a:pPr>
            <a:r>
              <a:rPr lang="ru-RU" sz="1600" dirty="0" smtClean="0"/>
              <a:t>Несостоявшиеся закрытые конкурсы и закрытые аукционы</a:t>
            </a:r>
          </a:p>
          <a:p>
            <a:pPr marL="285750" indent="-285750">
              <a:buFont typeface="Arial" panose="020B0604020202020204" pitchFamily="34" charset="0"/>
              <a:buChar char="•"/>
            </a:pPr>
            <a:r>
              <a:rPr lang="ru-RU" sz="1600" dirty="0" smtClean="0"/>
              <a:t>Закупка лекарственных препаратов для назначения пациенту при наличии медицинских показаний по решению врачебной комиссии на сумму, не превышающую 1 млн. руб.</a:t>
            </a:r>
          </a:p>
          <a:p>
            <a:pPr marL="285750" indent="-285750">
              <a:buFont typeface="Arial" panose="020B0604020202020204" pitchFamily="34" charset="0"/>
              <a:buChar char="•"/>
            </a:pPr>
            <a:r>
              <a:rPr lang="ru-RU" sz="1600" dirty="0" smtClean="0"/>
              <a:t>…</a:t>
            </a:r>
          </a:p>
        </p:txBody>
      </p:sp>
      <p:cxnSp>
        <p:nvCxnSpPr>
          <p:cNvPr id="10" name="Прямая со стрелкой 9"/>
          <p:cNvCxnSpPr/>
          <p:nvPr/>
        </p:nvCxnSpPr>
        <p:spPr>
          <a:xfrm>
            <a:off x="2123768" y="3795796"/>
            <a:ext cx="221226" cy="61397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Прямая со стрелкой 10"/>
          <p:cNvCxnSpPr/>
          <p:nvPr/>
        </p:nvCxnSpPr>
        <p:spPr>
          <a:xfrm flipV="1">
            <a:off x="3436374" y="3628103"/>
            <a:ext cx="811161" cy="76964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757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16656" y="711200"/>
            <a:ext cx="8158688" cy="887338"/>
          </a:xfrm>
        </p:spPr>
        <p:txBody>
          <a:bodyPr/>
          <a:lstStyle/>
          <a:p>
            <a:r>
              <a:rPr lang="ru-RU" b="1" dirty="0" smtClean="0">
                <a:solidFill>
                  <a:srgbClr val="FF0000"/>
                </a:solidFill>
              </a:rPr>
              <a:t>ВАЖНО ПОМНИТЬ!</a:t>
            </a:r>
            <a:endParaRPr lang="ru-RU" b="1" dirty="0">
              <a:solidFill>
                <a:srgbClr val="FF0000"/>
              </a:solidFill>
            </a:endParaRPr>
          </a:p>
        </p:txBody>
      </p:sp>
      <p:sp>
        <p:nvSpPr>
          <p:cNvPr id="3" name="Текст 2"/>
          <p:cNvSpPr>
            <a:spLocks noGrp="1"/>
          </p:cNvSpPr>
          <p:nvPr>
            <p:ph type="body" idx="1"/>
          </p:nvPr>
        </p:nvSpPr>
        <p:spPr>
          <a:xfrm>
            <a:off x="2015066" y="1902691"/>
            <a:ext cx="8763769" cy="2897907"/>
          </a:xfrm>
        </p:spPr>
        <p:txBody>
          <a:bodyPr>
            <a:normAutofit/>
          </a:bodyPr>
          <a:lstStyle/>
          <a:p>
            <a:pPr algn="l"/>
            <a:r>
              <a:rPr lang="ru-RU" b="1" dirty="0" smtClean="0"/>
              <a:t>1) Определение и обоснование цены контракта (ч. 4 ст. 93);</a:t>
            </a:r>
          </a:p>
          <a:p>
            <a:pPr algn="l"/>
            <a:r>
              <a:rPr lang="ru-RU" b="1" dirty="0" smtClean="0"/>
              <a:t>2) Уведомление контрольного органа не позднее 1 рабочего дня с даты заключения контракта (п. 6, 9, 34, 50 ст. 93);</a:t>
            </a:r>
          </a:p>
          <a:p>
            <a:pPr algn="l"/>
            <a:r>
              <a:rPr lang="ru-RU" b="1" dirty="0" smtClean="0"/>
              <a:t>3) Пониженные требования к содержанию контракта (ч. 15 ст. 34);</a:t>
            </a:r>
          </a:p>
          <a:p>
            <a:pPr algn="l"/>
            <a:r>
              <a:rPr lang="ru-RU" b="1" dirty="0" smtClean="0"/>
              <a:t>4) </a:t>
            </a:r>
            <a:r>
              <a:rPr lang="ru-RU" b="1" dirty="0"/>
              <a:t>Реестр контрактов (ч. 1 ст. 103)</a:t>
            </a:r>
          </a:p>
          <a:p>
            <a:pPr algn="l"/>
            <a:endParaRPr lang="ru-RU" b="1" dirty="0"/>
          </a:p>
        </p:txBody>
      </p:sp>
    </p:spTree>
    <p:extLst>
      <p:ext uri="{BB962C8B-B14F-4D97-AF65-F5344CB8AC3E}">
        <p14:creationId xmlns:p14="http://schemas.microsoft.com/office/powerpoint/2010/main" val="216553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927" y="1752606"/>
            <a:ext cx="9642764" cy="2015830"/>
          </a:xfrm>
        </p:spPr>
        <p:txBody>
          <a:bodyPr>
            <a:normAutofit/>
          </a:bodyPr>
          <a:lstStyle/>
          <a:p>
            <a:r>
              <a:rPr lang="ru-RU" sz="4800" b="1" dirty="0" smtClean="0"/>
              <a:t>СПАСИБО ЗА ВНИМАНИЕ!</a:t>
            </a:r>
            <a:endParaRPr lang="ru-RU" sz="4800" b="1" dirty="0"/>
          </a:p>
        </p:txBody>
      </p:sp>
    </p:spTree>
    <p:extLst>
      <p:ext uri="{BB962C8B-B14F-4D97-AF65-F5344CB8AC3E}">
        <p14:creationId xmlns:p14="http://schemas.microsoft.com/office/powerpoint/2010/main" val="2784368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t>Оптимизационный пакет: Законопроект №1100997-7</a:t>
            </a:r>
            <a:endParaRPr lang="ru-RU" dirty="0"/>
          </a:p>
        </p:txBody>
      </p:sp>
      <p:sp>
        <p:nvSpPr>
          <p:cNvPr id="6" name="Объект 5"/>
          <p:cNvSpPr>
            <a:spLocks noGrp="1"/>
          </p:cNvSpPr>
          <p:nvPr>
            <p:ph sz="half" idx="2"/>
          </p:nvPr>
        </p:nvSpPr>
        <p:spPr>
          <a:xfrm>
            <a:off x="6235614" y="2562383"/>
            <a:ext cx="5195902" cy="3611880"/>
          </a:xfrm>
        </p:spPr>
        <p:txBody>
          <a:bodyPr/>
          <a:lstStyle/>
          <a:p>
            <a:pPr marL="0" indent="0">
              <a:buNone/>
            </a:pPr>
            <a:endParaRPr lang="ru-RU" dirty="0" smtClean="0"/>
          </a:p>
          <a:p>
            <a:pPr marL="0" indent="0">
              <a:buNone/>
            </a:pPr>
            <a:endParaRPr lang="ru-RU" dirty="0" smtClean="0"/>
          </a:p>
          <a:p>
            <a:pPr marL="0" indent="0" algn="ctr">
              <a:buNone/>
            </a:pPr>
            <a:endParaRPr lang="ru-RU" dirty="0" smtClean="0"/>
          </a:p>
          <a:p>
            <a:pPr marL="0" indent="0" algn="ctr">
              <a:buNone/>
            </a:pPr>
            <a:r>
              <a:rPr lang="ru-RU" dirty="0" smtClean="0"/>
              <a:t>«Бумажные» процедуры</a:t>
            </a:r>
            <a:endParaRPr lang="ru-RU" dirty="0"/>
          </a:p>
        </p:txBody>
      </p:sp>
      <p:sp>
        <p:nvSpPr>
          <p:cNvPr id="7" name="Скругленный прямоугольник 6"/>
          <p:cNvSpPr/>
          <p:nvPr/>
        </p:nvSpPr>
        <p:spPr>
          <a:xfrm>
            <a:off x="901990" y="2485401"/>
            <a:ext cx="2171701"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Открытые</a:t>
            </a:r>
            <a:endParaRPr lang="ru-RU" dirty="0"/>
          </a:p>
        </p:txBody>
      </p:sp>
      <p:sp>
        <p:nvSpPr>
          <p:cNvPr id="9" name="Скругленный прямоугольник 8"/>
          <p:cNvSpPr/>
          <p:nvPr/>
        </p:nvSpPr>
        <p:spPr>
          <a:xfrm>
            <a:off x="1508662" y="3112354"/>
            <a:ext cx="1565029" cy="36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Конкурс</a:t>
            </a:r>
            <a:endParaRPr lang="ru-RU" dirty="0"/>
          </a:p>
        </p:txBody>
      </p:sp>
      <p:sp>
        <p:nvSpPr>
          <p:cNvPr id="17" name="Скругленный прямоугольник 16"/>
          <p:cNvSpPr/>
          <p:nvPr/>
        </p:nvSpPr>
        <p:spPr>
          <a:xfrm>
            <a:off x="1517450" y="3573541"/>
            <a:ext cx="1565029" cy="3604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КОУ</a:t>
            </a:r>
            <a:endParaRPr lang="ru-RU" dirty="0"/>
          </a:p>
        </p:txBody>
      </p:sp>
      <p:sp>
        <p:nvSpPr>
          <p:cNvPr id="18" name="Скругленный прямоугольник 17"/>
          <p:cNvSpPr/>
          <p:nvPr/>
        </p:nvSpPr>
        <p:spPr>
          <a:xfrm>
            <a:off x="1508660" y="4032152"/>
            <a:ext cx="1565029" cy="3604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Двухэтапный конкурс</a:t>
            </a:r>
            <a:endParaRPr lang="ru-RU" sz="1200" dirty="0"/>
          </a:p>
        </p:txBody>
      </p:sp>
      <p:sp>
        <p:nvSpPr>
          <p:cNvPr id="19" name="Скругленный прямоугольник 18"/>
          <p:cNvSpPr/>
          <p:nvPr/>
        </p:nvSpPr>
        <p:spPr>
          <a:xfrm>
            <a:off x="1508658" y="4547647"/>
            <a:ext cx="1565029" cy="36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Электронный аукцион (ОАЭФ)</a:t>
            </a:r>
            <a:endParaRPr lang="ru-RU" sz="1400" dirty="0"/>
          </a:p>
        </p:txBody>
      </p:sp>
      <p:sp>
        <p:nvSpPr>
          <p:cNvPr id="20" name="Скругленный прямоугольник 19"/>
          <p:cNvSpPr/>
          <p:nvPr/>
        </p:nvSpPr>
        <p:spPr>
          <a:xfrm>
            <a:off x="1499865" y="5082780"/>
            <a:ext cx="1565029" cy="36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Запрос котировок</a:t>
            </a:r>
            <a:endParaRPr lang="ru-RU" sz="1400" dirty="0"/>
          </a:p>
        </p:txBody>
      </p:sp>
      <p:sp>
        <p:nvSpPr>
          <p:cNvPr id="21" name="Скругленный прямоугольник 20"/>
          <p:cNvSpPr/>
          <p:nvPr/>
        </p:nvSpPr>
        <p:spPr>
          <a:xfrm>
            <a:off x="1517450" y="5600882"/>
            <a:ext cx="1565029" cy="3604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Запрос предложений</a:t>
            </a:r>
            <a:endParaRPr lang="ru-RU" sz="1400" dirty="0"/>
          </a:p>
        </p:txBody>
      </p:sp>
      <p:cxnSp>
        <p:nvCxnSpPr>
          <p:cNvPr id="24" name="Прямая соединительная линия 23"/>
          <p:cNvCxnSpPr/>
          <p:nvPr/>
        </p:nvCxnSpPr>
        <p:spPr>
          <a:xfrm>
            <a:off x="1125415" y="3012939"/>
            <a:ext cx="17585" cy="3219293"/>
          </a:xfrm>
          <a:prstGeom prst="line">
            <a:avLst/>
          </a:prstGeom>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1151792" y="3292596"/>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a:off x="1134207" y="3769823"/>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1157309" y="4202013"/>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1134207" y="4783129"/>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a:off x="1125415" y="5270673"/>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a:off x="1116969" y="5774909"/>
            <a:ext cx="3568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Скругленный прямоугольник 32"/>
          <p:cNvSpPr/>
          <p:nvPr/>
        </p:nvSpPr>
        <p:spPr>
          <a:xfrm>
            <a:off x="3859137" y="2485401"/>
            <a:ext cx="2171701"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Закрытые </a:t>
            </a:r>
            <a:endParaRPr lang="ru-RU" dirty="0"/>
          </a:p>
        </p:txBody>
      </p:sp>
      <p:sp>
        <p:nvSpPr>
          <p:cNvPr id="34" name="Скругленный прямоугольник 33"/>
          <p:cNvSpPr/>
          <p:nvPr/>
        </p:nvSpPr>
        <p:spPr>
          <a:xfrm>
            <a:off x="4465809" y="3112354"/>
            <a:ext cx="1565029" cy="36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Конкурс</a:t>
            </a:r>
            <a:endParaRPr lang="ru-RU" dirty="0"/>
          </a:p>
        </p:txBody>
      </p:sp>
      <p:sp>
        <p:nvSpPr>
          <p:cNvPr id="35" name="Скругленный прямоугольник 34"/>
          <p:cNvSpPr/>
          <p:nvPr/>
        </p:nvSpPr>
        <p:spPr>
          <a:xfrm>
            <a:off x="4462188" y="3572253"/>
            <a:ext cx="1565029" cy="3604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КОУ</a:t>
            </a:r>
            <a:endParaRPr lang="ru-RU" dirty="0"/>
          </a:p>
        </p:txBody>
      </p:sp>
      <p:sp>
        <p:nvSpPr>
          <p:cNvPr id="36" name="Скругленный прямоугольник 35"/>
          <p:cNvSpPr/>
          <p:nvPr/>
        </p:nvSpPr>
        <p:spPr>
          <a:xfrm>
            <a:off x="4462187" y="4032152"/>
            <a:ext cx="1565029" cy="3604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smtClean="0"/>
              <a:t>Двухэтапный конкурс</a:t>
            </a:r>
            <a:endParaRPr lang="ru-RU" sz="1200" dirty="0"/>
          </a:p>
        </p:txBody>
      </p:sp>
      <p:sp>
        <p:nvSpPr>
          <p:cNvPr id="37" name="Скругленный прямоугольник 36"/>
          <p:cNvSpPr/>
          <p:nvPr/>
        </p:nvSpPr>
        <p:spPr>
          <a:xfrm>
            <a:off x="4462186" y="4492051"/>
            <a:ext cx="1565029" cy="3604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t>Аукцион</a:t>
            </a:r>
            <a:endParaRPr lang="ru-RU" sz="1600" dirty="0"/>
          </a:p>
        </p:txBody>
      </p:sp>
      <p:sp>
        <p:nvSpPr>
          <p:cNvPr id="40" name="Скругленный прямоугольник 39"/>
          <p:cNvSpPr/>
          <p:nvPr/>
        </p:nvSpPr>
        <p:spPr>
          <a:xfrm>
            <a:off x="7419335" y="2896717"/>
            <a:ext cx="2853279" cy="984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Закупки у ед. поставщика (подрядчика, исполнителя)</a:t>
            </a:r>
            <a:endParaRPr lang="ru-RU" dirty="0"/>
          </a:p>
        </p:txBody>
      </p:sp>
      <p:sp>
        <p:nvSpPr>
          <p:cNvPr id="41" name="Скругленный прямоугольник 40"/>
          <p:cNvSpPr/>
          <p:nvPr/>
        </p:nvSpPr>
        <p:spPr>
          <a:xfrm>
            <a:off x="7760122" y="4588766"/>
            <a:ext cx="2171701"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Закрытый конкурс </a:t>
            </a:r>
            <a:endParaRPr lang="ru-RU" dirty="0"/>
          </a:p>
        </p:txBody>
      </p:sp>
      <p:sp>
        <p:nvSpPr>
          <p:cNvPr id="42" name="Скругленный прямоугольник 41"/>
          <p:cNvSpPr/>
          <p:nvPr/>
        </p:nvSpPr>
        <p:spPr>
          <a:xfrm>
            <a:off x="7760122" y="5381514"/>
            <a:ext cx="2171701" cy="5275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Закрытый аукцион </a:t>
            </a:r>
            <a:endParaRPr lang="ru-RU" dirty="0"/>
          </a:p>
        </p:txBody>
      </p:sp>
      <p:cxnSp>
        <p:nvCxnSpPr>
          <p:cNvPr id="44" name="Прямая соединительная линия 43"/>
          <p:cNvCxnSpPr/>
          <p:nvPr/>
        </p:nvCxnSpPr>
        <p:spPr>
          <a:xfrm>
            <a:off x="1526244" y="3572253"/>
            <a:ext cx="1543824" cy="30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V="1">
            <a:off x="1526244" y="3597311"/>
            <a:ext cx="1543824" cy="320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1508658" y="4047473"/>
            <a:ext cx="1543824" cy="30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flipV="1">
            <a:off x="1508658" y="4051603"/>
            <a:ext cx="1543824" cy="336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Прямая соединительная линия 51"/>
          <p:cNvCxnSpPr/>
          <p:nvPr/>
        </p:nvCxnSpPr>
        <p:spPr>
          <a:xfrm>
            <a:off x="1526244" y="5624284"/>
            <a:ext cx="1543824" cy="30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Прямая соединительная линия 52"/>
          <p:cNvCxnSpPr/>
          <p:nvPr/>
        </p:nvCxnSpPr>
        <p:spPr>
          <a:xfrm flipV="1">
            <a:off x="1517451" y="5617913"/>
            <a:ext cx="1526238" cy="3020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nvCxnSpPr>
        <p:spPr>
          <a:xfrm>
            <a:off x="4462186" y="3572253"/>
            <a:ext cx="1543824" cy="30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Прямая соединительная линия 56"/>
          <p:cNvCxnSpPr/>
          <p:nvPr/>
        </p:nvCxnSpPr>
        <p:spPr>
          <a:xfrm flipV="1">
            <a:off x="4462186" y="3565793"/>
            <a:ext cx="1504171" cy="3328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Прямая соединительная линия 58"/>
          <p:cNvCxnSpPr/>
          <p:nvPr/>
        </p:nvCxnSpPr>
        <p:spPr>
          <a:xfrm>
            <a:off x="4462186" y="4059244"/>
            <a:ext cx="1543824" cy="309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Прямая соединительная линия 59"/>
          <p:cNvCxnSpPr/>
          <p:nvPr/>
        </p:nvCxnSpPr>
        <p:spPr>
          <a:xfrm flipV="1">
            <a:off x="4462185" y="4055204"/>
            <a:ext cx="1543825" cy="3332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804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Новые основания отклонения заявки (для всех конкурентных закупок)</a:t>
            </a:r>
            <a:endParaRPr lang="ru-RU" dirty="0"/>
          </a:p>
        </p:txBody>
      </p:sp>
      <p:sp>
        <p:nvSpPr>
          <p:cNvPr id="5" name="Объект 4"/>
          <p:cNvSpPr>
            <a:spLocks noGrp="1"/>
          </p:cNvSpPr>
          <p:nvPr>
            <p:ph idx="1"/>
          </p:nvPr>
        </p:nvSpPr>
        <p:spPr/>
        <p:txBody>
          <a:bodyPr/>
          <a:lstStyle/>
          <a:p>
            <a:r>
              <a:rPr lang="ru-RU" dirty="0" smtClean="0"/>
              <a:t>Выявление отнесения к организациям, предусмотренным п. 4 ст. 2 Федерального закона от 04.06.2018 № 127-ФЗ «О мерах воздействия (противодействия) на недружественные действия США и иных иностранных государств», в случае осуществления закупки работ, услуг, включенных в перечень, определенный Правительством РФ в соответствии с данным пунктом;</a:t>
            </a:r>
          </a:p>
          <a:p>
            <a:r>
              <a:rPr lang="ru-RU" dirty="0" smtClean="0"/>
              <a:t>В случаях, предусмотренных ч. 6 ст. 45 Закона №44-ФЗ (основания для отказа в принятии </a:t>
            </a:r>
            <a:r>
              <a:rPr lang="ru-RU" smtClean="0"/>
              <a:t>банковской гарантии).</a:t>
            </a:r>
            <a:endParaRPr lang="ru-RU"/>
          </a:p>
        </p:txBody>
      </p:sp>
    </p:spTree>
    <p:extLst>
      <p:ext uri="{BB962C8B-B14F-4D97-AF65-F5344CB8AC3E}">
        <p14:creationId xmlns:p14="http://schemas.microsoft.com/office/powerpoint/2010/main" val="4274055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Запрос котировок в ЭФ: ключевые изменения</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041537647"/>
              </p:ext>
            </p:extLst>
          </p:nvPr>
        </p:nvGraphicFramePr>
        <p:xfrm>
          <a:off x="1295400" y="2451955"/>
          <a:ext cx="9601200" cy="3749040"/>
        </p:xfrm>
        <a:graphic>
          <a:graphicData uri="http://schemas.openxmlformats.org/drawingml/2006/table">
            <a:tbl>
              <a:tblPr firstRow="1" bandRow="1">
                <a:tableStyleId>{5C22544A-7EE6-4342-B048-85BDC9FD1C3A}</a:tableStyleId>
              </a:tblPr>
              <a:tblGrid>
                <a:gridCol w="2400300">
                  <a:extLst>
                    <a:ext uri="{9D8B030D-6E8A-4147-A177-3AD203B41FA5}">
                      <a16:colId xmlns:a16="http://schemas.microsoft.com/office/drawing/2014/main" val="3841413151"/>
                    </a:ext>
                  </a:extLst>
                </a:gridCol>
                <a:gridCol w="2400300">
                  <a:extLst>
                    <a:ext uri="{9D8B030D-6E8A-4147-A177-3AD203B41FA5}">
                      <a16:colId xmlns:a16="http://schemas.microsoft.com/office/drawing/2014/main" val="3417683211"/>
                    </a:ext>
                  </a:extLst>
                </a:gridCol>
                <a:gridCol w="2400300">
                  <a:extLst>
                    <a:ext uri="{9D8B030D-6E8A-4147-A177-3AD203B41FA5}">
                      <a16:colId xmlns:a16="http://schemas.microsoft.com/office/drawing/2014/main" val="2623794508"/>
                    </a:ext>
                  </a:extLst>
                </a:gridCol>
                <a:gridCol w="2400300">
                  <a:extLst>
                    <a:ext uri="{9D8B030D-6E8A-4147-A177-3AD203B41FA5}">
                      <a16:colId xmlns:a16="http://schemas.microsoft.com/office/drawing/2014/main" val="1521107574"/>
                    </a:ext>
                  </a:extLst>
                </a:gridCol>
              </a:tblGrid>
              <a:tr h="370840">
                <a:tc>
                  <a:txBody>
                    <a:bodyPr/>
                    <a:lstStyle/>
                    <a:p>
                      <a:endParaRPr lang="ru-RU" dirty="0"/>
                    </a:p>
                  </a:txBody>
                  <a:tcPr/>
                </a:tc>
                <a:tc>
                  <a:txBody>
                    <a:bodyPr/>
                    <a:lstStyle/>
                    <a:p>
                      <a:r>
                        <a:rPr lang="ru-RU" dirty="0" smtClean="0"/>
                        <a:t>Было до 01.04.2021</a:t>
                      </a:r>
                      <a:endParaRPr lang="ru-RU" dirty="0"/>
                    </a:p>
                  </a:txBody>
                  <a:tcPr/>
                </a:tc>
                <a:tc>
                  <a:txBody>
                    <a:bodyPr/>
                    <a:lstStyle/>
                    <a:p>
                      <a:r>
                        <a:rPr lang="ru-RU" dirty="0" smtClean="0"/>
                        <a:t>С 01.04.2021</a:t>
                      </a:r>
                      <a:endParaRPr lang="ru-RU" dirty="0"/>
                    </a:p>
                  </a:txBody>
                  <a:tcPr/>
                </a:tc>
                <a:tc>
                  <a:txBody>
                    <a:bodyPr/>
                    <a:lstStyle/>
                    <a:p>
                      <a:r>
                        <a:rPr lang="ru-RU" sz="1600" dirty="0" smtClean="0"/>
                        <a:t>2-й оптимизационный пакет</a:t>
                      </a:r>
                      <a:endParaRPr lang="ru-RU" sz="1600" dirty="0"/>
                    </a:p>
                  </a:txBody>
                  <a:tcPr/>
                </a:tc>
                <a:extLst>
                  <a:ext uri="{0D108BD9-81ED-4DB2-BD59-A6C34878D82A}">
                    <a16:rowId xmlns:a16="http://schemas.microsoft.com/office/drawing/2014/main" val="465929769"/>
                  </a:ext>
                </a:extLst>
              </a:tr>
              <a:tr h="370840">
                <a:tc>
                  <a:txBody>
                    <a:bodyPr/>
                    <a:lstStyle/>
                    <a:p>
                      <a:r>
                        <a:rPr lang="ru-RU" dirty="0" smtClean="0"/>
                        <a:t>Условия применения</a:t>
                      </a:r>
                      <a:endParaRPr lang="ru-RU" dirty="0"/>
                    </a:p>
                  </a:txBody>
                  <a:tcPr/>
                </a:tc>
                <a:tc>
                  <a:txBody>
                    <a:bodyPr/>
                    <a:lstStyle/>
                    <a:p>
                      <a:r>
                        <a:rPr lang="ru-RU" sz="1600" dirty="0" smtClean="0"/>
                        <a:t>НМЦК не превышает 500 тысяч</a:t>
                      </a:r>
                      <a:r>
                        <a:rPr lang="ru-RU" sz="1600" baseline="0" dirty="0" smtClean="0"/>
                        <a:t> руб.</a:t>
                      </a:r>
                    </a:p>
                    <a:p>
                      <a:r>
                        <a:rPr lang="ru-RU" sz="1600" baseline="0" dirty="0" smtClean="0"/>
                        <a:t>Годовой </a:t>
                      </a:r>
                      <a:r>
                        <a:rPr lang="en-US" sz="1600" baseline="0" dirty="0" smtClean="0"/>
                        <a:t>V </a:t>
                      </a:r>
                      <a:r>
                        <a:rPr lang="ru-RU" sz="1600" baseline="0" dirty="0" smtClean="0"/>
                        <a:t>не должен превышать 10% СГОЗ и не должен составлять более чем 100 млн. руб.</a:t>
                      </a:r>
                      <a:endParaRPr lang="ru-RU" sz="1600" dirty="0"/>
                    </a:p>
                  </a:txBody>
                  <a:tcPr/>
                </a:tc>
                <a:tc>
                  <a:txBody>
                    <a:bodyPr/>
                    <a:lstStyle/>
                    <a:p>
                      <a:r>
                        <a:rPr lang="ru-RU" dirty="0" smtClean="0"/>
                        <a:t>НМЦК не превышает 3 млн. руб.</a:t>
                      </a:r>
                    </a:p>
                    <a:p>
                      <a:r>
                        <a:rPr lang="ru-RU" dirty="0" smtClean="0"/>
                        <a:t>Годовой не должен превышать 10% СГОЗ</a:t>
                      </a:r>
                      <a:endParaRPr lang="ru-RU" dirty="0"/>
                    </a:p>
                  </a:txBody>
                  <a:tcPr/>
                </a:tc>
                <a:tc>
                  <a:txBody>
                    <a:bodyPr/>
                    <a:lstStyle/>
                    <a:p>
                      <a:r>
                        <a:rPr lang="ru-RU" sz="1400" dirty="0" smtClean="0"/>
                        <a:t>НМЦК не превышает 3 млн. руб.</a:t>
                      </a:r>
                      <a:r>
                        <a:rPr lang="ru-RU" sz="1400" baseline="0" dirty="0" smtClean="0"/>
                        <a:t> </a:t>
                      </a:r>
                    </a:p>
                    <a:p>
                      <a:r>
                        <a:rPr lang="ru-RU" sz="1400" baseline="0" dirty="0" smtClean="0"/>
                        <a:t>Годовой </a:t>
                      </a:r>
                      <a:r>
                        <a:rPr lang="en-US" sz="1400" baseline="0" dirty="0" smtClean="0"/>
                        <a:t>V </a:t>
                      </a:r>
                      <a:r>
                        <a:rPr lang="ru-RU" sz="1400" baseline="0" dirty="0" smtClean="0"/>
                        <a:t>не должен превышать 20% СГОЗ или 100 млн. руб., если СГОЗ заказчика в прошлом календарном году составил менее 500 млн. руб.</a:t>
                      </a:r>
                      <a:endParaRPr lang="ru-RU" sz="1400" dirty="0"/>
                    </a:p>
                  </a:txBody>
                  <a:tcPr/>
                </a:tc>
                <a:extLst>
                  <a:ext uri="{0D108BD9-81ED-4DB2-BD59-A6C34878D82A}">
                    <a16:rowId xmlns:a16="http://schemas.microsoft.com/office/drawing/2014/main" val="3383693035"/>
                  </a:ext>
                </a:extLst>
              </a:tr>
              <a:tr h="370840">
                <a:tc>
                  <a:txBody>
                    <a:bodyPr/>
                    <a:lstStyle/>
                    <a:p>
                      <a:r>
                        <a:rPr lang="ru-RU" dirty="0" smtClean="0"/>
                        <a:t>Обеспечение заявки</a:t>
                      </a:r>
                      <a:endParaRPr lang="ru-RU" dirty="0"/>
                    </a:p>
                  </a:txBody>
                  <a:tcPr/>
                </a:tc>
                <a:tc>
                  <a:txBody>
                    <a:bodyPr/>
                    <a:lstStyle/>
                    <a:p>
                      <a:r>
                        <a:rPr lang="ru-RU" dirty="0" smtClean="0"/>
                        <a:t>Не предусмотрено</a:t>
                      </a:r>
                      <a:endParaRPr lang="ru-RU" dirty="0"/>
                    </a:p>
                  </a:txBody>
                  <a:tcPr/>
                </a:tc>
                <a:tc>
                  <a:txBody>
                    <a:bodyPr/>
                    <a:lstStyle/>
                    <a:p>
                      <a:r>
                        <a:rPr lang="ru-RU" dirty="0" smtClean="0"/>
                        <a:t>Не предусмотрено</a:t>
                      </a:r>
                      <a:endParaRPr lang="ru-RU" dirty="0"/>
                    </a:p>
                  </a:txBody>
                  <a:tcPr/>
                </a:tc>
                <a:tc>
                  <a:txBody>
                    <a:bodyPr/>
                    <a:lstStyle/>
                    <a:p>
                      <a:r>
                        <a:rPr lang="ru-RU" sz="1200" dirty="0" smtClean="0"/>
                        <a:t>При применении конкурентных способов</a:t>
                      </a:r>
                      <a:r>
                        <a:rPr lang="ru-RU" sz="1200" baseline="0" dirty="0" smtClean="0"/>
                        <a:t> заказчик обязан установить требование ОЗ. При этом заказчик вправе не устанавливать такое требование, если НМЦК не превышает 1 млн. руб.</a:t>
                      </a:r>
                      <a:endParaRPr lang="ru-RU" sz="1200" dirty="0"/>
                    </a:p>
                  </a:txBody>
                  <a:tcPr/>
                </a:tc>
                <a:extLst>
                  <a:ext uri="{0D108BD9-81ED-4DB2-BD59-A6C34878D82A}">
                    <a16:rowId xmlns:a16="http://schemas.microsoft.com/office/drawing/2014/main" val="2884940453"/>
                  </a:ext>
                </a:extLst>
              </a:tr>
            </a:tbl>
          </a:graphicData>
        </a:graphic>
      </p:graphicFrame>
    </p:spTree>
    <p:extLst>
      <p:ext uri="{BB962C8B-B14F-4D97-AF65-F5344CB8AC3E}">
        <p14:creationId xmlns:p14="http://schemas.microsoft.com/office/powerpoint/2010/main" val="2546412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874377"/>
          </a:xfrm>
        </p:spPr>
        <p:txBody>
          <a:bodyPr/>
          <a:lstStyle/>
          <a:p>
            <a:r>
              <a:rPr lang="ru-RU" dirty="0" smtClean="0"/>
              <a:t>Сравнительный анализ</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99501696"/>
              </p:ext>
            </p:extLst>
          </p:nvPr>
        </p:nvGraphicFramePr>
        <p:xfrm>
          <a:off x="923193" y="1930400"/>
          <a:ext cx="10427676" cy="4218480"/>
        </p:xfrm>
        <a:graphic>
          <a:graphicData uri="http://schemas.openxmlformats.org/drawingml/2006/table">
            <a:tbl>
              <a:tblPr firstRow="1" bandRow="1">
                <a:tableStyleId>{5C22544A-7EE6-4342-B048-85BDC9FD1C3A}</a:tableStyleId>
              </a:tblPr>
              <a:tblGrid>
                <a:gridCol w="1782511">
                  <a:extLst>
                    <a:ext uri="{9D8B030D-6E8A-4147-A177-3AD203B41FA5}">
                      <a16:colId xmlns:a16="http://schemas.microsoft.com/office/drawing/2014/main" val="2274475496"/>
                    </a:ext>
                  </a:extLst>
                </a:gridCol>
                <a:gridCol w="2435034">
                  <a:extLst>
                    <a:ext uri="{9D8B030D-6E8A-4147-A177-3AD203B41FA5}">
                      <a16:colId xmlns:a16="http://schemas.microsoft.com/office/drawing/2014/main" val="3597955035"/>
                    </a:ext>
                  </a:extLst>
                </a:gridCol>
                <a:gridCol w="2053068">
                  <a:extLst>
                    <a:ext uri="{9D8B030D-6E8A-4147-A177-3AD203B41FA5}">
                      <a16:colId xmlns:a16="http://schemas.microsoft.com/office/drawing/2014/main" val="2123626812"/>
                    </a:ext>
                  </a:extLst>
                </a:gridCol>
                <a:gridCol w="4157063">
                  <a:extLst>
                    <a:ext uri="{9D8B030D-6E8A-4147-A177-3AD203B41FA5}">
                      <a16:colId xmlns:a16="http://schemas.microsoft.com/office/drawing/2014/main" val="3867917323"/>
                    </a:ext>
                  </a:extLst>
                </a:gridCol>
              </a:tblGrid>
              <a:tr h="444601">
                <a:tc>
                  <a:txBody>
                    <a:bodyPr/>
                    <a:lstStyle/>
                    <a:p>
                      <a:endParaRPr lang="ru-RU" dirty="0"/>
                    </a:p>
                  </a:txBody>
                  <a:tcPr/>
                </a:tc>
                <a:tc>
                  <a:txBody>
                    <a:bodyPr/>
                    <a:lstStyle/>
                    <a:p>
                      <a:r>
                        <a:rPr lang="ru-RU" dirty="0" smtClean="0"/>
                        <a:t>Было до 01.04.2021</a:t>
                      </a:r>
                      <a:endParaRPr lang="ru-RU" dirty="0"/>
                    </a:p>
                  </a:txBody>
                  <a:tcPr/>
                </a:tc>
                <a:tc>
                  <a:txBody>
                    <a:bodyPr/>
                    <a:lstStyle/>
                    <a:p>
                      <a:r>
                        <a:rPr lang="ru-RU" dirty="0" smtClean="0"/>
                        <a:t>С 01.04.2021</a:t>
                      </a:r>
                      <a:endParaRPr lang="ru-RU" dirty="0"/>
                    </a:p>
                  </a:txBody>
                  <a:tcPr/>
                </a:tc>
                <a:tc>
                  <a:txBody>
                    <a:bodyPr/>
                    <a:lstStyle/>
                    <a:p>
                      <a:r>
                        <a:rPr lang="ru-RU" sz="1600" dirty="0" smtClean="0"/>
                        <a:t>2-й оптимизационный пакет</a:t>
                      </a:r>
                      <a:endParaRPr lang="ru-RU" sz="1600" dirty="0"/>
                    </a:p>
                  </a:txBody>
                  <a:tcPr/>
                </a:tc>
                <a:extLst>
                  <a:ext uri="{0D108BD9-81ED-4DB2-BD59-A6C34878D82A}">
                    <a16:rowId xmlns:a16="http://schemas.microsoft.com/office/drawing/2014/main" val="673648907"/>
                  </a:ext>
                </a:extLst>
              </a:tr>
              <a:tr h="1900212">
                <a:tc>
                  <a:txBody>
                    <a:bodyPr/>
                    <a:lstStyle/>
                    <a:p>
                      <a:r>
                        <a:rPr lang="ru-RU" dirty="0" smtClean="0"/>
                        <a:t>Обеспечение исполнения</a:t>
                      </a:r>
                      <a:r>
                        <a:rPr lang="ru-RU" baseline="0" dirty="0" smtClean="0"/>
                        <a:t> контракта</a:t>
                      </a:r>
                      <a:endParaRPr lang="ru-RU" dirty="0"/>
                    </a:p>
                  </a:txBody>
                  <a:tcPr/>
                </a:tc>
                <a:tc gridSpan="2">
                  <a:txBody>
                    <a:bodyPr/>
                    <a:lstStyle/>
                    <a:p>
                      <a:r>
                        <a:rPr lang="ru-RU" dirty="0" smtClean="0"/>
                        <a:t>Заказчик вправе установить требование ОИК при осуществлении закупки в случаях,</a:t>
                      </a:r>
                      <a:r>
                        <a:rPr lang="ru-RU" baseline="0" dirty="0" smtClean="0"/>
                        <a:t> предусмотренных параграфами 3 и 3.1 гл. 3 (если НМЦК не превышает 500 тыс. руб.)</a:t>
                      </a:r>
                      <a:endParaRPr lang="ru-RU" dirty="0"/>
                    </a:p>
                  </a:txBody>
                  <a:tcPr/>
                </a:tc>
                <a:tc hMerge="1">
                  <a:txBody>
                    <a:bodyPr/>
                    <a:lstStyle/>
                    <a:p>
                      <a:endParaRPr lang="ru-RU"/>
                    </a:p>
                  </a:txBody>
                  <a:tcPr/>
                </a:tc>
                <a:tc>
                  <a:txBody>
                    <a:bodyPr/>
                    <a:lstStyle/>
                    <a:p>
                      <a:r>
                        <a:rPr lang="ru-RU" sz="1400" dirty="0" smtClean="0"/>
                        <a:t>Заказчик вправе установить</a:t>
                      </a:r>
                      <a:r>
                        <a:rPr lang="ru-RU" sz="1400" baseline="0" dirty="0" smtClean="0"/>
                        <a:t> требование ОИК при осуществлении закупок путем проведения ЗК в ЭФ (за исключением случая, предусмотренного </a:t>
                      </a:r>
                      <a:r>
                        <a:rPr lang="ru-RU" sz="1400" baseline="0" dirty="0" err="1" smtClean="0"/>
                        <a:t>пп</a:t>
                      </a:r>
                      <a:r>
                        <a:rPr lang="ru-RU" sz="1400" baseline="0" dirty="0" smtClean="0"/>
                        <a:t>. «б» п.2 ч.10 ст.24 (закупки ТРУ, являющихся предметом контракта, расторжение которого осуществлено заказчиком на основании ч. 9 или 15 ст. 95)</a:t>
                      </a:r>
                      <a:endParaRPr lang="ru-RU" sz="1400" dirty="0"/>
                    </a:p>
                  </a:txBody>
                  <a:tcPr/>
                </a:tc>
                <a:extLst>
                  <a:ext uri="{0D108BD9-81ED-4DB2-BD59-A6C34878D82A}">
                    <a16:rowId xmlns:a16="http://schemas.microsoft.com/office/drawing/2014/main" val="636260504"/>
                  </a:ext>
                </a:extLst>
              </a:tr>
              <a:tr h="728648">
                <a:tc>
                  <a:txBody>
                    <a:bodyPr/>
                    <a:lstStyle/>
                    <a:p>
                      <a:r>
                        <a:rPr lang="ru-RU" dirty="0" smtClean="0"/>
                        <a:t>Срок подачи заявок</a:t>
                      </a:r>
                      <a:endParaRPr lang="ru-RU" dirty="0"/>
                    </a:p>
                  </a:txBody>
                  <a:tcPr/>
                </a:tc>
                <a:tc>
                  <a:txBody>
                    <a:bodyPr/>
                    <a:lstStyle/>
                    <a:p>
                      <a:r>
                        <a:rPr lang="ru-RU" dirty="0" smtClean="0"/>
                        <a:t>Не менее 5 раб. дней</a:t>
                      </a:r>
                      <a:endParaRPr lang="ru-RU" dirty="0"/>
                    </a:p>
                  </a:txBody>
                  <a:tcPr/>
                </a:tc>
                <a:tc gridSpan="2">
                  <a:txBody>
                    <a:bodyPr/>
                    <a:lstStyle/>
                    <a:p>
                      <a:r>
                        <a:rPr lang="ru-RU" dirty="0" smtClean="0"/>
                        <a:t>             Не</a:t>
                      </a:r>
                      <a:r>
                        <a:rPr lang="ru-RU" baseline="0" dirty="0" smtClean="0"/>
                        <a:t> менее 4 рабочих дней</a:t>
                      </a:r>
                      <a:endParaRPr lang="ru-RU" dirty="0"/>
                    </a:p>
                  </a:txBody>
                  <a:tcPr/>
                </a:tc>
                <a:tc hMerge="1">
                  <a:txBody>
                    <a:bodyPr/>
                    <a:lstStyle/>
                    <a:p>
                      <a:endParaRPr lang="ru-RU" dirty="0"/>
                    </a:p>
                  </a:txBody>
                  <a:tcPr/>
                </a:tc>
                <a:extLst>
                  <a:ext uri="{0D108BD9-81ED-4DB2-BD59-A6C34878D82A}">
                    <a16:rowId xmlns:a16="http://schemas.microsoft.com/office/drawing/2014/main" val="677044422"/>
                  </a:ext>
                </a:extLst>
              </a:tr>
              <a:tr h="1145019">
                <a:tc>
                  <a:txBody>
                    <a:bodyPr/>
                    <a:lstStyle/>
                    <a:p>
                      <a:r>
                        <a:rPr lang="ru-RU" dirty="0" smtClean="0"/>
                        <a:t>Изменение извещения</a:t>
                      </a:r>
                      <a:endParaRPr lang="ru-RU" dirty="0"/>
                    </a:p>
                  </a:txBody>
                  <a:tcPr/>
                </a:tc>
                <a:tc>
                  <a:txBody>
                    <a:bodyPr/>
                    <a:lstStyle/>
                    <a:p>
                      <a:r>
                        <a:rPr lang="ru-RU" sz="1400" dirty="0" smtClean="0"/>
                        <a:t>Не позднее чем за 2 раб. дня до окончания</a:t>
                      </a:r>
                      <a:r>
                        <a:rPr lang="ru-RU" sz="1400" baseline="0" dirty="0" smtClean="0"/>
                        <a:t> подачи заявок (срок подачи продляется до 5 раб. дней)</a:t>
                      </a:r>
                      <a:endParaRPr lang="ru-RU" sz="1400" dirty="0"/>
                    </a:p>
                  </a:txBody>
                  <a:tcPr/>
                </a:tc>
                <a:tc>
                  <a:txBody>
                    <a:bodyPr/>
                    <a:lstStyle/>
                    <a:p>
                      <a:r>
                        <a:rPr lang="ru-RU" dirty="0" smtClean="0"/>
                        <a:t>Не допускается</a:t>
                      </a:r>
                      <a:endParaRPr lang="ru-RU" dirty="0"/>
                    </a:p>
                  </a:txBody>
                  <a:tcPr/>
                </a:tc>
                <a:tc>
                  <a:txBody>
                    <a:bodyPr/>
                    <a:lstStyle/>
                    <a:p>
                      <a:r>
                        <a:rPr lang="ru-RU" sz="1200" dirty="0" smtClean="0"/>
                        <a:t>Не позднее чем за 1 раб. день до</a:t>
                      </a:r>
                      <a:r>
                        <a:rPr lang="ru-RU" sz="1200" baseline="0" dirty="0" smtClean="0"/>
                        <a:t> даты окончания срока подачи заявок. Срок подачи заявок должен быть продлен таким образом, чтоб со дня, следующего за днем размещения изменений, до даты окончания срока подачи заявок данный срок составлял не менее 3 дней</a:t>
                      </a:r>
                      <a:endParaRPr lang="ru-RU" sz="1200" dirty="0"/>
                    </a:p>
                  </a:txBody>
                  <a:tcPr/>
                </a:tc>
                <a:extLst>
                  <a:ext uri="{0D108BD9-81ED-4DB2-BD59-A6C34878D82A}">
                    <a16:rowId xmlns:a16="http://schemas.microsoft.com/office/drawing/2014/main" val="900505810"/>
                  </a:ext>
                </a:extLst>
              </a:tr>
            </a:tbl>
          </a:graphicData>
        </a:graphic>
      </p:graphicFrame>
    </p:spTree>
    <p:extLst>
      <p:ext uri="{BB962C8B-B14F-4D97-AF65-F5344CB8AC3E}">
        <p14:creationId xmlns:p14="http://schemas.microsoft.com/office/powerpoint/2010/main" val="1872805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187914388"/>
              </p:ext>
            </p:extLst>
          </p:nvPr>
        </p:nvGraphicFramePr>
        <p:xfrm>
          <a:off x="835266" y="685800"/>
          <a:ext cx="10559564" cy="5551762"/>
        </p:xfrm>
        <a:graphic>
          <a:graphicData uri="http://schemas.openxmlformats.org/drawingml/2006/table">
            <a:tbl>
              <a:tblPr firstRow="1" bandRow="1">
                <a:tableStyleId>{5C22544A-7EE6-4342-B048-85BDC9FD1C3A}</a:tableStyleId>
              </a:tblPr>
              <a:tblGrid>
                <a:gridCol w="2154119">
                  <a:extLst>
                    <a:ext uri="{9D8B030D-6E8A-4147-A177-3AD203B41FA5}">
                      <a16:colId xmlns:a16="http://schemas.microsoft.com/office/drawing/2014/main" val="2882637620"/>
                    </a:ext>
                  </a:extLst>
                </a:gridCol>
                <a:gridCol w="3125663">
                  <a:extLst>
                    <a:ext uri="{9D8B030D-6E8A-4147-A177-3AD203B41FA5}">
                      <a16:colId xmlns:a16="http://schemas.microsoft.com/office/drawing/2014/main" val="1745997377"/>
                    </a:ext>
                  </a:extLst>
                </a:gridCol>
                <a:gridCol w="2639891">
                  <a:extLst>
                    <a:ext uri="{9D8B030D-6E8A-4147-A177-3AD203B41FA5}">
                      <a16:colId xmlns:a16="http://schemas.microsoft.com/office/drawing/2014/main" val="565960282"/>
                    </a:ext>
                  </a:extLst>
                </a:gridCol>
                <a:gridCol w="2639891">
                  <a:extLst>
                    <a:ext uri="{9D8B030D-6E8A-4147-A177-3AD203B41FA5}">
                      <a16:colId xmlns:a16="http://schemas.microsoft.com/office/drawing/2014/main" val="2356240601"/>
                    </a:ext>
                  </a:extLst>
                </a:gridCol>
              </a:tblGrid>
              <a:tr h="640939">
                <a:tc>
                  <a:txBody>
                    <a:bodyPr/>
                    <a:lstStyle/>
                    <a:p>
                      <a:endParaRPr lang="ru-RU" dirty="0"/>
                    </a:p>
                  </a:txBody>
                  <a:tcPr/>
                </a:tc>
                <a:tc>
                  <a:txBody>
                    <a:bodyPr/>
                    <a:lstStyle/>
                    <a:p>
                      <a:pPr algn="ctr"/>
                      <a:r>
                        <a:rPr lang="ru-RU" dirty="0" smtClean="0"/>
                        <a:t>Было до 01.04.2021</a:t>
                      </a:r>
                      <a:endParaRPr lang="ru-RU" dirty="0"/>
                    </a:p>
                  </a:txBody>
                  <a:tcPr/>
                </a:tc>
                <a:tc>
                  <a:txBody>
                    <a:bodyPr/>
                    <a:lstStyle/>
                    <a:p>
                      <a:pPr algn="ctr"/>
                      <a:r>
                        <a:rPr lang="ru-RU" dirty="0" smtClean="0"/>
                        <a:t>С 01.04.2021</a:t>
                      </a:r>
                      <a:endParaRPr lang="ru-RU" dirty="0"/>
                    </a:p>
                  </a:txBody>
                  <a:tcPr/>
                </a:tc>
                <a:tc>
                  <a:txBody>
                    <a:bodyPr/>
                    <a:lstStyle/>
                    <a:p>
                      <a:pPr algn="ctr"/>
                      <a:r>
                        <a:rPr lang="ru-RU" sz="1400" dirty="0" smtClean="0"/>
                        <a:t>2-й оптимизационный пакет</a:t>
                      </a:r>
                      <a:endParaRPr lang="ru-RU" sz="1400" dirty="0"/>
                    </a:p>
                  </a:txBody>
                  <a:tcPr/>
                </a:tc>
                <a:extLst>
                  <a:ext uri="{0D108BD9-81ED-4DB2-BD59-A6C34878D82A}">
                    <a16:rowId xmlns:a16="http://schemas.microsoft.com/office/drawing/2014/main" val="2330223177"/>
                  </a:ext>
                </a:extLst>
              </a:tr>
              <a:tr h="768747">
                <a:tc>
                  <a:txBody>
                    <a:bodyPr/>
                    <a:lstStyle/>
                    <a:p>
                      <a:r>
                        <a:rPr lang="ru-RU" sz="1200" dirty="0" smtClean="0"/>
                        <a:t>Отмена </a:t>
                      </a:r>
                      <a:endParaRPr lang="ru-RU" sz="1200" dirty="0"/>
                    </a:p>
                  </a:txBody>
                  <a:tcPr/>
                </a:tc>
                <a:tc>
                  <a:txBody>
                    <a:bodyPr/>
                    <a:lstStyle/>
                    <a:p>
                      <a:r>
                        <a:rPr lang="ru-RU" sz="1200" dirty="0" smtClean="0"/>
                        <a:t>За 2 дня до даты окончания подачи заявок</a:t>
                      </a:r>
                      <a:endParaRPr lang="ru-RU" sz="1200" dirty="0"/>
                    </a:p>
                  </a:txBody>
                  <a:tcPr/>
                </a:tc>
                <a:tc>
                  <a:txBody>
                    <a:bodyPr/>
                    <a:lstStyle/>
                    <a:p>
                      <a:r>
                        <a:rPr lang="ru-RU" sz="1200" dirty="0" smtClean="0"/>
                        <a:t>За 1 час до окончания  срока подачи заявок</a:t>
                      </a:r>
                      <a:endParaRPr lang="ru-RU" sz="1200" dirty="0"/>
                    </a:p>
                  </a:txBody>
                  <a:tcPr/>
                </a:tc>
                <a:tc>
                  <a:txBody>
                    <a:bodyPr/>
                    <a:lstStyle/>
                    <a:p>
                      <a:r>
                        <a:rPr lang="ru-RU" sz="1200" dirty="0" smtClean="0"/>
                        <a:t>Не позднее чем за 1 раб. день до даты окончания срока подачи заявок.</a:t>
                      </a:r>
                    </a:p>
                    <a:p>
                      <a:r>
                        <a:rPr lang="ru-RU" sz="1200" dirty="0" smtClean="0"/>
                        <a:t>Заказчик формирует извещение об отмене в ЕИС и закупка считается отмененной с момента</a:t>
                      </a:r>
                      <a:r>
                        <a:rPr lang="ru-RU" sz="1200" baseline="0" dirty="0" smtClean="0"/>
                        <a:t> его размещения</a:t>
                      </a:r>
                      <a:endParaRPr lang="ru-RU" sz="1200" dirty="0"/>
                    </a:p>
                  </a:txBody>
                  <a:tcPr/>
                </a:tc>
                <a:extLst>
                  <a:ext uri="{0D108BD9-81ED-4DB2-BD59-A6C34878D82A}">
                    <a16:rowId xmlns:a16="http://schemas.microsoft.com/office/drawing/2014/main" val="1902911523"/>
                  </a:ext>
                </a:extLst>
              </a:tr>
              <a:tr h="768747">
                <a:tc>
                  <a:txBody>
                    <a:bodyPr/>
                    <a:lstStyle/>
                    <a:p>
                      <a:r>
                        <a:rPr lang="ru-RU" sz="1200" dirty="0" smtClean="0"/>
                        <a:t>Рассмотрение</a:t>
                      </a:r>
                      <a:r>
                        <a:rPr lang="ru-RU" sz="1200" baseline="0" dirty="0" smtClean="0"/>
                        <a:t> заявок</a:t>
                      </a:r>
                      <a:endParaRPr lang="ru-RU" sz="1200" dirty="0"/>
                    </a:p>
                  </a:txBody>
                  <a:tcPr/>
                </a:tc>
                <a:tc>
                  <a:txBody>
                    <a:bodyPr/>
                    <a:lstStyle/>
                    <a:p>
                      <a:r>
                        <a:rPr lang="ru-RU" sz="1200" dirty="0" smtClean="0"/>
                        <a:t>1 раб.</a:t>
                      </a:r>
                      <a:r>
                        <a:rPr lang="ru-RU" sz="1200" baseline="0" dirty="0" smtClean="0"/>
                        <a:t> день</a:t>
                      </a:r>
                      <a:endParaRPr lang="ru-RU" sz="1200" dirty="0"/>
                    </a:p>
                  </a:txBody>
                  <a:tcPr/>
                </a:tc>
                <a:tc>
                  <a:txBody>
                    <a:bodyPr/>
                    <a:lstStyle/>
                    <a:p>
                      <a:r>
                        <a:rPr lang="ru-RU" sz="1200" dirty="0" smtClean="0"/>
                        <a:t>1 раб.</a:t>
                      </a:r>
                      <a:r>
                        <a:rPr lang="ru-RU" sz="1200" baseline="0" dirty="0" smtClean="0"/>
                        <a:t> день после окончания срока подачи заявок</a:t>
                      </a:r>
                      <a:endParaRPr lang="ru-RU" sz="1200" dirty="0"/>
                    </a:p>
                  </a:txBody>
                  <a:tcPr/>
                </a:tc>
                <a:tc>
                  <a:txBody>
                    <a:bodyPr/>
                    <a:lstStyle/>
                    <a:p>
                      <a:r>
                        <a:rPr lang="ru-RU" sz="1200" dirty="0" smtClean="0"/>
                        <a:t>Не позднее 2 раб. дней со дня, следующего за датой окончания срока подачи заявок, но не позднее даты подведения итогов </a:t>
                      </a:r>
                      <a:r>
                        <a:rPr lang="ru-RU" sz="1200" baseline="0" dirty="0" smtClean="0"/>
                        <a:t> </a:t>
                      </a:r>
                      <a:endParaRPr lang="ru-RU" sz="1200" dirty="0"/>
                    </a:p>
                  </a:txBody>
                  <a:tcPr/>
                </a:tc>
                <a:extLst>
                  <a:ext uri="{0D108BD9-81ED-4DB2-BD59-A6C34878D82A}">
                    <a16:rowId xmlns:a16="http://schemas.microsoft.com/office/drawing/2014/main" val="832628499"/>
                  </a:ext>
                </a:extLst>
              </a:tr>
              <a:tr h="768747">
                <a:tc>
                  <a:txBody>
                    <a:bodyPr/>
                    <a:lstStyle/>
                    <a:p>
                      <a:r>
                        <a:rPr lang="ru-RU" sz="1200" dirty="0" smtClean="0"/>
                        <a:t>Выбор</a:t>
                      </a:r>
                      <a:r>
                        <a:rPr lang="ru-RU" sz="1200" baseline="0" dirty="0" smtClean="0"/>
                        <a:t> победителя</a:t>
                      </a:r>
                      <a:endParaRPr lang="ru-RU" sz="1200" dirty="0"/>
                    </a:p>
                  </a:txBody>
                  <a:tcPr/>
                </a:tc>
                <a:tc>
                  <a:txBody>
                    <a:bodyPr/>
                    <a:lstStyle/>
                    <a:p>
                      <a:r>
                        <a:rPr lang="ru-RU" sz="1200" dirty="0" smtClean="0"/>
                        <a:t>Ранжирование заявок по цене осуществляет оператор ЭП</a:t>
                      </a:r>
                      <a:endParaRPr lang="ru-RU" sz="12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200" dirty="0" smtClean="0"/>
                        <a:t>Присвоение порядковых</a:t>
                      </a:r>
                      <a:r>
                        <a:rPr lang="ru-RU" sz="1200" baseline="0" dirty="0" smtClean="0"/>
                        <a:t> номеров в порядке возрастания цены контракта производит котировочная комиссия</a:t>
                      </a:r>
                      <a:endParaRPr lang="ru-RU" sz="1200" dirty="0" smtClean="0"/>
                    </a:p>
                    <a:p>
                      <a:endParaRPr lang="ru-RU" sz="1200" dirty="0"/>
                    </a:p>
                  </a:txBody>
                  <a:tcPr/>
                </a:tc>
                <a:tc hMerge="1">
                  <a:txBody>
                    <a:bodyPr/>
                    <a:lstStyle/>
                    <a:p>
                      <a:endParaRPr lang="ru-RU" sz="1200" dirty="0"/>
                    </a:p>
                  </a:txBody>
                  <a:tcPr/>
                </a:tc>
                <a:extLst>
                  <a:ext uri="{0D108BD9-81ED-4DB2-BD59-A6C34878D82A}">
                    <a16:rowId xmlns:a16="http://schemas.microsoft.com/office/drawing/2014/main" val="2188395581"/>
                  </a:ext>
                </a:extLst>
              </a:tr>
              <a:tr h="768747">
                <a:tc>
                  <a:txBody>
                    <a:bodyPr/>
                    <a:lstStyle/>
                    <a:p>
                      <a:r>
                        <a:rPr lang="ru-RU" sz="1200" dirty="0" smtClean="0"/>
                        <a:t>Протокол </a:t>
                      </a:r>
                      <a:endParaRPr lang="ru-RU" sz="1200" dirty="0"/>
                    </a:p>
                  </a:txBody>
                  <a:tcPr/>
                </a:tc>
                <a:tc>
                  <a:txBody>
                    <a:bodyPr/>
                    <a:lstStyle/>
                    <a:p>
                      <a:r>
                        <a:rPr lang="ru-RU" sz="1200" dirty="0" smtClean="0"/>
                        <a:t>Члены комиссии</a:t>
                      </a:r>
                      <a:r>
                        <a:rPr lang="ru-RU" sz="1200" baseline="0" dirty="0" smtClean="0"/>
                        <a:t> подписывают бумажную версию собственноручными подписями</a:t>
                      </a:r>
                      <a:endParaRPr lang="ru-RU" sz="1200" dirty="0"/>
                    </a:p>
                  </a:txBody>
                  <a:tcPr/>
                </a:tc>
                <a:tc gridSpan="2">
                  <a:txBody>
                    <a:bodyPr/>
                    <a:lstStyle/>
                    <a:p>
                      <a:pPr algn="ctr"/>
                      <a:r>
                        <a:rPr lang="ru-RU" sz="1200" dirty="0" smtClean="0"/>
                        <a:t>Члены комиссии подписывают усиленными электронными подписями сформированный заказчиком с использованием</a:t>
                      </a:r>
                      <a:r>
                        <a:rPr lang="ru-RU" sz="1200" baseline="0" dirty="0" smtClean="0"/>
                        <a:t> ЭП протокол подведения итогов</a:t>
                      </a:r>
                      <a:endParaRPr lang="ru-RU" sz="1200" dirty="0"/>
                    </a:p>
                  </a:txBody>
                  <a:tcPr/>
                </a:tc>
                <a:tc hMerge="1">
                  <a:txBody>
                    <a:bodyPr/>
                    <a:lstStyle/>
                    <a:p>
                      <a:endParaRPr lang="ru-RU" sz="1200" dirty="0"/>
                    </a:p>
                  </a:txBody>
                  <a:tcPr/>
                </a:tc>
                <a:extLst>
                  <a:ext uri="{0D108BD9-81ED-4DB2-BD59-A6C34878D82A}">
                    <a16:rowId xmlns:a16="http://schemas.microsoft.com/office/drawing/2014/main" val="1174062295"/>
                  </a:ext>
                </a:extLst>
              </a:tr>
              <a:tr h="592902">
                <a:tc>
                  <a:txBody>
                    <a:bodyPr/>
                    <a:lstStyle/>
                    <a:p>
                      <a:r>
                        <a:rPr lang="ru-RU" sz="1200" dirty="0" smtClean="0"/>
                        <a:t>Направление проекта контракта</a:t>
                      </a:r>
                      <a:endParaRPr lang="ru-RU" sz="1200" dirty="0"/>
                    </a:p>
                  </a:txBody>
                  <a:tcPr/>
                </a:tc>
                <a:tc>
                  <a:txBody>
                    <a:bodyPr/>
                    <a:lstStyle/>
                    <a:p>
                      <a:r>
                        <a:rPr lang="ru-RU" sz="1200" dirty="0" smtClean="0"/>
                        <a:t>В течение 5 дней</a:t>
                      </a:r>
                      <a:endParaRPr lang="ru-RU" sz="1200" dirty="0"/>
                    </a:p>
                  </a:txBody>
                  <a:tcPr/>
                </a:tc>
                <a:tc gridSpan="2">
                  <a:txBody>
                    <a:bodyPr/>
                    <a:lstStyle/>
                    <a:p>
                      <a:r>
                        <a:rPr lang="ru-RU" sz="1200" dirty="0" smtClean="0"/>
                        <a:t>Не позднее 3 часов с момента размещения в ЕИС протокола</a:t>
                      </a:r>
                      <a:r>
                        <a:rPr lang="ru-RU" sz="1200" baseline="0" dirty="0" smtClean="0"/>
                        <a:t> подведения итогов</a:t>
                      </a:r>
                      <a:endParaRPr lang="ru-RU" sz="1200" dirty="0"/>
                    </a:p>
                  </a:txBody>
                  <a:tcPr/>
                </a:tc>
                <a:tc hMerge="1">
                  <a:txBody>
                    <a:bodyPr/>
                    <a:lstStyle/>
                    <a:p>
                      <a:endParaRPr lang="ru-RU" sz="1200" dirty="0"/>
                    </a:p>
                  </a:txBody>
                  <a:tcPr/>
                </a:tc>
                <a:extLst>
                  <a:ext uri="{0D108BD9-81ED-4DB2-BD59-A6C34878D82A}">
                    <a16:rowId xmlns:a16="http://schemas.microsoft.com/office/drawing/2014/main" val="4063806937"/>
                  </a:ext>
                </a:extLst>
              </a:tr>
              <a:tr h="768747">
                <a:tc>
                  <a:txBody>
                    <a:bodyPr/>
                    <a:lstStyle/>
                    <a:p>
                      <a:r>
                        <a:rPr lang="ru-RU" sz="1200" dirty="0" smtClean="0"/>
                        <a:t>Подписание лицом, с которым заключается контракт</a:t>
                      </a:r>
                      <a:r>
                        <a:rPr lang="ru-RU" sz="1200" baseline="0" dirty="0" smtClean="0"/>
                        <a:t> </a:t>
                      </a:r>
                      <a:endParaRPr lang="ru-RU" sz="1200" dirty="0"/>
                    </a:p>
                  </a:txBody>
                  <a:tcPr/>
                </a:tc>
                <a:tc>
                  <a:txBody>
                    <a:bodyPr/>
                    <a:lstStyle/>
                    <a:p>
                      <a:r>
                        <a:rPr lang="ru-RU" sz="1200" dirty="0" smtClean="0"/>
                        <a:t>В течение 5 дней с даты размещения заказчиком в ЕИС проекта</a:t>
                      </a:r>
                      <a:r>
                        <a:rPr lang="ru-RU" sz="1200" baseline="0" dirty="0" smtClean="0"/>
                        <a:t> контракта</a:t>
                      </a:r>
                      <a:endParaRPr lang="ru-RU" sz="1200" dirty="0"/>
                    </a:p>
                  </a:txBody>
                  <a:tcPr/>
                </a:tc>
                <a:tc gridSpan="2">
                  <a:txBody>
                    <a:bodyPr/>
                    <a:lstStyle/>
                    <a:p>
                      <a:pPr algn="ctr"/>
                      <a:r>
                        <a:rPr lang="ru-RU" sz="1200" dirty="0" smtClean="0"/>
                        <a:t>Не позднее</a:t>
                      </a:r>
                      <a:r>
                        <a:rPr lang="ru-RU" sz="1200" baseline="0" dirty="0" smtClean="0"/>
                        <a:t> 1 раб. дня</a:t>
                      </a:r>
                      <a:endParaRPr lang="ru-RU" sz="1200" dirty="0"/>
                    </a:p>
                  </a:txBody>
                  <a:tcPr/>
                </a:tc>
                <a:tc hMerge="1">
                  <a:txBody>
                    <a:bodyPr/>
                    <a:lstStyle/>
                    <a:p>
                      <a:endParaRPr lang="ru-RU" sz="1200" dirty="0"/>
                    </a:p>
                  </a:txBody>
                  <a:tcPr/>
                </a:tc>
                <a:extLst>
                  <a:ext uri="{0D108BD9-81ED-4DB2-BD59-A6C34878D82A}">
                    <a16:rowId xmlns:a16="http://schemas.microsoft.com/office/drawing/2014/main" val="2501800270"/>
                  </a:ext>
                </a:extLst>
              </a:tr>
            </a:tbl>
          </a:graphicData>
        </a:graphic>
      </p:graphicFrame>
    </p:spTree>
    <p:extLst>
      <p:ext uri="{BB962C8B-B14F-4D97-AF65-F5344CB8AC3E}">
        <p14:creationId xmlns:p14="http://schemas.microsoft.com/office/powerpoint/2010/main" val="2037944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551104"/>
          </a:xfrm>
        </p:spPr>
        <p:txBody>
          <a:bodyPr>
            <a:normAutofit fontScale="90000"/>
          </a:bodyPr>
          <a:lstStyle/>
          <a:p>
            <a:r>
              <a:rPr lang="ru-RU" dirty="0" smtClean="0"/>
              <a:t>Сравнительный анализ: продолжение</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985561506"/>
              </p:ext>
            </p:extLst>
          </p:nvPr>
        </p:nvGraphicFramePr>
        <p:xfrm>
          <a:off x="844060" y="1662545"/>
          <a:ext cx="10506808" cy="4475033"/>
        </p:xfrm>
        <a:graphic>
          <a:graphicData uri="http://schemas.openxmlformats.org/drawingml/2006/table">
            <a:tbl>
              <a:tblPr firstRow="1" bandRow="1">
                <a:tableStyleId>{5C22544A-7EE6-4342-B048-85BDC9FD1C3A}</a:tableStyleId>
              </a:tblPr>
              <a:tblGrid>
                <a:gridCol w="2626702">
                  <a:extLst>
                    <a:ext uri="{9D8B030D-6E8A-4147-A177-3AD203B41FA5}">
                      <a16:colId xmlns:a16="http://schemas.microsoft.com/office/drawing/2014/main" val="1828254930"/>
                    </a:ext>
                  </a:extLst>
                </a:gridCol>
                <a:gridCol w="2626702">
                  <a:extLst>
                    <a:ext uri="{9D8B030D-6E8A-4147-A177-3AD203B41FA5}">
                      <a16:colId xmlns:a16="http://schemas.microsoft.com/office/drawing/2014/main" val="710906064"/>
                    </a:ext>
                  </a:extLst>
                </a:gridCol>
                <a:gridCol w="2626702">
                  <a:extLst>
                    <a:ext uri="{9D8B030D-6E8A-4147-A177-3AD203B41FA5}">
                      <a16:colId xmlns:a16="http://schemas.microsoft.com/office/drawing/2014/main" val="10001397"/>
                    </a:ext>
                  </a:extLst>
                </a:gridCol>
                <a:gridCol w="2626702">
                  <a:extLst>
                    <a:ext uri="{9D8B030D-6E8A-4147-A177-3AD203B41FA5}">
                      <a16:colId xmlns:a16="http://schemas.microsoft.com/office/drawing/2014/main" val="1413039750"/>
                    </a:ext>
                  </a:extLst>
                </a:gridCol>
              </a:tblGrid>
              <a:tr h="477357">
                <a:tc>
                  <a:txBody>
                    <a:bodyPr/>
                    <a:lstStyle/>
                    <a:p>
                      <a:endParaRPr lang="ru-RU" dirty="0"/>
                    </a:p>
                  </a:txBody>
                  <a:tcPr/>
                </a:tc>
                <a:tc>
                  <a:txBody>
                    <a:bodyPr/>
                    <a:lstStyle/>
                    <a:p>
                      <a:r>
                        <a:rPr lang="ru-RU" dirty="0" smtClean="0"/>
                        <a:t>Было до</a:t>
                      </a:r>
                      <a:r>
                        <a:rPr lang="ru-RU" baseline="0" dirty="0" smtClean="0"/>
                        <a:t> 01.04.2021</a:t>
                      </a:r>
                      <a:endParaRPr lang="ru-RU" dirty="0"/>
                    </a:p>
                  </a:txBody>
                  <a:tcPr/>
                </a:tc>
                <a:tc>
                  <a:txBody>
                    <a:bodyPr/>
                    <a:lstStyle/>
                    <a:p>
                      <a:r>
                        <a:rPr lang="ru-RU" dirty="0" smtClean="0"/>
                        <a:t>С 01.04.2021</a:t>
                      </a:r>
                      <a:endParaRPr lang="ru-RU" dirty="0"/>
                    </a:p>
                  </a:txBody>
                  <a:tcPr/>
                </a:tc>
                <a:tc>
                  <a:txBody>
                    <a:bodyPr/>
                    <a:lstStyle/>
                    <a:p>
                      <a:r>
                        <a:rPr lang="ru-RU" sz="1400" dirty="0" smtClean="0"/>
                        <a:t>2-й оптимизационный пакет</a:t>
                      </a:r>
                      <a:endParaRPr lang="ru-RU" sz="1400" dirty="0"/>
                    </a:p>
                  </a:txBody>
                  <a:tcPr/>
                </a:tc>
                <a:extLst>
                  <a:ext uri="{0D108BD9-81ED-4DB2-BD59-A6C34878D82A}">
                    <a16:rowId xmlns:a16="http://schemas.microsoft.com/office/drawing/2014/main" val="3791220915"/>
                  </a:ext>
                </a:extLst>
              </a:tr>
              <a:tr h="799399">
                <a:tc>
                  <a:txBody>
                    <a:bodyPr/>
                    <a:lstStyle/>
                    <a:p>
                      <a:r>
                        <a:rPr lang="ru-RU" dirty="0" smtClean="0"/>
                        <a:t>Подписание</a:t>
                      </a:r>
                      <a:r>
                        <a:rPr lang="ru-RU" baseline="0" dirty="0" smtClean="0"/>
                        <a:t> заказчиком</a:t>
                      </a:r>
                      <a:endParaRPr lang="ru-RU" dirty="0"/>
                    </a:p>
                  </a:txBody>
                  <a:tcPr/>
                </a:tc>
                <a:tc>
                  <a:txBody>
                    <a:bodyPr/>
                    <a:lstStyle/>
                    <a:p>
                      <a:r>
                        <a:rPr lang="ru-RU" dirty="0" smtClean="0"/>
                        <a:t>В течение 3 раб. дней</a:t>
                      </a:r>
                      <a:endParaRPr lang="ru-RU" dirty="0"/>
                    </a:p>
                  </a:txBody>
                  <a:tcPr/>
                </a:tc>
                <a:tc gridSpan="2">
                  <a:txBody>
                    <a:bodyPr/>
                    <a:lstStyle/>
                    <a:p>
                      <a:pPr algn="ctr"/>
                      <a:r>
                        <a:rPr lang="ru-RU" dirty="0" smtClean="0"/>
                        <a:t>Не позднее 1 раб. дня</a:t>
                      </a:r>
                      <a:endParaRPr lang="ru-RU" dirty="0"/>
                    </a:p>
                  </a:txBody>
                  <a:tcPr/>
                </a:tc>
                <a:tc hMerge="1">
                  <a:txBody>
                    <a:bodyPr/>
                    <a:lstStyle/>
                    <a:p>
                      <a:endParaRPr lang="ru-RU" dirty="0"/>
                    </a:p>
                  </a:txBody>
                  <a:tcPr/>
                </a:tc>
                <a:extLst>
                  <a:ext uri="{0D108BD9-81ED-4DB2-BD59-A6C34878D82A}">
                    <a16:rowId xmlns:a16="http://schemas.microsoft.com/office/drawing/2014/main" val="4126819564"/>
                  </a:ext>
                </a:extLst>
              </a:tr>
              <a:tr h="799399">
                <a:tc>
                  <a:txBody>
                    <a:bodyPr/>
                    <a:lstStyle/>
                    <a:p>
                      <a:r>
                        <a:rPr lang="ru-RU" dirty="0" smtClean="0"/>
                        <a:t>Подписание контракта</a:t>
                      </a:r>
                      <a:endParaRPr lang="ru-RU" dirty="0"/>
                    </a:p>
                  </a:txBody>
                  <a:tcPr/>
                </a:tc>
                <a:tc>
                  <a:txBody>
                    <a:bodyPr/>
                    <a:lstStyle/>
                    <a:p>
                      <a:r>
                        <a:rPr lang="ru-RU" dirty="0" smtClean="0"/>
                        <a:t>Не менее 7 дней</a:t>
                      </a:r>
                      <a:endParaRPr lang="ru-RU" dirty="0"/>
                    </a:p>
                  </a:txBody>
                  <a:tcPr/>
                </a:tc>
                <a:tc gridSpan="2">
                  <a:txBody>
                    <a:bodyPr/>
                    <a:lstStyle/>
                    <a:p>
                      <a:pPr algn="ctr"/>
                      <a:r>
                        <a:rPr lang="ru-RU" dirty="0" smtClean="0"/>
                        <a:t>Не ранее чем через 2 раб. дня</a:t>
                      </a:r>
                      <a:endParaRPr lang="ru-RU" dirty="0"/>
                    </a:p>
                  </a:txBody>
                  <a:tcPr/>
                </a:tc>
                <a:tc hMerge="1">
                  <a:txBody>
                    <a:bodyPr/>
                    <a:lstStyle/>
                    <a:p>
                      <a:endParaRPr lang="ru-RU" dirty="0"/>
                    </a:p>
                  </a:txBody>
                  <a:tcPr/>
                </a:tc>
                <a:extLst>
                  <a:ext uri="{0D108BD9-81ED-4DB2-BD59-A6C34878D82A}">
                    <a16:rowId xmlns:a16="http://schemas.microsoft.com/office/drawing/2014/main" val="2898571981"/>
                  </a:ext>
                </a:extLst>
              </a:tr>
              <a:tr h="799399">
                <a:tc>
                  <a:txBody>
                    <a:bodyPr/>
                    <a:lstStyle/>
                    <a:p>
                      <a:r>
                        <a:rPr lang="ru-RU" dirty="0" smtClean="0"/>
                        <a:t>Протокол разногласий</a:t>
                      </a:r>
                      <a:endParaRPr lang="ru-RU" dirty="0"/>
                    </a:p>
                  </a:txBody>
                  <a:tcPr/>
                </a:tc>
                <a:tc>
                  <a:txBody>
                    <a:bodyPr/>
                    <a:lstStyle/>
                    <a:p>
                      <a:r>
                        <a:rPr lang="ru-RU" dirty="0" smtClean="0"/>
                        <a:t>Допускается</a:t>
                      </a:r>
                      <a:endParaRPr lang="ru-RU" dirty="0"/>
                    </a:p>
                  </a:txBody>
                  <a:tcPr/>
                </a:tc>
                <a:tc gridSpan="2">
                  <a:txBody>
                    <a:bodyPr/>
                    <a:lstStyle/>
                    <a:p>
                      <a:pPr algn="ctr"/>
                      <a:r>
                        <a:rPr lang="ru-RU" dirty="0" smtClean="0"/>
                        <a:t>Не допускается</a:t>
                      </a:r>
                      <a:endParaRPr lang="ru-RU" dirty="0"/>
                    </a:p>
                  </a:txBody>
                  <a:tcPr/>
                </a:tc>
                <a:tc hMerge="1">
                  <a:txBody>
                    <a:bodyPr/>
                    <a:lstStyle/>
                    <a:p>
                      <a:endParaRPr lang="ru-RU" dirty="0"/>
                    </a:p>
                  </a:txBody>
                  <a:tcPr/>
                </a:tc>
                <a:extLst>
                  <a:ext uri="{0D108BD9-81ED-4DB2-BD59-A6C34878D82A}">
                    <a16:rowId xmlns:a16="http://schemas.microsoft.com/office/drawing/2014/main" val="1632332023"/>
                  </a:ext>
                </a:extLst>
              </a:tr>
              <a:tr h="800080">
                <a:tc>
                  <a:txBody>
                    <a:bodyPr/>
                    <a:lstStyle/>
                    <a:p>
                      <a:r>
                        <a:rPr lang="ru-RU" dirty="0" smtClean="0"/>
                        <a:t>Если запрос котировок не состоялся</a:t>
                      </a:r>
                      <a:endParaRPr lang="ru-RU" dirty="0"/>
                    </a:p>
                  </a:txBody>
                  <a:tcPr/>
                </a:tc>
                <a:tc>
                  <a:txBody>
                    <a:bodyPr/>
                    <a:lstStyle/>
                    <a:p>
                      <a:r>
                        <a:rPr lang="ru-RU" dirty="0" smtClean="0"/>
                        <a:t>Продление на 4 раб. дня</a:t>
                      </a:r>
                      <a:endParaRPr lang="ru-RU" dirty="0"/>
                    </a:p>
                  </a:txBody>
                  <a:tcPr/>
                </a:tc>
                <a:tc gridSpan="2">
                  <a:txBody>
                    <a:bodyPr/>
                    <a:lstStyle/>
                    <a:p>
                      <a:pPr algn="ctr"/>
                      <a:r>
                        <a:rPr lang="ru-RU" dirty="0" smtClean="0"/>
                        <a:t>Продление не предусмотрено</a:t>
                      </a:r>
                      <a:endParaRPr lang="ru-RU" dirty="0"/>
                    </a:p>
                  </a:txBody>
                  <a:tcPr/>
                </a:tc>
                <a:tc hMerge="1">
                  <a:txBody>
                    <a:bodyPr/>
                    <a:lstStyle/>
                    <a:p>
                      <a:endParaRPr lang="ru-RU" dirty="0"/>
                    </a:p>
                  </a:txBody>
                  <a:tcPr/>
                </a:tc>
                <a:extLst>
                  <a:ext uri="{0D108BD9-81ED-4DB2-BD59-A6C34878D82A}">
                    <a16:rowId xmlns:a16="http://schemas.microsoft.com/office/drawing/2014/main" val="1198501343"/>
                  </a:ext>
                </a:extLst>
              </a:tr>
              <a:tr h="799399">
                <a:tc>
                  <a:txBody>
                    <a:bodyPr/>
                    <a:lstStyle/>
                    <a:p>
                      <a:r>
                        <a:rPr lang="ru-RU" dirty="0" smtClean="0"/>
                        <a:t>Доп. объем товара</a:t>
                      </a:r>
                      <a:endParaRPr lang="ru-RU" dirty="0"/>
                    </a:p>
                  </a:txBody>
                  <a:tcPr/>
                </a:tc>
                <a:tc gridSpan="3">
                  <a:txBody>
                    <a:bodyPr/>
                    <a:lstStyle/>
                    <a:p>
                      <a:r>
                        <a:rPr lang="ru-RU" dirty="0" smtClean="0"/>
                        <a:t>Не допускается</a:t>
                      </a:r>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3786777870"/>
                  </a:ext>
                </a:extLst>
              </a:tr>
            </a:tbl>
          </a:graphicData>
        </a:graphic>
      </p:graphicFrame>
    </p:spTree>
    <p:extLst>
      <p:ext uri="{BB962C8B-B14F-4D97-AF65-F5344CB8AC3E}">
        <p14:creationId xmlns:p14="http://schemas.microsoft.com/office/powerpoint/2010/main" val="79655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продолжение</a:t>
            </a:r>
            <a:endParaRPr lang="ru-RU" dirty="0"/>
          </a:p>
        </p:txBody>
      </p:sp>
      <p:sp>
        <p:nvSpPr>
          <p:cNvPr id="3" name="Объект 2"/>
          <p:cNvSpPr>
            <a:spLocks noGrp="1"/>
          </p:cNvSpPr>
          <p:nvPr>
            <p:ph idx="1"/>
          </p:nvPr>
        </p:nvSpPr>
        <p:spPr>
          <a:xfrm>
            <a:off x="817685" y="2435469"/>
            <a:ext cx="10585938" cy="3771900"/>
          </a:xfrm>
        </p:spPr>
        <p:txBody>
          <a:bodyPr>
            <a:normAutofit/>
          </a:bodyPr>
          <a:lstStyle/>
          <a:p>
            <a:pPr marL="0" indent="0">
              <a:buNone/>
            </a:pPr>
            <a:r>
              <a:rPr lang="ru-RU" sz="1400" dirty="0" smtClean="0"/>
              <a:t>В ряде случаев заказчик будет вправе проводить </a:t>
            </a:r>
            <a:r>
              <a:rPr lang="ru-RU" sz="1400" u="sng" dirty="0" smtClean="0"/>
              <a:t>запрос котировок вне зависимости от размера НМЦК и «привязки» к годовому </a:t>
            </a:r>
            <a:r>
              <a:rPr lang="en-US" sz="1400" u="sng" dirty="0" smtClean="0"/>
              <a:t>V </a:t>
            </a:r>
            <a:r>
              <a:rPr lang="ru-RU" sz="1400" u="sng" dirty="0" smtClean="0"/>
              <a:t>от СГОЗ</a:t>
            </a:r>
            <a:r>
              <a:rPr lang="ru-RU" sz="1400" dirty="0" smtClean="0"/>
              <a:t>:</a:t>
            </a:r>
          </a:p>
          <a:p>
            <a:r>
              <a:rPr lang="ru-RU" sz="1400" dirty="0" smtClean="0"/>
              <a:t>Закупки ТРУ, являющихся предметом контракта, расторжение которого осуществлено заказчиком на основании ч. 9 или 15 ст. 95. При этом такая закупка осуществляется с учетом положений ч. 18 ст. 95;</a:t>
            </a:r>
          </a:p>
          <a:p>
            <a:r>
              <a:rPr lang="ru-RU" sz="1400" dirty="0" smtClean="0"/>
              <a:t>Закупок заказчиком, осуществляющим деятельность на территории иностранного государства;</a:t>
            </a:r>
          </a:p>
          <a:p>
            <a:r>
              <a:rPr lang="ru-RU" sz="1400" dirty="0" smtClean="0"/>
              <a:t>Закупок лекарственных препаратов, необходимых для назначения пациенту по медицинским показаниям (индивидуальная переносимость, по жизненным показаниям) по решению ВК, которое фиксируется в медицинских документах пациента и журнале ВК. При этом </a:t>
            </a:r>
            <a:r>
              <a:rPr lang="en-US" sz="1400" dirty="0" smtClean="0"/>
              <a:t>V </a:t>
            </a:r>
            <a:r>
              <a:rPr lang="ru-RU" sz="1400" dirty="0" smtClean="0"/>
              <a:t>закупаемых лекарственных препаратов не должен превышать </a:t>
            </a:r>
            <a:r>
              <a:rPr lang="en-US" sz="1400" dirty="0" smtClean="0"/>
              <a:t>V </a:t>
            </a:r>
            <a:r>
              <a:rPr lang="ru-RU" sz="1400" dirty="0" smtClean="0"/>
              <a:t>лекарственных препаратов, необходимых пациенту в течение срока лечения (без оговорки о том, что не могут быть предметом одного контракта ЛП, необходимые для назначения двум и более пациентам);</a:t>
            </a:r>
          </a:p>
          <a:p>
            <a:r>
              <a:rPr lang="ru-RU" sz="1400" dirty="0" smtClean="0"/>
              <a:t>Закупок услуг по защите интересов РФ в случае подачи физическими лицами и (или) юридическими лицами в судебные органы иностранных государств, международные суды и арбитражи исков к РФ при необходимости привлечения российских и (или) иностранных специалистов, экспертов и адвокатов к оказанию таких услуг;</a:t>
            </a:r>
          </a:p>
          <a:p>
            <a:r>
              <a:rPr lang="ru-RU" sz="1400" dirty="0" smtClean="0"/>
              <a:t>Закупок изделий народных художественных промыслов признанного художественного достоинства, образцы которых зарегистрированы в порядке, установленном уполномоченным Правительством РФ федеральным органом исполнительной власти; </a:t>
            </a:r>
            <a:endParaRPr lang="ru-RU" sz="1400" dirty="0"/>
          </a:p>
        </p:txBody>
      </p:sp>
    </p:spTree>
    <p:extLst>
      <p:ext uri="{BB962C8B-B14F-4D97-AF65-F5344CB8AC3E}">
        <p14:creationId xmlns:p14="http://schemas.microsoft.com/office/powerpoint/2010/main" val="371774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Особенности: продолжение</a:t>
            </a:r>
          </a:p>
        </p:txBody>
      </p:sp>
      <p:sp>
        <p:nvSpPr>
          <p:cNvPr id="3" name="Объект 2"/>
          <p:cNvSpPr>
            <a:spLocks noGrp="1"/>
          </p:cNvSpPr>
          <p:nvPr>
            <p:ph idx="1"/>
          </p:nvPr>
        </p:nvSpPr>
        <p:spPr>
          <a:xfrm>
            <a:off x="807427" y="2444261"/>
            <a:ext cx="10577146" cy="3763107"/>
          </a:xfrm>
        </p:spPr>
        <p:txBody>
          <a:bodyPr>
            <a:normAutofit/>
          </a:bodyPr>
          <a:lstStyle/>
          <a:p>
            <a:r>
              <a:rPr lang="ru-RU" sz="1400" dirty="0" smtClean="0"/>
              <a:t>Закупок спортивного инвентаря, оборудования, спортивной экипировки, необходимых для олимпийской команды России, паралимпийской команды России а также для подготовки  спортивных сборных команд РФ, субъектов РФ к спортивным соревнованиям и для участия в них;</a:t>
            </a:r>
          </a:p>
          <a:p>
            <a:r>
              <a:rPr lang="ru-RU" sz="1400" dirty="0" smtClean="0"/>
              <a:t>Закупок жилых помещений для детей-сирот и детей, оставшихся без попечения родителей, лиц из числа детей-сирот и детей, оставшихся без попечения родителей (без оговорки о том, что закупка осуществляется только у физических лиц, являющихся собственниками этих жилых помещений);</a:t>
            </a:r>
          </a:p>
          <a:p>
            <a:r>
              <a:rPr lang="ru-RU" sz="1400" dirty="0" smtClean="0"/>
              <a:t> Закупки, по результатам которой заключается контракт на поставку товаров, необходимых для нормального жизнеобеспечения граждан, если контрольным органом в сфере закупок выдано предписание об устранении нарушения законодательства РФ или иных НПА о контрактной системе в сфере закупок, предусматривающее в том числе отмену протокола подведения итогов определения поставщика (подрядчика, исполнителя), либо если арбитражным судом вынесено определение об обеспечении иска, поданного заказчиком в связи с неисполнением ранее заключенного контракта, либо если ранее заключенный контракт на поставку таких товаров расторгнут в соответствии с </a:t>
            </a:r>
            <a:r>
              <a:rPr lang="ru-RU" sz="1400" dirty="0" smtClean="0"/>
              <a:t>Федеральным законом</a:t>
            </a:r>
            <a:r>
              <a:rPr lang="en-US" sz="1400" dirty="0"/>
              <a:t> </a:t>
            </a:r>
            <a:r>
              <a:rPr lang="ru-RU" sz="1400" dirty="0" smtClean="0"/>
              <a:t>№44-ФЗ</a:t>
            </a:r>
            <a:r>
              <a:rPr lang="ru-RU" sz="1400" dirty="0" smtClean="0"/>
              <a:t>. </a:t>
            </a:r>
            <a:r>
              <a:rPr lang="ru-RU" sz="1400" dirty="0" smtClean="0"/>
              <a:t>Срок исполнения контракта не может выходить за пределы срока, необходимого для определения поставщика (подрядчика, исполнителя) таких товаров, а количество закупаемых товаров не может превышать количество товаров, необходимых в течение такого срока.  </a:t>
            </a:r>
            <a:endParaRPr lang="ru-RU" sz="1400" dirty="0"/>
          </a:p>
        </p:txBody>
      </p:sp>
    </p:spTree>
    <p:extLst>
      <p:ext uri="{BB962C8B-B14F-4D97-AF65-F5344CB8AC3E}">
        <p14:creationId xmlns:p14="http://schemas.microsoft.com/office/powerpoint/2010/main" val="24816415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607</TotalTime>
  <Words>2444</Words>
  <Application>Microsoft Office PowerPoint</Application>
  <PresentationFormat>Широкоэкранный</PresentationFormat>
  <Paragraphs>201</Paragraphs>
  <Slides>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Arial</vt:lpstr>
      <vt:lpstr>Garamond</vt:lpstr>
      <vt:lpstr>Натуральные материалы</vt:lpstr>
      <vt:lpstr>Второй оптимизационный пакет поправок</vt:lpstr>
      <vt:lpstr>Оптимизационный пакет: Законопроект №1100997-7</vt:lpstr>
      <vt:lpstr>Новые основания отклонения заявки (для всех конкурентных закупок)</vt:lpstr>
      <vt:lpstr>Запрос котировок в ЭФ: ключевые изменения</vt:lpstr>
      <vt:lpstr>Сравнительный анализ</vt:lpstr>
      <vt:lpstr>Презентация PowerPoint</vt:lpstr>
      <vt:lpstr>Сравнительный анализ: продолжение</vt:lpstr>
      <vt:lpstr>Особенности: продолжение</vt:lpstr>
      <vt:lpstr>Особенности: продолжение</vt:lpstr>
      <vt:lpstr>Аукцион в ЭФ: ключевые изменения</vt:lpstr>
      <vt:lpstr>Сравнительный анализ</vt:lpstr>
      <vt:lpstr>Особенности процедуры подачи ценовых предложений </vt:lpstr>
      <vt:lpstr>Рассмотрение заявок и формирование итогового протокола</vt:lpstr>
      <vt:lpstr>Конкурс в ЭФ: ключевые изменения</vt:lpstr>
      <vt:lpstr>Продолжение</vt:lpstr>
      <vt:lpstr>Основания для осуществления закупки у единственного поставщика (подрядчика, исполнителя) ч.1 ст. 93</vt:lpstr>
      <vt:lpstr>Основания для осуществления закупки у единственного поставщика (подрядчика, исполнителя) ч.1 ст. 93</vt:lpstr>
      <vt:lpstr>ВАЖНО ПОМНИТЬ!</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А. Бабичев</dc:creator>
  <cp:lastModifiedBy>Майя М. Сивцева</cp:lastModifiedBy>
  <cp:revision>56</cp:revision>
  <cp:lastPrinted>2021-10-18T10:32:06Z</cp:lastPrinted>
  <dcterms:created xsi:type="dcterms:W3CDTF">2021-10-15T05:24:33Z</dcterms:created>
  <dcterms:modified xsi:type="dcterms:W3CDTF">2021-10-19T00:19:15Z</dcterms:modified>
</cp:coreProperties>
</file>