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20"/>
  </p:notesMasterIdLst>
  <p:sldIdLst>
    <p:sldId id="402" r:id="rId2"/>
    <p:sldId id="403" r:id="rId3"/>
    <p:sldId id="404" r:id="rId4"/>
    <p:sldId id="407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419" r:id="rId16"/>
    <p:sldId id="420" r:id="rId17"/>
    <p:sldId id="421" r:id="rId18"/>
    <p:sldId id="422" r:id="rId19"/>
  </p:sldIdLst>
  <p:sldSz cx="9144000" cy="5232400"/>
  <p:notesSz cx="9144000" cy="5232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96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57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20"/>
      </p:cViewPr>
      <p:guideLst>
        <p:guide orient="horz" pos="289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61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61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DCCE1-A6BC-4AAA-B1CB-7C36F7B8D736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92113"/>
            <a:ext cx="3429000" cy="1962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86025"/>
            <a:ext cx="7315200" cy="23542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970463"/>
            <a:ext cx="3962400" cy="260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970463"/>
            <a:ext cx="3962400" cy="260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EE23D-9525-4A6F-8B55-D2BA3C2787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27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E23D-9525-4A6F-8B55-D2BA3C27875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970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E23D-9525-4A6F-8B55-D2BA3C27875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80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460"/>
            <a:ext cx="9144000" cy="523886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34571"/>
            <a:ext cx="5825202" cy="125606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90636"/>
            <a:ext cx="5825202" cy="83689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12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65102"/>
            <a:ext cx="6447501" cy="259682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410750"/>
            <a:ext cx="6447501" cy="119858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51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65102"/>
            <a:ext cx="6070601" cy="230613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71234"/>
            <a:ext cx="5418393" cy="29068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410750"/>
            <a:ext cx="6447501" cy="119858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06403" y="603029"/>
            <a:ext cx="457200" cy="4461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202336"/>
            <a:ext cx="457200" cy="4461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3493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74035"/>
            <a:ext cx="6447501" cy="198024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454275"/>
            <a:ext cx="6447501" cy="115506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959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65102"/>
            <a:ext cx="6070601" cy="230613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61923"/>
            <a:ext cx="6447502" cy="39235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454275"/>
            <a:ext cx="6447501" cy="115506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06403" y="603029"/>
            <a:ext cx="457200" cy="4461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202336"/>
            <a:ext cx="457200" cy="44616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695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65102"/>
            <a:ext cx="6441152" cy="230613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61923"/>
            <a:ext cx="6447502" cy="39235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454275"/>
            <a:ext cx="6447501" cy="115506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828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5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65102"/>
            <a:ext cx="978557" cy="4006663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65102"/>
            <a:ext cx="5295113" cy="40066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1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30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60662"/>
            <a:ext cx="6447501" cy="1393614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454275"/>
            <a:ext cx="6447501" cy="656453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13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48450"/>
            <a:ext cx="3138026" cy="29608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48450"/>
            <a:ext cx="3138026" cy="296088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40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48750"/>
            <a:ext cx="3139217" cy="43966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88417"/>
            <a:ext cx="3139217" cy="252091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48750"/>
            <a:ext cx="3139214" cy="43966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88417"/>
            <a:ext cx="3139213" cy="252091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16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65102"/>
            <a:ext cx="6447501" cy="10077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85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91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43379"/>
            <a:ext cx="2890896" cy="975422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92868"/>
            <a:ext cx="3385156" cy="42164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118801"/>
            <a:ext cx="2890896" cy="197183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306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62680"/>
            <a:ext cx="6447500" cy="4324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65102"/>
            <a:ext cx="6447501" cy="293414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95080"/>
            <a:ext cx="6447500" cy="51425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55620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460"/>
            <a:ext cx="9144000" cy="523886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65102"/>
            <a:ext cx="6447501" cy="10077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48450"/>
            <a:ext cx="6447501" cy="2960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609336"/>
            <a:ext cx="683954" cy="278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10/19/2021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609336"/>
            <a:ext cx="4723209" cy="278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А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 «Единая </a:t>
            </a:r>
            <a:r>
              <a:rPr lang="ru-RU" sz="600" spc="-5" smtClean="0">
                <a:solidFill>
                  <a:srgbClr val="9AACB8"/>
                </a:solidFill>
                <a:latin typeface="Exo 2 Light"/>
                <a:cs typeface="Exo 2 Light"/>
              </a:rPr>
              <a:t>э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лектронная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т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ор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овая площадка» 2017 </a:t>
            </a:r>
            <a:r>
              <a:rPr lang="ru-RU" sz="600" spc="-10" smtClean="0">
                <a:solidFill>
                  <a:srgbClr val="9AACB8"/>
                </a:solidFill>
                <a:latin typeface="Exo 2 Light"/>
                <a:cs typeface="Exo 2 Light"/>
              </a:rPr>
              <a:t>го</a:t>
            </a:r>
            <a:r>
              <a:rPr lang="ru-RU" sz="600" spc="0" smtClean="0">
                <a:solidFill>
                  <a:srgbClr val="9AACB8"/>
                </a:solidFill>
                <a:latin typeface="Exo 2 Light"/>
                <a:cs typeface="Exo 2 Light"/>
              </a:rPr>
              <a:t>д</a:t>
            </a:r>
            <a:endParaRPr lang="ru-RU" sz="600">
              <a:latin typeface="Exo 2 Light"/>
              <a:cs typeface="Exo 2 Ligh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609336"/>
            <a:ext cx="512504" cy="278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02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35000"/>
            <a:ext cx="6104600" cy="67696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муниципальных закупок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381000" y="2463800"/>
            <a:ext cx="8305799" cy="2514600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ФЗ№44 «О контрактной системе» на 2022-2024 годы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063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2600" y="177800"/>
            <a:ext cx="49789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MyriadPro-Bold"/>
              </a:rPr>
              <a:t>Ужесточение антидемпинговых мер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2400" y="711199"/>
            <a:ext cx="8763000" cy="3727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MinionPro-Regular"/>
                <a:ea typeface="Calibri" panose="020F0502020204030204" pitchFamily="34" charset="0"/>
                <a:cs typeface="MinionPro-Regular"/>
              </a:rPr>
              <a:t>         </a:t>
            </a:r>
            <a:r>
              <a:rPr lang="ru-RU" sz="16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В </a:t>
            </a:r>
            <a:r>
              <a:rPr lang="ru-RU" sz="1600" dirty="0">
                <a:latin typeface="MinionPro-Regular"/>
                <a:ea typeface="Calibri" panose="020F0502020204030204" pitchFamily="34" charset="0"/>
                <a:cs typeface="MinionPro-Regular"/>
              </a:rPr>
              <a:t>2020 году минимально возможный размер обеспечения исполнения контракта был снижен с 5 до 0,5 % от НМЦК (или от цены контракта, предложенной участником закупки, если закупка проводилась исключительно среди СМП, СОНКО).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MinionPro-Regular"/>
                <a:ea typeface="Calibri" panose="020F0502020204030204" pitchFamily="34" charset="0"/>
                <a:cs typeface="MinionPro-Regular"/>
              </a:rPr>
              <a:t>         Предположим, заказчик объявил аукцион с НМЦК 20 млн руб., установив обеспечение исполнения контракта в размере 0,5 % от НМЦК, а участник закупки снизил цену более чем на 25 %. В этом случае при заключении контракта ему нужно будет предоставить обеспечение исполнения контракта, увеличенное в полтора раза, т. е. до 0,75 %. Очевидно, что такие антидемпинговые меры (0,25 % от НМЦК) вряд ли способны удержать кого-либо от демпинга.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         С </a:t>
            </a:r>
            <a:r>
              <a:rPr lang="ru-RU" sz="1600" dirty="0">
                <a:latin typeface="MinionPro-Regular"/>
                <a:ea typeface="Calibri" panose="020F0502020204030204" pitchFamily="34" charset="0"/>
                <a:cs typeface="MinionPro-Regular"/>
              </a:rPr>
              <a:t>1 января 2022 г. при проведении конкурсов и аукционов с НМЦК свыше 15 млн руб. в случае демпинга участник закупки должен будет предоставить </a:t>
            </a:r>
            <a:r>
              <a:rPr lang="ru-RU" sz="16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обеспечение исполнения контракта в полуторакратном размере, </a:t>
            </a:r>
            <a:r>
              <a:rPr lang="ru-RU" sz="1600" i="1" dirty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но не менее 10 % от НМЦК </a:t>
            </a:r>
            <a:r>
              <a:rPr lang="ru-RU" sz="16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(или от цены контракта, предложенной участником закупки, если закупка проводилась исключительно среди СМП, СОНКО</a:t>
            </a:r>
            <a:r>
              <a:rPr lang="ru-RU" sz="16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48636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016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MyriadPro-Bold"/>
              </a:rPr>
              <a:t>Некоторые другие </a:t>
            </a:r>
            <a:r>
              <a:rPr lang="ru-RU" b="1" dirty="0" smtClean="0">
                <a:latin typeface="MyriadPro-Bold"/>
              </a:rPr>
              <a:t>изменения, касающиеся </a:t>
            </a:r>
            <a:r>
              <a:rPr lang="ru-RU" b="1" dirty="0">
                <a:latin typeface="MyriadPro-Bold"/>
              </a:rPr>
              <a:t>обеспечительных мер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635000"/>
            <a:ext cx="8534400" cy="4768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1. Требование об обеспечении исполнения контракта (далее — ОИК), заключаемого по </a:t>
            </a: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результатам запроса котировок, станет правом заказчика независимо от НМЦК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. В настоящее время заказчик вправе не требовать ОИК, только если НМЦК запроса котировок не превышает 500 тыс. руб.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2. Законодатель добавил, что </a:t>
            </a: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размер обеспечения гарантийных обязательств может отсчитываться не только от НМЦК, но и от </a:t>
            </a:r>
            <a:r>
              <a:rPr lang="ru-RU" sz="1400" i="1" dirty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цены контракта, заключаемого с единственным поставщиком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3. Условие независимой гарантии о праве заказчика на бесспорное списание средств со счета гаранта отныне будет сопровождаться оговоркой об отсутствии оснований для отказа в удовлетворении требования бенефициара, предусмотренных ГК РФ. И возникать такое право будет лишь в том случае, если гарант не исполнил в срок не более чем 10 рабочих дней требование заказчика об уплате денежной суммы по независимой гарантии, направленное до окончания срока ее действия (сейчас этот срок составляет 5 рабочих дней).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4. Вводится порядок действий с обеспечением исполнения контракта при изменении существенных условий контракта. Если заказчик требовал ОИК при проведении закупки и если изменения существенных условий контракта влекут возникновение новых обязательств поставщика, не обеспеченных ранее предоставленным ОИК, то изменения будут возможны только при условии предоставления контрагентом ОИК, адекватного изменяющимся условиям.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5. Предусматриваются существенные особенности обеспечения исполнения контрактов жизненного цикла.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631825" algn="l"/>
              </a:tabLs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60640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778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MyriadPro-Bold"/>
              </a:rPr>
              <a:t>Изменения в порядке предоставления </a:t>
            </a:r>
            <a:r>
              <a:rPr lang="ru-RU" sz="1600" b="1" dirty="0" smtClean="0">
                <a:latin typeface="MyriadPro-Bold"/>
              </a:rPr>
              <a:t>преимуществ организациям </a:t>
            </a:r>
            <a:r>
              <a:rPr lang="ru-RU" sz="1600" b="1" dirty="0">
                <a:latin typeface="MyriadPro-Bold"/>
              </a:rPr>
              <a:t>инвалидов, учреждениям и </a:t>
            </a:r>
            <a:r>
              <a:rPr lang="ru-RU" sz="1600" b="1" dirty="0" smtClean="0">
                <a:latin typeface="MyriadPro-Bold"/>
              </a:rPr>
              <a:t>предприятиям уголовно-исполнительной </a:t>
            </a:r>
            <a:r>
              <a:rPr lang="ru-RU" sz="1600" b="1" dirty="0">
                <a:latin typeface="MyriadPro-Bold"/>
              </a:rPr>
              <a:t>системы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863600"/>
            <a:ext cx="8686800" cy="3846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Закон № 360-ФЗ приводит положения ст. 28, 29 Закона № 44-ФЗ в соответствие со здравым </a:t>
            </a:r>
            <a:r>
              <a:rPr lang="ru-RU" sz="14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смыслом: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Закрепляется </a:t>
            </a: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правило об увеличении </a:t>
            </a:r>
            <a:r>
              <a:rPr lang="ru-RU" sz="1400" i="1" dirty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на 15 % </a:t>
            </a: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соответственно от цены контракта, предложенной участником закупки, от цены единицы товара, работы, услуги,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определенной на основании предложения участника о сумме цен единиц товара, работы, услуги (при проведении закупки «без объема» в соответствии с ч. 24 ст. 22 Закона № 44-ФЗ).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 Главное правило такого увеличения по-прежнему будет заключаться в том, что оно не может превышать НМЦК или начальные цены единиц товара, работы, услуги (в случае «закупки без объема»).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Также в ст. 28, 29 Закона № 44-ФЗ устанавливается запрет на объединение в один объект закупки товаров, включенных в перечень товаров, при закупке которых предоставляются преимущества, и не включенных в такой перечень.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Сейчас подобная формулировка предусмотрена только в Правилах предоставления преимуществ организациям инвалидов, утвержденных постановлением Правительства РФ от 15.04.2014 № 341. Для учреждений и предприятий уголовно-исполнительной системы аналогичной нормы нет.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631825" algn="l"/>
              </a:tabLs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127648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330200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MyriadPro-Bold"/>
              </a:rPr>
              <a:t>Изменения в нормах о закупках у СМП, СОНКО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939800"/>
            <a:ext cx="8382000" cy="3648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Начиная с 2022 года минимальный обязательный объем закупок у СМП, СОНКО увеличивается </a:t>
            </a:r>
            <a:r>
              <a:rPr lang="ru-RU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с 15 до 25 % от объема закупок</a:t>
            </a: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, рассчитанного в соответствии с ч. 1.1 ст. 30 Закона № 44-ФЗ.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Отметим, что источником этого важнейшего нововведения является не Закон № 360-ФЗ, а принятый днем ранее Федеральный закон от 01.07.2021 № 277-ФЗ (далее — Закон № 277-ФЗ).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MinionPro-Regular"/>
                <a:ea typeface="Calibri" panose="020F0502020204030204" pitchFamily="34" charset="0"/>
                <a:cs typeface="MinionPro-Regular"/>
              </a:rPr>
              <a:t>При этом,  </a:t>
            </a: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Закон № 360-ФЗ предусматривает важное терминологическое новшество: если участниками закупки могут быть только СМП, СОНКО, то это будет называться </a:t>
            </a:r>
            <a:r>
              <a:rPr lang="ru-RU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«преимуществом участникам закупки», а не «ограничением участия в закупке».</a:t>
            </a:r>
            <a:endParaRPr lang="ru-RU" sz="16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Участники такой закупки будут получать оплату за поставленные товары, выполненные работы, оказанные услуги в более сжатые сроки, чем сейчас.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871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400" y="1778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MyriadPro-Bold"/>
              </a:rPr>
              <a:t>Изменения в закупках у единственного поставщика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635000"/>
            <a:ext cx="8839200" cy="4462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1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. </a:t>
            </a:r>
            <a:r>
              <a:rPr lang="ru-RU" sz="1200" i="1" dirty="0">
                <a:latin typeface="MinionPro-It"/>
                <a:ea typeface="Calibri" panose="020F0502020204030204" pitchFamily="34" charset="0"/>
                <a:cs typeface="MinionPro-It"/>
              </a:rPr>
              <a:t>С 1 июля 2023 г.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субъекты РФ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лишатся права наделять учреждаемых ими хозяйствующих субъектов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исключительной компетенцией на выполнение работ или оказание услуг, с тем чтобы впоследствии заказчики данного региона заключали с этими хозяйствующими субъектами контракты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по п. 6 ч. 1 ст. 93 Закона № 44-ФЗ. </a:t>
            </a:r>
            <a:endParaRPr lang="ru-RU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2.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В п. 8 ч. 1 ст. 93 Закона № 44-ФЗ убрали увязку возможности заключения с единственным поставщиком контракта на оказание коммунальных услуг с наличием установленного тарифа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3. Действие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п. 23 ч. 1 ст. 93 Закона № 44-ФЗ распространили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на работы по сохранению объектов культурного наследия (памятников истории и культуры) народов РФ. Также было добавлено, что не только услуги, закупаемые по данному пункту, должны оказываться указанному в норме третьему лицу, а не самому заказчику: теперь это правило распространено и на </a:t>
            </a:r>
            <a:r>
              <a:rPr lang="ru-RU" sz="1200" i="1" dirty="0">
                <a:latin typeface="MinionPro-It"/>
                <a:ea typeface="Calibri" panose="020F0502020204030204" pitchFamily="34" charset="0"/>
                <a:cs typeface="MinionPro-It"/>
              </a:rPr>
              <a:t>работы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4. Внесены изменения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в п. 30 ч. 1 ст. 93 Закона № 44-ФЗ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(закупка товаров, работ, услуг для подготовки и проведения выборов, референдума, осуществления деятельности избирательной комиссии, комиссии референдума).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5.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Добавлены четыре новых основания для закупки у единственного поставщика (п. 57–60 ч. 1 ст. 93 Закона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№ 44-ФЗ</a:t>
            </a:r>
            <a:r>
              <a:rPr lang="ru-RU" sz="12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).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6. С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1 апреля 2023 г. предусматривается возможность заключения контракта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по п. 2, 6, 17 ч. 1 ст. 93 Закона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№ 44-ФЗ с использованием ЕИС.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7.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Но самое важное изменение, затрагивающее всех заказчиков без исключения,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произошло в ч. 4 ст. 93 Закона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№ </a:t>
            </a:r>
            <a:r>
              <a:rPr lang="ru-RU" sz="12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44-ФЗ появилась </a:t>
            </a:r>
            <a:r>
              <a:rPr lang="ru-RU" sz="1200" i="1" dirty="0" smtClean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безусловная </a:t>
            </a:r>
            <a:r>
              <a:rPr lang="ru-RU" sz="1200" i="1" dirty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обязанность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заказчиков </a:t>
            </a:r>
            <a:r>
              <a:rPr lang="ru-RU" sz="1200" b="1" i="1" dirty="0">
                <a:solidFill>
                  <a:srgbClr val="C00000"/>
                </a:solidFill>
                <a:latin typeface="MinionPro-BoldIt"/>
                <a:ea typeface="Calibri" panose="020F0502020204030204" pitchFamily="34" charset="0"/>
                <a:cs typeface="MinionPro-BoldIt"/>
              </a:rPr>
              <a:t>определять </a:t>
            </a:r>
            <a:r>
              <a:rPr lang="ru-RU" sz="1200" i="1" dirty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цену контракта, заключаемого с единственным </a:t>
            </a:r>
            <a:r>
              <a:rPr lang="ru-RU" sz="1200" i="1" dirty="0">
                <a:latin typeface="MinionPro-It"/>
                <a:ea typeface="Calibri" panose="020F0502020204030204" pitchFamily="34" charset="0"/>
                <a:cs typeface="MinionPro-It"/>
              </a:rPr>
              <a:t>поставщиком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(далее — ЦКЕП),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по общим правилам Закона № 44-ФЗ. </a:t>
            </a:r>
            <a:r>
              <a:rPr lang="ru-RU" sz="1200" dirty="0">
                <a:latin typeface="MinionPro-Regular"/>
                <a:ea typeface="Calibri" panose="020F0502020204030204" pitchFamily="34" charset="0"/>
                <a:cs typeface="MinionPro-Regular"/>
              </a:rPr>
              <a:t>Подчеркнем, что сказанное касается в т. ч. излюбленных заказчиками п. 4, 5 ч. 1 ст. 93 Закона № 44-ФЗ (как и вообще всех других возможных пунктов). При этом в случаях, предусмотренных п. 3, 6, 11, 12, 16, 18, 19, 22, 23, 30–35, 37–41, 46 и 49 ч. 1 ст. 93 Закона № 44-ФЗ, придется дополнительно </a:t>
            </a:r>
            <a:r>
              <a:rPr lang="ru-RU" sz="1200" b="1" i="1" dirty="0">
                <a:solidFill>
                  <a:srgbClr val="C00000"/>
                </a:solidFill>
                <a:latin typeface="MinionPro-BoldIt"/>
                <a:ea typeface="Calibri" panose="020F0502020204030204" pitchFamily="34" charset="0"/>
                <a:cs typeface="MinionPro-BoldIt"/>
              </a:rPr>
              <a:t>обосновывать </a:t>
            </a:r>
            <a:r>
              <a:rPr lang="ru-RU" sz="1200" i="1" dirty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ЦКЕП </a:t>
            </a: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по правилам Закона № 44-ФЗ и включать соответствующее обоснование в заключаемый контракт.</a:t>
            </a:r>
            <a:endParaRPr lang="ru-RU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 </a:t>
            </a:r>
            <a:endParaRPr lang="ru-RU" sz="1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273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778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MyriadPro-Bold"/>
              </a:rPr>
              <a:t>Электронное </a:t>
            </a:r>
            <a:r>
              <a:rPr lang="ru-RU" b="1" dirty="0" smtClean="0">
                <a:latin typeface="MyriadPro-Bold"/>
              </a:rPr>
              <a:t>актирование приемки </a:t>
            </a:r>
            <a:r>
              <a:rPr lang="ru-RU" b="1" dirty="0">
                <a:latin typeface="MyriadPro-Bold"/>
              </a:rPr>
              <a:t>результатов исполнения контракта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547132"/>
            <a:ext cx="8686800" cy="4011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Электронное актирование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— одно из тех изменений, которые в наибольшей степени скажутся на повседневной работе заказчиков.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Электронное актирование будет обязательным при исполнении любых контрактов, заключенных по результатам проведения электронных процедур. </a:t>
            </a:r>
            <a:endParaRPr lang="ru-RU" sz="1400" dirty="0" smtClean="0"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Документ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о приемке должен будет формироваться поставщиком с использованием ЕИС в срок, установленный контрактом.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Содержание документа о приемке подробно раскрывается в многочисленных подпунктах п. 1 ч. 13 ст. Закона № 44-ФЗ (в ред. Закона № 360-ФЗ). Можно выделить следующие блоки сведений, заключаемых в документ о приемке: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SymbolMT"/>
                <a:ea typeface="Calibri" panose="020F0502020204030204" pitchFamily="34" charset="0"/>
                <a:cs typeface="SymbolMT"/>
              </a:rPr>
              <a:t>•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информация о заказчике;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SymbolMT"/>
                <a:ea typeface="Calibri" panose="020F0502020204030204" pitchFamily="34" charset="0"/>
                <a:cs typeface="SymbolMT"/>
              </a:rPr>
              <a:t>•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информация о поставщике;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SymbolMT"/>
                <a:ea typeface="Calibri" panose="020F0502020204030204" pitchFamily="34" charset="0"/>
                <a:cs typeface="SymbolMT"/>
              </a:rPr>
              <a:t>•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информация о закупке (ее идентификационный код);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SymbolMT"/>
                <a:ea typeface="Calibri" panose="020F0502020204030204" pitchFamily="34" charset="0"/>
                <a:cs typeface="SymbolMT"/>
              </a:rPr>
              <a:t>•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информация о результатах исполнения контракта (наименование, количественные и стоимостные показатели, сведения о стране происхождения товаров).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К документу о приемке могут прилагаться документы, которые считаются его неотъемлемой частью. При наличии противоречий между электронным документом о приемке и приложенными к нему документами приоритет будет иметь информация, содержащаяся в документе о приемке.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951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01600"/>
            <a:ext cx="8763000" cy="4011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           Документ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о приемке, подписанный электронной подписью поставщика, не позднее одного часа с момента его размещения в ЕИС автоматически направляется заказчику. Дата его поступления заказчику определяется в соответствии с часовой зоной, в которой расположен заказчик.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После получения документа о приемке у заказчика две альтернативы: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1) либо подписать документ о приемке и разместить его в ЕИС;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2) либо сформировать с использованием ЕИС мотивированный отказ от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подписания документа о приемке с указанием причин такого отказа.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Выполняются эти действия в срок, установленный контрактом, но не позднее 20 рабочих дней, следующих за днем поступления документа о приемке.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Приемка может оформляться единоличным решением лица, имеющего право действовать от имени заказчика. В этом случае документ о приемке сразу подписывается усиленной электронной подписью указанного лица. </a:t>
            </a:r>
            <a:endParaRPr lang="ru-RU" sz="1400" dirty="0" smtClean="0"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 </a:t>
            </a:r>
            <a:r>
              <a:rPr lang="ru-RU" sz="14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       Но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если приемка проводилась коллегиально, с формированием приемочной комиссии, то вначале документ о приемке (или мотивированный отказ от приемки) подписывается усиленными электронными подписями всех членов приемочной комиссии </a:t>
            </a:r>
            <a:r>
              <a:rPr lang="ru-RU" sz="14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и 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только затем передается на подпись лицу, имеющему право действовать от имени заказчика.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354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558800"/>
            <a:ext cx="8610600" cy="4246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i="1" dirty="0" smtClean="0">
                <a:latin typeface="MinionPro-It"/>
                <a:ea typeface="Calibri" panose="020F0502020204030204" pitchFamily="34" charset="0"/>
                <a:cs typeface="MinionPro-It"/>
              </a:rPr>
              <a:t>       Если </a:t>
            </a:r>
            <a:r>
              <a:rPr lang="ru-RU" sz="1400" i="1" dirty="0">
                <a:latin typeface="MinionPro-It"/>
                <a:ea typeface="Calibri" panose="020F0502020204030204" pitchFamily="34" charset="0"/>
                <a:cs typeface="MinionPro-It"/>
              </a:rPr>
              <a:t>приемочная комиссия включает членов, не являющихся работниками заказчика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, то допускается подписывать документ о приемке или мотивированный отказ от его подписания без использования усиленных электронных подписей и ЕИС.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В этом случае вместо электронного документа о приемке в ЕИС размещаются </a:t>
            </a:r>
            <a:r>
              <a:rPr lang="ru-RU" sz="1400" i="1" dirty="0">
                <a:latin typeface="MinionPro-It"/>
                <a:ea typeface="Calibri" panose="020F0502020204030204" pitchFamily="34" charset="0"/>
                <a:cs typeface="MinionPro-It"/>
              </a:rPr>
              <a:t>электронные образы бумажных документов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, подписанных членами такой приемочной комиссии</a:t>
            </a:r>
            <a:r>
              <a:rPr lang="ru-RU" sz="14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.</a:t>
            </a:r>
          </a:p>
          <a:p>
            <a:pPr algn="just"/>
            <a:r>
              <a:rPr lang="ru-RU" sz="1400" dirty="0">
                <a:latin typeface="MinionPro-Regular"/>
              </a:rPr>
              <a:t> </a:t>
            </a:r>
            <a:r>
              <a:rPr lang="ru-RU" sz="1400" dirty="0" smtClean="0">
                <a:latin typeface="MinionPro-Regular"/>
              </a:rPr>
              <a:t>     </a:t>
            </a:r>
            <a:r>
              <a:rPr lang="ru-RU" sz="1400" dirty="0" smtClean="0"/>
              <a:t> </a:t>
            </a:r>
            <a:r>
              <a:rPr lang="ru-RU" sz="1400" dirty="0"/>
              <a:t>В случае получения мотивированного отказа от подписания документа о приемке поставщик вправе устранить указанные в таком отказе причины и повторно направить заказчику документ о приемке. Датой приемки результатов исполнения контракта считается дата размещения в ЕИС </a:t>
            </a:r>
            <a:r>
              <a:rPr lang="ru-RU" sz="1400" dirty="0" smtClean="0"/>
              <a:t>подписанного заказчиком </a:t>
            </a:r>
            <a:r>
              <a:rPr lang="ru-RU" sz="1400" dirty="0"/>
              <a:t>документа о приемке</a:t>
            </a:r>
            <a:r>
              <a:rPr lang="ru-RU" sz="1400" dirty="0" smtClean="0"/>
              <a:t>.</a:t>
            </a:r>
            <a:r>
              <a:rPr lang="ru-RU" sz="1400" dirty="0"/>
              <a:t> </a:t>
            </a:r>
            <a:endParaRPr lang="ru-RU" sz="1400" dirty="0" smtClean="0"/>
          </a:p>
          <a:p>
            <a:pPr algn="just"/>
            <a:r>
              <a:rPr lang="ru-RU" sz="1400" dirty="0" smtClean="0"/>
              <a:t>      Закон предусматривает </a:t>
            </a:r>
            <a:r>
              <a:rPr lang="ru-RU" sz="1400" dirty="0"/>
              <a:t>возможность внесения исправлений в электронный документ о приемке. Исправленный документ о приемке формируется и подписывается в ЕИС усиленными электронными подписями лиц, имеющих право действовать от имени сторон контракта.</a:t>
            </a:r>
          </a:p>
          <a:p>
            <a:pPr algn="just"/>
            <a:r>
              <a:rPr lang="ru-RU" sz="1400" dirty="0" smtClean="0"/>
              <a:t>      Отметим</a:t>
            </a:r>
            <a:r>
              <a:rPr lang="ru-RU" sz="1400" dirty="0"/>
              <a:t>, что в силу ч. 5 ст. 8 Закона № 360-ФЗ заказчики вправе применять электронное актирование при исполнении контрактов, которые были заключены по результатам закупок, извещения о проведении которых размещались в ЕИС до 1 января 2022 г. При этом </a:t>
            </a:r>
            <a:r>
              <a:rPr lang="ru-RU" sz="1400" i="1" dirty="0"/>
              <a:t>с 1 января по 1 апреля 2022 г. </a:t>
            </a:r>
            <a:r>
              <a:rPr lang="ru-RU" sz="1400" dirty="0"/>
              <a:t>электронные документы о приемке не будут размещаться на официальном сайте ЕИС</a:t>
            </a:r>
            <a:r>
              <a:rPr lang="ru-RU" sz="1400" dirty="0" smtClean="0"/>
              <a:t>.</a:t>
            </a:r>
            <a:endParaRPr lang="ru-RU" sz="1400" dirty="0"/>
          </a:p>
          <a:p>
            <a:pPr algn="just"/>
            <a:endParaRPr lang="ru-RU" sz="1400" dirty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50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2421852"/>
            <a:ext cx="67056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 smtClean="0">
                <a:latin typeface="MinionPro-Regular"/>
                <a:ea typeface="Calibri" panose="020F0502020204030204" pitchFamily="34" charset="0"/>
                <a:cs typeface="MinionPro-Regular"/>
              </a:rPr>
              <a:t>            Спасибо </a:t>
            </a:r>
            <a:r>
              <a:rPr lang="ru-RU" sz="3200" dirty="0">
                <a:latin typeface="MinionPro-Regular"/>
                <a:ea typeface="Calibri" panose="020F0502020204030204" pitchFamily="34" charset="0"/>
                <a:cs typeface="MinionPro-Regular"/>
              </a:rPr>
              <a:t>за внимание!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165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406401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MyriadPro-Bold"/>
              </a:rPr>
              <a:t>Реформа комиссий по осуществлению закупок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908040"/>
            <a:ext cx="84582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MinionPro-Regular"/>
              </a:rPr>
              <a:t>           С </a:t>
            </a:r>
            <a:r>
              <a:rPr lang="ru-RU" dirty="0">
                <a:latin typeface="MinionPro-Regular"/>
              </a:rPr>
              <a:t>1 января 2022 г. все это многообразие комиссий упраздняется, </a:t>
            </a:r>
            <a:r>
              <a:rPr lang="ru-RU" dirty="0" smtClean="0">
                <a:latin typeface="MinionPro-Regular"/>
              </a:rPr>
              <a:t>останется </a:t>
            </a:r>
            <a:r>
              <a:rPr lang="ru-RU" dirty="0">
                <a:latin typeface="MinionPro-Regular"/>
              </a:rPr>
              <a:t>просто «комиссия по осуществлению закупок». Минимальная </a:t>
            </a:r>
            <a:r>
              <a:rPr lang="ru-RU" dirty="0" smtClean="0">
                <a:latin typeface="MinionPro-Regular"/>
              </a:rPr>
              <a:t>численность комиссии </a:t>
            </a:r>
            <a:r>
              <a:rPr lang="ru-RU" dirty="0">
                <a:latin typeface="MinionPro-Regular"/>
              </a:rPr>
              <a:t>— всего три человека</a:t>
            </a:r>
            <a:r>
              <a:rPr lang="ru-RU" sz="800" dirty="0">
                <a:latin typeface="MinionPro-Regular"/>
              </a:rPr>
              <a:t>3</a:t>
            </a:r>
            <a:r>
              <a:rPr lang="ru-RU" dirty="0">
                <a:latin typeface="MinionPro-Regular"/>
              </a:rPr>
              <a:t>.</a:t>
            </a:r>
          </a:p>
          <a:p>
            <a:r>
              <a:rPr lang="ru-RU" dirty="0" smtClean="0">
                <a:latin typeface="MinionPro-Regular"/>
              </a:rPr>
              <a:t>             При </a:t>
            </a:r>
            <a:r>
              <a:rPr lang="ru-RU" dirty="0">
                <a:latin typeface="MinionPro-Regular"/>
              </a:rPr>
              <a:t>этом членам комиссии законодательно разрешат участвовать в </a:t>
            </a:r>
            <a:r>
              <a:rPr lang="ru-RU" dirty="0" smtClean="0">
                <a:latin typeface="MinionPro-Regular"/>
              </a:rPr>
              <a:t>заседаниях </a:t>
            </a:r>
            <a:r>
              <a:rPr lang="ru-RU" dirty="0">
                <a:latin typeface="MinionPro-Regular"/>
              </a:rPr>
              <a:t>с использованием систем видео-конференц-связи (разумеется, при </a:t>
            </a:r>
            <a:r>
              <a:rPr lang="ru-RU" dirty="0" smtClean="0">
                <a:latin typeface="MinionPro-Regular"/>
              </a:rPr>
              <a:t>условии </a:t>
            </a:r>
            <a:r>
              <a:rPr lang="ru-RU" dirty="0">
                <a:latin typeface="MinionPro-Regular"/>
              </a:rPr>
              <a:t>соблюдения всех требований к защите государственной тайны</a:t>
            </a:r>
            <a:r>
              <a:rPr lang="ru-RU" dirty="0" smtClean="0">
                <a:latin typeface="MinionPro-Regular"/>
              </a:rPr>
              <a:t>). Это </a:t>
            </a:r>
            <a:r>
              <a:rPr lang="ru-RU" dirty="0" smtClean="0"/>
              <a:t>большой </a:t>
            </a:r>
            <a:r>
              <a:rPr lang="ru-RU" dirty="0"/>
              <a:t>шаг навстречу прогрессу: в прежние годы </a:t>
            </a:r>
            <a:r>
              <a:rPr lang="ru-RU" dirty="0" smtClean="0"/>
              <a:t>нередко заседания </a:t>
            </a:r>
            <a:r>
              <a:rPr lang="ru-RU" dirty="0"/>
              <a:t>с использованием систем </a:t>
            </a:r>
            <a:r>
              <a:rPr lang="ru-RU" dirty="0" smtClean="0"/>
              <a:t>видео-конференц-связи рассматривались как </a:t>
            </a:r>
            <a:r>
              <a:rPr lang="ru-RU" dirty="0"/>
              <a:t>нарушение запрета на проведение заочных </a:t>
            </a:r>
            <a:r>
              <a:rPr lang="ru-RU" dirty="0" smtClean="0"/>
              <a:t>голосований.</a:t>
            </a:r>
            <a:endParaRPr lang="ru-RU" dirty="0"/>
          </a:p>
          <a:p>
            <a:pPr algn="just"/>
            <a:r>
              <a:rPr lang="ru-RU" dirty="0" smtClean="0"/>
              <a:t>              Изменения </a:t>
            </a:r>
            <a:r>
              <a:rPr lang="ru-RU" dirty="0"/>
              <a:t>в ст. 39 Закона № 44-ФЗ означают, что перед проведением в 2022 г</a:t>
            </a:r>
            <a:r>
              <a:rPr lang="ru-RU" dirty="0" smtClean="0"/>
              <a:t>. первой </a:t>
            </a:r>
            <a:r>
              <a:rPr lang="ru-RU" dirty="0"/>
              <a:t>конкурентной процедуры по новым правилам заказчикам нужно </a:t>
            </a:r>
            <a:r>
              <a:rPr lang="ru-RU" dirty="0" smtClean="0"/>
              <a:t>будет </a:t>
            </a:r>
            <a:r>
              <a:rPr lang="ru-RU" dirty="0"/>
              <a:t>заново определить состав комиссии по осуществлению закупок и </a:t>
            </a:r>
            <a:r>
              <a:rPr lang="ru-RU" dirty="0" smtClean="0"/>
              <a:t>порядок ее </a:t>
            </a:r>
            <a:r>
              <a:rPr lang="ru-RU" dirty="0"/>
              <a:t>работы.</a:t>
            </a:r>
          </a:p>
        </p:txBody>
      </p:sp>
    </p:spTree>
    <p:extLst>
      <p:ext uri="{BB962C8B-B14F-4D97-AF65-F5344CB8AC3E}">
        <p14:creationId xmlns:p14="http://schemas.microsoft.com/office/powerpoint/2010/main" val="153612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101600"/>
            <a:ext cx="7467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MyriadPro-Bold"/>
              </a:rPr>
              <a:t>Вместо банковских гарантий — независимые гарантии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2400" y="406401"/>
            <a:ext cx="8686800" cy="4702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+mj-lt"/>
                <a:ea typeface="Calibri" panose="020F0502020204030204" pitchFamily="34" charset="0"/>
                <a:cs typeface="MinionPro-Regular"/>
              </a:rPr>
              <a:t>Банковская </a:t>
            </a: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гарантия — это разновидность </a:t>
            </a:r>
            <a:r>
              <a:rPr lang="ru-RU" sz="1400" i="1" dirty="0">
                <a:latin typeface="+mj-lt"/>
                <a:ea typeface="Calibri" panose="020F0502020204030204" pitchFamily="34" charset="0"/>
                <a:cs typeface="MinionPro-It"/>
              </a:rPr>
              <a:t>независимой гарантии </a:t>
            </a: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(по сути, </a:t>
            </a:r>
            <a:r>
              <a:rPr lang="ru-RU" sz="1400" i="1" dirty="0">
                <a:latin typeface="+mj-lt"/>
                <a:ea typeface="Calibri" panose="020F0502020204030204" pitchFamily="34" charset="0"/>
                <a:cs typeface="MinionPro-It"/>
              </a:rPr>
              <a:t>независимая гарантия, выданная банком</a:t>
            </a: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). При этом круг лиц, которые могут выступать в качестве гарантов, согласно ст. 368 ГК РФ может быть любое лицо, которое принимает на себя по просьбе другого лица (принципала) обязательство уплатить указанному им третьему лицу (бенефициару) определенную денежную сумму в соответствии с условиями данного гарантом обязательства независимо от действительности обеспечиваемого такой гарантией обязательства.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С 1 января 2022 г. наряду с банками, включенными в перечень Минфина России, правом выдачи независимых гарантий для целей обеспечения заявок, исполнения контрактов и гарантийных обязательств будут наделены: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государственная корпорация развития «ВЭБ.РФ»;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фонды содействия кредитованию (гарантийные фонды, фонды поручительств), являющиеся участниками национальной гарантийной системы поддержки малого и среднего предпринимательства (региональные гарантийные организации)8, </a:t>
            </a:r>
            <a:r>
              <a:rPr lang="ru-RU" sz="1400" i="1" dirty="0">
                <a:latin typeface="+mj-lt"/>
                <a:ea typeface="Calibri" panose="020F0502020204030204" pitchFamily="34" charset="0"/>
                <a:cs typeface="MinionPro-It"/>
              </a:rPr>
              <a:t>если участниками закупки могут быть только СМП, СОНКО</a:t>
            </a: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;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Евразийский банк развития (если участник закупки является юридическим лицом, зарегистрированным на территории государства — члена ЕАЭС, за исключением РФ, или физическим лицом, являющимся гражданином государства — члена ЕАЭС, за исключением РФ).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+mj-lt"/>
                <a:ea typeface="Calibri" panose="020F0502020204030204" pitchFamily="34" charset="0"/>
                <a:cs typeface="MinionPro-Regular"/>
              </a:rPr>
              <a:t>При этом, вышеперечисленные субъекты (в т. ч. и банки, включенные в перечень Минфина России) станут субъектами контроля, в настоящее время банки не являются субъектами чьего бы то ни было контроля, несмотря на всю важность выполняемых ими в контрактной системе функций.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754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1" y="254001"/>
            <a:ext cx="6447501" cy="381000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MyriadPro-Bold"/>
              </a:rPr>
              <a:t>Новые правила обеспечения заявок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6809" y="863601"/>
            <a:ext cx="3139218" cy="304800"/>
          </a:xfrm>
        </p:spPr>
        <p:txBody>
          <a:bodyPr/>
          <a:lstStyle/>
          <a:p>
            <a:r>
              <a:rPr lang="ru-RU" dirty="0"/>
              <a:t>В настоящее время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1168401"/>
            <a:ext cx="3188826" cy="3440935"/>
          </a:xfrm>
        </p:spPr>
        <p:txBody>
          <a:bodyPr/>
          <a:lstStyle/>
          <a:p>
            <a:pPr algn="just"/>
            <a:r>
              <a:rPr lang="ru-RU" sz="1400" dirty="0"/>
              <a:t>заказчики обязаны требовать обеспечение заявки при проведении </a:t>
            </a:r>
            <a:r>
              <a:rPr lang="ru-RU" sz="1400" i="1" dirty="0"/>
              <a:t>конкурсов и аукционов </a:t>
            </a:r>
            <a:r>
              <a:rPr lang="ru-RU" sz="1400" dirty="0"/>
              <a:t>«</a:t>
            </a:r>
            <a:r>
              <a:rPr lang="ru-RU" sz="1400" dirty="0">
                <a:solidFill>
                  <a:srgbClr val="C00000"/>
                </a:solidFill>
              </a:rPr>
              <a:t>при условии, что НМЦК превышает 5 млн руб</a:t>
            </a:r>
            <a:r>
              <a:rPr lang="ru-RU" sz="1400" dirty="0"/>
              <a:t>., если Правительством РФ не установлено иное</a:t>
            </a:r>
            <a:r>
              <a:rPr lang="ru-RU" sz="1400" dirty="0" smtClean="0"/>
              <a:t>».</a:t>
            </a:r>
          </a:p>
          <a:p>
            <a:pPr marL="0" indent="0" algn="just">
              <a:buNone/>
            </a:pPr>
            <a:r>
              <a:rPr lang="ru-RU" sz="1400" dirty="0" smtClean="0"/>
              <a:t> </a:t>
            </a:r>
            <a:r>
              <a:rPr lang="ru-RU" sz="1400" i="1" dirty="0"/>
              <a:t>Иное </a:t>
            </a:r>
            <a:r>
              <a:rPr lang="ru-RU" sz="1400" dirty="0"/>
              <a:t>установлено Правительством РФ в постановлении от 12.04.2018 № 439, согласно которому обеспечение заявки нужно требовать, </a:t>
            </a:r>
            <a:r>
              <a:rPr lang="ru-RU" sz="1400" dirty="0">
                <a:solidFill>
                  <a:srgbClr val="C00000"/>
                </a:solidFill>
              </a:rPr>
              <a:t>если НМЦК превышает 1 млн руб.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86200" y="787401"/>
            <a:ext cx="3069300" cy="304800"/>
          </a:xfrm>
        </p:spPr>
        <p:txBody>
          <a:bodyPr/>
          <a:lstStyle/>
          <a:p>
            <a:r>
              <a:rPr lang="ru-RU" dirty="0" smtClean="0"/>
              <a:t>С 1 января 2022 года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962400" y="1168401"/>
            <a:ext cx="4724400" cy="344093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/>
              <a:t>право заказчика не требовать обеспечения заявки, если НМЦК </a:t>
            </a:r>
            <a:r>
              <a:rPr lang="ru-RU" sz="2000" b="1" dirty="0">
                <a:solidFill>
                  <a:srgbClr val="C00000"/>
                </a:solidFill>
              </a:rPr>
              <a:t>не</a:t>
            </a:r>
            <a:r>
              <a:rPr lang="ru-RU" sz="2000" dirty="0"/>
              <a:t> превышает 1 млн руб., </a:t>
            </a:r>
            <a:r>
              <a:rPr lang="ru-RU" sz="2000" dirty="0" smtClean="0"/>
              <a:t>закреплено </a:t>
            </a:r>
            <a:r>
              <a:rPr lang="ru-RU" sz="2000" dirty="0"/>
              <a:t>прямо в законе. </a:t>
            </a:r>
            <a:endParaRPr lang="ru-RU" sz="2000" dirty="0" smtClean="0"/>
          </a:p>
          <a:p>
            <a:pPr algn="just"/>
            <a:r>
              <a:rPr lang="ru-RU" sz="2000" dirty="0" smtClean="0"/>
              <a:t>Новая формулировка четко проговаривает </a:t>
            </a:r>
            <a:r>
              <a:rPr lang="ru-RU" sz="2000" i="1" dirty="0">
                <a:solidFill>
                  <a:srgbClr val="C00000"/>
                </a:solidFill>
              </a:rPr>
              <a:t>право заказчика не требовать обеспечения заявки при НМЦК меньше 1 млн руб</a:t>
            </a:r>
            <a:r>
              <a:rPr lang="ru-RU" sz="2000" i="1" dirty="0" smtClean="0"/>
              <a:t>.</a:t>
            </a:r>
            <a:r>
              <a:rPr lang="ru-RU" sz="2000" dirty="0"/>
              <a:t> </a:t>
            </a:r>
            <a:r>
              <a:rPr lang="ru-RU" sz="2000" dirty="0" smtClean="0"/>
              <a:t>и распространяется </a:t>
            </a:r>
            <a:r>
              <a:rPr lang="ru-RU" sz="2000" dirty="0"/>
              <a:t>на все конкурентные способы закупок, т. е. и </a:t>
            </a:r>
            <a:r>
              <a:rPr lang="ru-RU" sz="2000" dirty="0" smtClean="0"/>
              <a:t>на </a:t>
            </a:r>
            <a:r>
              <a:rPr lang="ru-RU" sz="2000" i="1" dirty="0" smtClean="0"/>
              <a:t>запрос </a:t>
            </a:r>
            <a:r>
              <a:rPr lang="ru-RU" sz="2000" i="1" dirty="0"/>
              <a:t>котировок</a:t>
            </a:r>
            <a:r>
              <a:rPr lang="ru-RU" sz="2000" dirty="0"/>
              <a:t>.</a:t>
            </a:r>
            <a:r>
              <a:rPr lang="ru-RU" sz="2000" i="1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549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" y="254000"/>
            <a:ext cx="8382000" cy="5068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            В случае подачи заявки </a:t>
            </a: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организациям инвалидов и учреждениям/предприятиям уголовно-исполнительной системы размер обеспечения заявки будет составлять 0,5 % НМЦК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. Закон не увязывает эту льготу с установлением в извещении о закупке особых преимуществ для таких участников закупки, предусмотренных ст. 28–29 Закона № 44-ФЗ: минимальный размер обеспечения заявки будет применяться во всех случаях подачи заявки льготными категориями участников закупки.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Срок действия гарантии, предоставляемой в качестве обеспечения заявки, </a:t>
            </a: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сокращается с двух месяцев до одного. </a:t>
            </a:r>
            <a:endParaRPr lang="ru-RU" sz="1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            С 1 января 2022 г. участник закупки для подачи заявки на участие в закупке будет выбирать с использованием электронной площадки способ обеспечения заявки путем указания реквизитов </a:t>
            </a:r>
            <a:r>
              <a:rPr lang="ru-RU" sz="1400" dirty="0" err="1">
                <a:latin typeface="MinionPro-Regular"/>
                <a:ea typeface="Calibri" panose="020F0502020204030204" pitchFamily="34" charset="0"/>
                <a:cs typeface="MinionPro-Regular"/>
              </a:rPr>
              <a:t>спецсчета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 или </a:t>
            </a:r>
            <a:r>
              <a:rPr lang="ru-RU" sz="1400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номера реестровой записи из реестра независимых гарантий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. При этом в случае обеспечения заявки независимой гарантией оператор электронной площадки будет проверять не просто сам факт наличия такой гарантии в реестре, как сейчас, но и сумму гарантии и соответствие указанного в ней идентификационного кода закупки коду, указанному в извещении. Несоответствие гарантии по данным параметрам повлечет возврат заявки участнику, от которого она поступила.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           Сроки выполнения оператором электронной площадки и банком, в котором открыт </a:t>
            </a:r>
            <a:r>
              <a:rPr lang="ru-RU" sz="1400" dirty="0" err="1">
                <a:latin typeface="MinionPro-Regular"/>
                <a:ea typeface="Calibri" panose="020F0502020204030204" pitchFamily="34" charset="0"/>
                <a:cs typeface="MinionPro-Regular"/>
              </a:rPr>
              <a:t>спецсчет</a:t>
            </a:r>
            <a:r>
              <a:rPr lang="ru-RU" sz="1400" dirty="0">
                <a:latin typeface="MinionPro-Regular"/>
                <a:ea typeface="Calibri" panose="020F0502020204030204" pitchFamily="34" charset="0"/>
                <a:cs typeface="MinionPro-Regular"/>
              </a:rPr>
              <a:t> участника закупки, действий, связанных с обеспечением заявки, будут значительно сокращены.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685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77801"/>
            <a:ext cx="815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MinionPro-Regular"/>
              </a:rPr>
              <a:t>Сводный обзор всех изменений в нормах об обеспечении заявок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35000"/>
            <a:ext cx="6781800" cy="436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816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88296"/>
            <a:ext cx="6705600" cy="468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10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1" y="711201"/>
            <a:ext cx="7467600" cy="322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649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482599"/>
            <a:ext cx="8077200" cy="4208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В ст. 44 Закона № 44-ФЗ впервые появится </a:t>
            </a:r>
            <a:r>
              <a:rPr lang="ru-RU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порядок удержания в доход бюджета суммы </a:t>
            </a:r>
            <a:r>
              <a:rPr lang="ru-RU" i="1" dirty="0">
                <a:solidFill>
                  <a:srgbClr val="C00000"/>
                </a:solidFill>
                <a:latin typeface="MinionPro-It"/>
                <a:ea typeface="Calibri" panose="020F0502020204030204" pitchFamily="34" charset="0"/>
                <a:cs typeface="MinionPro-It"/>
              </a:rPr>
              <a:t>обеспечения заявки, представленного в виде независимой гарантии</a:t>
            </a:r>
            <a:r>
              <a:rPr lang="ru-RU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, в случае троекратного отклонения заявок одного участника в течение одного календарного квартала </a:t>
            </a: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по причине их несоответствия требованиям извещения о закупке.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         В этом случае оператор электронной площадки </a:t>
            </a:r>
            <a:r>
              <a:rPr lang="ru-RU" dirty="0">
                <a:solidFill>
                  <a:srgbClr val="C00000"/>
                </a:solidFill>
                <a:latin typeface="MinionPro-Regular"/>
                <a:ea typeface="Calibri" panose="020F0502020204030204" pitchFamily="34" charset="0"/>
                <a:cs typeface="MinionPro-Regular"/>
              </a:rPr>
              <a:t>через 30 дней со дня публикации на площадке протокола рассмотрения заявок</a:t>
            </a: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, содержавшего решение об отклонении третьей за квартал заявки, информирует заказчика, после чего заказчик должен будет в срок не позднее трех рабочих дней предъявить требование об уплате денежной суммы по независимой гарантии, предоставленной участником закупки</a:t>
            </a:r>
            <a:r>
              <a:rPr lang="ru-RU" sz="800" dirty="0">
                <a:latin typeface="MinionPro-Regular"/>
                <a:ea typeface="Calibri" panose="020F0502020204030204" pitchFamily="34" charset="0"/>
                <a:cs typeface="MinionPro-Regular"/>
              </a:rPr>
              <a:t>2</a:t>
            </a: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. Средства, как и сейчас, будут уходить в соответствующий бюджет бюджетной системы РФ, а не заказчику-«</a:t>
            </a:r>
            <a:r>
              <a:rPr lang="ru-RU" dirty="0" err="1">
                <a:latin typeface="MinionPro-Regular"/>
                <a:ea typeface="Calibri" panose="020F0502020204030204" pitchFamily="34" charset="0"/>
                <a:cs typeface="MinionPro-Regular"/>
              </a:rPr>
              <a:t>отклонителю</a:t>
            </a:r>
            <a:r>
              <a:rPr lang="ru-RU" dirty="0">
                <a:latin typeface="MinionPro-Regular"/>
                <a:ea typeface="Calibri" panose="020F0502020204030204" pitchFamily="34" charset="0"/>
                <a:cs typeface="MinionPro-Regular"/>
              </a:rPr>
              <a:t>».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631825" algn="l"/>
              </a:tabLst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82391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2360</TotalTime>
  <Words>2337</Words>
  <Application>Microsoft Office PowerPoint</Application>
  <PresentationFormat>Произвольный</PresentationFormat>
  <Paragraphs>89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1" baseType="lpstr">
      <vt:lpstr>Arial</vt:lpstr>
      <vt:lpstr>Calibri</vt:lpstr>
      <vt:lpstr>Exo 2 Light</vt:lpstr>
      <vt:lpstr>MinionPro-BoldIt</vt:lpstr>
      <vt:lpstr>MinionPro-It</vt:lpstr>
      <vt:lpstr>MinionPro-Regular</vt:lpstr>
      <vt:lpstr>MyriadPro-Bold</vt:lpstr>
      <vt:lpstr>Symbol</vt:lpstr>
      <vt:lpstr>SymbolMT</vt:lpstr>
      <vt:lpstr>Times New Roman</vt:lpstr>
      <vt:lpstr>Trebuchet MS</vt:lpstr>
      <vt:lpstr>Wingdings 3</vt:lpstr>
      <vt:lpstr>Грань</vt:lpstr>
      <vt:lpstr>Управление муниципальных закупок</vt:lpstr>
      <vt:lpstr>Презентация PowerPoint</vt:lpstr>
      <vt:lpstr>Презентация PowerPoint</vt:lpstr>
      <vt:lpstr>Новые правила обеспечения заявок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d.sozaeva</dc:creator>
  <cp:lastModifiedBy>Светлана Д. Антонова</cp:lastModifiedBy>
  <cp:revision>138</cp:revision>
  <dcterms:created xsi:type="dcterms:W3CDTF">2017-09-19T14:31:01Z</dcterms:created>
  <dcterms:modified xsi:type="dcterms:W3CDTF">2021-10-19T00:41:51Z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2017-06-28T00:00:00Z</vt:filetime>
  </property>
  <property fmtid="{D5CDD505-2E9C-101B-9397-08002B2CF9AE}" pid="3" name="LastSaved">
    <vt:filetime>2017-09-19T00:00:00Z</vt:filetime>
  </property>
</Properties>
</file>