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9" r:id="rId1"/>
  </p:sldMasterIdLst>
  <p:notesMasterIdLst>
    <p:notesMasterId r:id="rId7"/>
  </p:notesMasterIdLst>
  <p:sldIdLst>
    <p:sldId id="261" r:id="rId2"/>
    <p:sldId id="262" r:id="rId3"/>
    <p:sldId id="264" r:id="rId4"/>
    <p:sldId id="265" r:id="rId5"/>
    <p:sldId id="263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A1A2E7-5E40-4729-8FAE-4BE27F5A11FD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6333DE-8275-444E-B779-2E9413124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635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8509B-87FB-4908-B4C0-DCE7A316BEA8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F9888-6167-4F45-B37C-8094544BD3C7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8764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8509B-87FB-4908-B4C0-DCE7A316BEA8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F9888-6167-4F45-B37C-8094544BD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719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8509B-87FB-4908-B4C0-DCE7A316BEA8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F9888-6167-4F45-B37C-8094544BD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600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8509B-87FB-4908-B4C0-DCE7A316BEA8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F9888-6167-4F45-B37C-8094544BD3C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8040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8509B-87FB-4908-B4C0-DCE7A316BEA8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F9888-6167-4F45-B37C-8094544BD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040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8509B-87FB-4908-B4C0-DCE7A316BEA8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F9888-6167-4F45-B37C-8094544BD3C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26137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8509B-87FB-4908-B4C0-DCE7A316BEA8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F9888-6167-4F45-B37C-8094544BD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434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8509B-87FB-4908-B4C0-DCE7A316BEA8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F9888-6167-4F45-B37C-8094544BD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1534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8509B-87FB-4908-B4C0-DCE7A316BEA8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F9888-6167-4F45-B37C-8094544BD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991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8509B-87FB-4908-B4C0-DCE7A316BEA8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F9888-6167-4F45-B37C-8094544BD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094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8509B-87FB-4908-B4C0-DCE7A316BEA8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F9888-6167-4F45-B37C-8094544BD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917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8509B-87FB-4908-B4C0-DCE7A316BEA8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F9888-6167-4F45-B37C-8094544BD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502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8509B-87FB-4908-B4C0-DCE7A316BEA8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F9888-6167-4F45-B37C-8094544BD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662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8509B-87FB-4908-B4C0-DCE7A316BEA8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F9888-6167-4F45-B37C-8094544BD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776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8509B-87FB-4908-B4C0-DCE7A316BEA8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F9888-6167-4F45-B37C-8094544BD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565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8509B-87FB-4908-B4C0-DCE7A316BEA8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F9888-6167-4F45-B37C-8094544BD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0186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8509B-87FB-4908-B4C0-DCE7A316BEA8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F9888-6167-4F45-B37C-8094544BD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88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7000"/>
                <a:hueMod val="92000"/>
                <a:satMod val="169000"/>
                <a:lumMod val="164000"/>
                <a:alpha val="0"/>
              </a:schemeClr>
            </a:gs>
            <a:gs pos="100000">
              <a:schemeClr val="bg2">
                <a:shade val="96000"/>
                <a:satMod val="120000"/>
                <a:lumMod val="90000"/>
                <a:alpha val="62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5B8509B-87FB-4908-B4C0-DCE7A316BEA8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4AF9888-6167-4F45-B37C-8094544BD3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7702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10" r:id="rId1"/>
    <p:sldLayoutId id="2147484111" r:id="rId2"/>
    <p:sldLayoutId id="2147484112" r:id="rId3"/>
    <p:sldLayoutId id="2147484113" r:id="rId4"/>
    <p:sldLayoutId id="2147484114" r:id="rId5"/>
    <p:sldLayoutId id="2147484115" r:id="rId6"/>
    <p:sldLayoutId id="2147484116" r:id="rId7"/>
    <p:sldLayoutId id="2147484117" r:id="rId8"/>
    <p:sldLayoutId id="2147484118" r:id="rId9"/>
    <p:sldLayoutId id="2147484119" r:id="rId10"/>
    <p:sldLayoutId id="2147484120" r:id="rId11"/>
    <p:sldLayoutId id="2147484121" r:id="rId12"/>
    <p:sldLayoutId id="2147484122" r:id="rId13"/>
    <p:sldLayoutId id="2147484123" r:id="rId14"/>
    <p:sldLayoutId id="2147484124" r:id="rId15"/>
    <p:sldLayoutId id="2147484125" r:id="rId16"/>
    <p:sldLayoutId id="214748412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372521"/>
            <a:ext cx="11054132" cy="104160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Запрос котировок по новым правилам</a:t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82.1 Закона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01 апреля 2021 г.)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1520459"/>
            <a:ext cx="11309314" cy="4907130"/>
          </a:xfrm>
        </p:spPr>
        <p:txBody>
          <a:bodyPr>
            <a:noAutofit/>
          </a:bodyPr>
          <a:lstStyle/>
          <a:p>
            <a:pPr algn="just"/>
            <a:r>
              <a:rPr lang="ru-RU" sz="2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НМЦК не превышает </a:t>
            </a:r>
            <a:r>
              <a:rPr lang="ru-RU" sz="22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3 млн. руб.</a:t>
            </a:r>
          </a:p>
          <a:p>
            <a:pPr algn="just"/>
            <a:r>
              <a:rPr lang="ru-RU" sz="2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Годовой </a:t>
            </a:r>
            <a:r>
              <a:rPr lang="ru-RU" sz="2200" dirty="0">
                <a:solidFill>
                  <a:srgbClr val="002060"/>
                </a:solidFill>
                <a:cs typeface="Times New Roman" panose="02020603050405020304" pitchFamily="18" charset="0"/>
              </a:rPr>
              <a:t>объем </a:t>
            </a:r>
            <a:r>
              <a:rPr lang="ru-RU" sz="2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таких закупок не </a:t>
            </a:r>
            <a:r>
              <a:rPr lang="ru-RU" sz="2200" dirty="0">
                <a:solidFill>
                  <a:srgbClr val="002060"/>
                </a:solidFill>
                <a:cs typeface="Times New Roman" panose="02020603050405020304" pitchFamily="18" charset="0"/>
              </a:rPr>
              <a:t>должен превышать </a:t>
            </a:r>
            <a:r>
              <a:rPr lang="ru-RU" sz="22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10% СГОЗ.</a:t>
            </a:r>
          </a:p>
          <a:p>
            <a:pPr algn="just"/>
            <a:r>
              <a:rPr lang="ru-RU" sz="2200" b="1" dirty="0" smtClean="0">
                <a:solidFill>
                  <a:srgbClr val="FF0000"/>
                </a:solidFill>
              </a:rPr>
              <a:t>!!! </a:t>
            </a:r>
            <a:r>
              <a:rPr lang="ru-RU" sz="2200" b="1" dirty="0" smtClean="0">
                <a:solidFill>
                  <a:srgbClr val="002060"/>
                </a:solidFill>
              </a:rPr>
              <a:t>Внесение </a:t>
            </a:r>
            <a:r>
              <a:rPr lang="ru-RU" sz="2200" b="1" dirty="0">
                <a:solidFill>
                  <a:srgbClr val="002060"/>
                </a:solidFill>
              </a:rPr>
              <a:t>изменений в извещение о проведении запроса котировок в электронной форме не </a:t>
            </a:r>
            <a:r>
              <a:rPr lang="ru-RU" sz="2200" b="1" dirty="0" smtClean="0">
                <a:solidFill>
                  <a:srgbClr val="002060"/>
                </a:solidFill>
              </a:rPr>
              <a:t>допускается.</a:t>
            </a:r>
          </a:p>
          <a:p>
            <a:pPr algn="just"/>
            <a:r>
              <a:rPr lang="ru-RU" sz="2200" dirty="0" smtClean="0">
                <a:solidFill>
                  <a:srgbClr val="002060"/>
                </a:solidFill>
              </a:rPr>
              <a:t>В составе заявки: соответствие участника по п.1 ч.1 ст.31 не декларируется, а </a:t>
            </a:r>
            <a:r>
              <a:rPr lang="ru-RU" sz="2200" b="1" dirty="0" smtClean="0">
                <a:solidFill>
                  <a:srgbClr val="002060"/>
                </a:solidFill>
              </a:rPr>
              <a:t>подтверждается</a:t>
            </a:r>
            <a:r>
              <a:rPr lang="ru-RU" sz="2200" dirty="0" smtClean="0">
                <a:solidFill>
                  <a:srgbClr val="002060"/>
                </a:solidFill>
              </a:rPr>
              <a:t> предоставлением соответствующих документов.</a:t>
            </a:r>
          </a:p>
          <a:p>
            <a:pPr algn="just"/>
            <a:r>
              <a:rPr lang="ru-RU" sz="2200" dirty="0" smtClean="0">
                <a:solidFill>
                  <a:srgbClr val="002060"/>
                </a:solidFill>
              </a:rPr>
              <a:t>В случае </a:t>
            </a:r>
            <a:r>
              <a:rPr lang="ru-RU" sz="2200" dirty="0">
                <a:solidFill>
                  <a:srgbClr val="002060"/>
                </a:solidFill>
              </a:rPr>
              <a:t>отсутствия заявок или отклонения всех поданных заявок, </a:t>
            </a:r>
            <a:r>
              <a:rPr lang="ru-RU" sz="2200" dirty="0" smtClean="0">
                <a:solidFill>
                  <a:srgbClr val="002060"/>
                </a:solidFill>
              </a:rPr>
              <a:t>процедура не продлевается.</a:t>
            </a:r>
          </a:p>
          <a:p>
            <a:pPr algn="just"/>
            <a:r>
              <a:rPr lang="ru-RU" sz="2200" dirty="0">
                <a:solidFill>
                  <a:srgbClr val="002060"/>
                </a:solidFill>
              </a:rPr>
              <a:t>В случае единственной заявки, контракт заключается в соответствии с п.25 ч.1 ст.93 44-ФЗ в порядке, установленном 44-ФЗ с учетом особенностей заключения контракта. </a:t>
            </a:r>
            <a:r>
              <a:rPr lang="ru-RU" sz="2200" b="1" dirty="0" smtClean="0">
                <a:solidFill>
                  <a:srgbClr val="002060"/>
                </a:solidFill>
              </a:rPr>
              <a:t>Согласование с контрольным органом не требуется</a:t>
            </a:r>
            <a:r>
              <a:rPr lang="ru-RU" sz="2200" dirty="0" smtClean="0">
                <a:solidFill>
                  <a:srgbClr val="002060"/>
                </a:solidFill>
              </a:rPr>
              <a:t>.</a:t>
            </a:r>
            <a:endParaRPr lang="ru-RU" sz="22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794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8344" y="331592"/>
            <a:ext cx="11621386" cy="1657978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заключения контракта по результатам ЗКЭФ по </a:t>
            </a:r>
            <a:r>
              <a:rPr lang="ru-RU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новым </a:t>
            </a:r>
            <a:r>
              <a:rPr lang="ru-RU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</a:t>
            </a:r>
            <a:br>
              <a:rPr lang="ru-RU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b="1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 13 ст. 82.1 Закона</a:t>
            </a:r>
            <a:endParaRPr lang="ru-RU" sz="3000" b="1" cap="none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2126513"/>
            <a:ext cx="10894644" cy="426365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Заказчик направляет проект контракта </a:t>
            </a:r>
            <a:r>
              <a:rPr lang="ru-RU" sz="22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 течение 3 часов </a:t>
            </a:r>
            <a:r>
              <a:rPr lang="ru-RU" sz="2200" b="1" dirty="0">
                <a:solidFill>
                  <a:srgbClr val="002060"/>
                </a:solidFill>
              </a:rPr>
              <a:t> </a:t>
            </a:r>
            <a:r>
              <a:rPr lang="ru-RU" sz="2200" dirty="0">
                <a:solidFill>
                  <a:srgbClr val="002060"/>
                </a:solidFill>
              </a:rPr>
              <a:t>с момента размещения в </a:t>
            </a:r>
            <a:r>
              <a:rPr lang="ru-RU" sz="2200" dirty="0" smtClean="0">
                <a:solidFill>
                  <a:srgbClr val="002060"/>
                </a:solidFill>
              </a:rPr>
              <a:t>ЕИС протокола </a:t>
            </a:r>
            <a:r>
              <a:rPr lang="ru-RU" sz="2200" dirty="0">
                <a:solidFill>
                  <a:srgbClr val="002060"/>
                </a:solidFill>
              </a:rPr>
              <a:t>подведения </a:t>
            </a:r>
            <a:r>
              <a:rPr lang="ru-RU" sz="2200" dirty="0" smtClean="0">
                <a:solidFill>
                  <a:srgbClr val="002060"/>
                </a:solidFill>
              </a:rPr>
              <a:t>итогов.</a:t>
            </a:r>
          </a:p>
          <a:p>
            <a:pPr algn="just"/>
            <a:r>
              <a:rPr lang="ru-RU" sz="2200" dirty="0" smtClean="0">
                <a:solidFill>
                  <a:srgbClr val="002060"/>
                </a:solidFill>
              </a:rPr>
              <a:t>Победитель </a:t>
            </a:r>
            <a:r>
              <a:rPr lang="ru-RU" sz="2200" b="1" dirty="0" smtClean="0">
                <a:solidFill>
                  <a:srgbClr val="002060"/>
                </a:solidFill>
              </a:rPr>
              <a:t>в </a:t>
            </a:r>
            <a:r>
              <a:rPr lang="ru-RU" sz="2200" b="1" dirty="0">
                <a:solidFill>
                  <a:srgbClr val="002060"/>
                </a:solidFill>
              </a:rPr>
              <a:t>течение 1 рабочего дня </a:t>
            </a:r>
            <a:r>
              <a:rPr lang="ru-RU" sz="2200" dirty="0">
                <a:solidFill>
                  <a:srgbClr val="002060"/>
                </a:solidFill>
              </a:rPr>
              <a:t>с момента получения рассматривает и подписывает </a:t>
            </a:r>
            <a:r>
              <a:rPr lang="ru-RU" sz="2200" dirty="0" smtClean="0">
                <a:solidFill>
                  <a:srgbClr val="002060"/>
                </a:solidFill>
              </a:rPr>
              <a:t>контракт.</a:t>
            </a:r>
            <a:endParaRPr lang="ru-RU" sz="2200" dirty="0">
              <a:solidFill>
                <a:srgbClr val="002060"/>
              </a:solidFill>
            </a:endParaRPr>
          </a:p>
          <a:p>
            <a:pPr algn="just"/>
            <a:r>
              <a:rPr lang="ru-RU" sz="2200" b="1" dirty="0" smtClean="0">
                <a:solidFill>
                  <a:srgbClr val="FF0000"/>
                </a:solidFill>
              </a:rPr>
              <a:t>ВНИМАНИЕ!!! </a:t>
            </a:r>
            <a:r>
              <a:rPr lang="ru-RU" sz="2200" dirty="0" smtClean="0">
                <a:solidFill>
                  <a:srgbClr val="002060"/>
                </a:solidFill>
              </a:rPr>
              <a:t>Формирование </a:t>
            </a:r>
            <a:r>
              <a:rPr lang="ru-RU" sz="2200" dirty="0">
                <a:solidFill>
                  <a:srgbClr val="002060"/>
                </a:solidFill>
              </a:rPr>
              <a:t>и размещение протокола разногласий не </a:t>
            </a:r>
            <a:r>
              <a:rPr lang="ru-RU" sz="2200" dirty="0" smtClean="0">
                <a:solidFill>
                  <a:srgbClr val="002060"/>
                </a:solidFill>
              </a:rPr>
              <a:t>допускаются.</a:t>
            </a:r>
          </a:p>
          <a:p>
            <a:pPr algn="just"/>
            <a:r>
              <a:rPr lang="ru-RU" sz="2200" dirty="0">
                <a:solidFill>
                  <a:srgbClr val="002060"/>
                </a:solidFill>
              </a:rPr>
              <a:t>Заказчик после подписания </a:t>
            </a:r>
            <a:r>
              <a:rPr lang="ru-RU" sz="2200" dirty="0" smtClean="0">
                <a:solidFill>
                  <a:srgbClr val="002060"/>
                </a:solidFill>
              </a:rPr>
              <a:t>победителем в </a:t>
            </a:r>
            <a:r>
              <a:rPr lang="ru-RU" sz="2200" dirty="0">
                <a:solidFill>
                  <a:srgbClr val="002060"/>
                </a:solidFill>
              </a:rPr>
              <a:t>течение </a:t>
            </a:r>
            <a:r>
              <a:rPr lang="ru-RU" sz="2200" b="1" dirty="0">
                <a:solidFill>
                  <a:srgbClr val="002060"/>
                </a:solidFill>
              </a:rPr>
              <a:t>1 рабочего дня </a:t>
            </a:r>
            <a:r>
              <a:rPr lang="ru-RU" sz="2200" dirty="0">
                <a:solidFill>
                  <a:srgbClr val="002060"/>
                </a:solidFill>
              </a:rPr>
              <a:t>подписывает со своей </a:t>
            </a:r>
            <a:r>
              <a:rPr lang="ru-RU" sz="2200" dirty="0" smtClean="0">
                <a:solidFill>
                  <a:srgbClr val="002060"/>
                </a:solidFill>
              </a:rPr>
              <a:t>стороны.</a:t>
            </a:r>
          </a:p>
          <a:p>
            <a:pPr algn="just"/>
            <a:r>
              <a:rPr lang="ru-RU" sz="2200" b="1" dirty="0" smtClean="0">
                <a:solidFill>
                  <a:srgbClr val="FF0000"/>
                </a:solidFill>
              </a:rPr>
              <a:t>!!!</a:t>
            </a:r>
            <a:r>
              <a:rPr lang="ru-RU" sz="2200" dirty="0" smtClean="0">
                <a:solidFill>
                  <a:srgbClr val="002060"/>
                </a:solidFill>
              </a:rPr>
              <a:t> Контракт </a:t>
            </a:r>
            <a:r>
              <a:rPr lang="ru-RU" sz="2200" dirty="0">
                <a:solidFill>
                  <a:srgbClr val="002060"/>
                </a:solidFill>
              </a:rPr>
              <a:t>может быть заключен не ранее чем через два рабочих дня, следующих за днем размещения в </a:t>
            </a:r>
            <a:r>
              <a:rPr lang="ru-RU" sz="2200" dirty="0" smtClean="0">
                <a:solidFill>
                  <a:srgbClr val="002060"/>
                </a:solidFill>
              </a:rPr>
              <a:t>ЕИС протокола </a:t>
            </a:r>
            <a:r>
              <a:rPr lang="ru-RU" sz="2200" dirty="0">
                <a:solidFill>
                  <a:srgbClr val="002060"/>
                </a:solidFill>
              </a:rPr>
              <a:t>подведения итогов </a:t>
            </a:r>
            <a:r>
              <a:rPr lang="ru-RU" sz="2200" dirty="0" smtClean="0">
                <a:solidFill>
                  <a:srgbClr val="002060"/>
                </a:solidFill>
              </a:rPr>
              <a:t>ЗКЭФ.</a:t>
            </a:r>
            <a:endParaRPr lang="ru-RU" sz="2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719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1" y="415058"/>
            <a:ext cx="11192355" cy="1507067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Малые закупки в электронной форме</a:t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 12-13 ст. 93 </a:t>
            </a:r>
            <a:r>
              <a:rPr lang="ru-RU" sz="3200" b="1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(с 01.04.2021 г.)</a:t>
            </a:r>
            <a:endParaRPr lang="ru-RU" sz="3200" b="1" cap="none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3844" y="1826293"/>
            <a:ext cx="11334307" cy="47855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Закупка </a:t>
            </a:r>
            <a:r>
              <a:rPr lang="ru-RU" b="1" dirty="0" smtClean="0">
                <a:solidFill>
                  <a:srgbClr val="002060"/>
                </a:solidFill>
              </a:rPr>
              <a:t>товара</a:t>
            </a:r>
            <a:r>
              <a:rPr lang="ru-RU" dirty="0" smtClean="0">
                <a:solidFill>
                  <a:srgbClr val="002060"/>
                </a:solidFill>
              </a:rPr>
              <a:t> по </a:t>
            </a:r>
            <a:r>
              <a:rPr lang="ru-RU" dirty="0" err="1" smtClean="0">
                <a:solidFill>
                  <a:srgbClr val="002060"/>
                </a:solidFill>
              </a:rPr>
              <a:t>пп</a:t>
            </a:r>
            <a:r>
              <a:rPr lang="ru-RU" dirty="0" smtClean="0">
                <a:solidFill>
                  <a:srgbClr val="002060"/>
                </a:solidFill>
              </a:rPr>
              <a:t>. 4 и 5 может осуществляться в ЭФ на сумму, не превышающую 3 </a:t>
            </a:r>
            <a:r>
              <a:rPr lang="ru-RU" dirty="0" err="1" smtClean="0">
                <a:solidFill>
                  <a:srgbClr val="002060"/>
                </a:solidFill>
              </a:rPr>
              <a:t>млн.руб</a:t>
            </a:r>
            <a:r>
              <a:rPr lang="ru-RU" dirty="0" smtClean="0">
                <a:solidFill>
                  <a:srgbClr val="002060"/>
                </a:solidFill>
              </a:rPr>
              <a:t>. (</a:t>
            </a:r>
            <a:r>
              <a:rPr lang="ru-RU" i="1" dirty="0" smtClean="0">
                <a:solidFill>
                  <a:srgbClr val="002060"/>
                </a:solidFill>
              </a:rPr>
              <a:t>такая закупка учитывается в объеме малых закупок</a:t>
            </a:r>
            <a:r>
              <a:rPr lang="ru-RU" dirty="0" smtClean="0">
                <a:solidFill>
                  <a:srgbClr val="002060"/>
                </a:solidFill>
              </a:rPr>
              <a:t>), в следующем порядке: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в целях участия в таких закупках участник закупки формирует на ЭП  предварительное предложение о поставке товаров, содержащее информацию и документы в соответствии с п. 1 ч. 12 ст. 93 Закона о контрактной системе;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заказчик формирует </a:t>
            </a:r>
            <a:r>
              <a:rPr lang="ru-RU" dirty="0" smtClean="0">
                <a:solidFill>
                  <a:srgbClr val="002060"/>
                </a:solidFill>
              </a:rPr>
              <a:t>и размещает в ЕИС извещение </a:t>
            </a:r>
            <a:r>
              <a:rPr lang="ru-RU" dirty="0">
                <a:solidFill>
                  <a:srgbClr val="002060"/>
                </a:solidFill>
              </a:rPr>
              <a:t>об осуществлении </a:t>
            </a:r>
            <a:r>
              <a:rPr lang="ru-RU" dirty="0" smtClean="0">
                <a:solidFill>
                  <a:srgbClr val="002060"/>
                </a:solidFill>
              </a:rPr>
              <a:t>закупки, содержащее информацию в соответствии с п. 3 ч. 12. ст</a:t>
            </a:r>
            <a:r>
              <a:rPr lang="ru-RU" dirty="0">
                <a:solidFill>
                  <a:srgbClr val="002060"/>
                </a:solidFill>
              </a:rPr>
              <a:t>. 93 Закона о контрактной </a:t>
            </a:r>
            <a:r>
              <a:rPr lang="ru-RU" dirty="0" smtClean="0">
                <a:solidFill>
                  <a:srgbClr val="002060"/>
                </a:solidFill>
              </a:rPr>
              <a:t>системе;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!!!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Извещение должно содержать </a:t>
            </a:r>
            <a:r>
              <a:rPr lang="ru-RU" b="1" dirty="0" smtClean="0">
                <a:solidFill>
                  <a:srgbClr val="002060"/>
                </a:solidFill>
              </a:rPr>
              <a:t>проект контракта </a:t>
            </a:r>
            <a:r>
              <a:rPr lang="ru-RU" dirty="0" smtClean="0">
                <a:solidFill>
                  <a:srgbClr val="002060"/>
                </a:solidFill>
              </a:rPr>
              <a:t>и </a:t>
            </a:r>
            <a:r>
              <a:rPr lang="ru-RU" b="1" dirty="0" smtClean="0">
                <a:solidFill>
                  <a:srgbClr val="002060"/>
                </a:solidFill>
              </a:rPr>
              <a:t>обоснование цены контракта.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!!!</a:t>
            </a:r>
            <a:r>
              <a:rPr lang="ru-RU" b="1" dirty="0" smtClean="0">
                <a:solidFill>
                  <a:srgbClr val="002060"/>
                </a:solidFill>
              </a:rPr>
              <a:t> Внесение изменений в извещение не допускается.</a:t>
            </a:r>
          </a:p>
        </p:txBody>
      </p:sp>
    </p:spTree>
    <p:extLst>
      <p:ext uri="{BB962C8B-B14F-4D97-AF65-F5344CB8AC3E}">
        <p14:creationId xmlns:p14="http://schemas.microsoft.com/office/powerpoint/2010/main" val="2580131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267015"/>
            <a:ext cx="11192940" cy="1230191"/>
          </a:xfrm>
        </p:spPr>
        <p:txBody>
          <a:bodyPr>
            <a:normAutofit/>
          </a:bodyPr>
          <a:lstStyle/>
          <a:p>
            <a:pPr algn="ctr"/>
            <a:r>
              <a:rPr lang="ru-RU" sz="3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Малые закупки в электронной </a:t>
            </a:r>
            <a:r>
              <a:rPr lang="ru-RU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форме</a:t>
            </a:r>
            <a:br>
              <a:rPr lang="ru-RU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b="1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(продолжение)</a:t>
            </a:r>
            <a:endParaRPr lang="ru-RU" sz="3400" cap="none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1497206"/>
            <a:ext cx="10991973" cy="505432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</a:rPr>
              <a:t>Оператор ЭП </a:t>
            </a:r>
            <a:r>
              <a:rPr lang="ru-RU" dirty="0">
                <a:solidFill>
                  <a:srgbClr val="002060"/>
                </a:solidFill>
              </a:rPr>
              <a:t>направляет </a:t>
            </a:r>
            <a:r>
              <a:rPr lang="ru-RU" dirty="0" smtClean="0">
                <a:solidFill>
                  <a:srgbClr val="002060"/>
                </a:solidFill>
              </a:rPr>
              <a:t>заказчику заявки с соответствующими предварительными предложениями.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Не позднее одного рабочего дня </a:t>
            </a:r>
            <a:r>
              <a:rPr lang="ru-RU" dirty="0">
                <a:solidFill>
                  <a:srgbClr val="002060"/>
                </a:solidFill>
              </a:rPr>
              <a:t>со дня, следующего за днем получения информации и документов от </a:t>
            </a:r>
            <a:r>
              <a:rPr lang="ru-RU" dirty="0" smtClean="0">
                <a:solidFill>
                  <a:srgbClr val="002060"/>
                </a:solidFill>
              </a:rPr>
              <a:t>ЭП </a:t>
            </a:r>
            <a:r>
              <a:rPr lang="ru-RU" dirty="0">
                <a:solidFill>
                  <a:srgbClr val="002060"/>
                </a:solidFill>
              </a:rPr>
              <a:t>Заказчик формирует протокол подведения итогов определения </a:t>
            </a:r>
            <a:r>
              <a:rPr lang="ru-RU" dirty="0" smtClean="0">
                <a:solidFill>
                  <a:srgbClr val="002060"/>
                </a:solidFill>
              </a:rPr>
              <a:t>поставщика и направляет его оператору ЭП.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В </a:t>
            </a:r>
            <a:r>
              <a:rPr lang="ru-RU" dirty="0">
                <a:solidFill>
                  <a:srgbClr val="002060"/>
                </a:solidFill>
              </a:rPr>
              <a:t>течение одного часа с момента получения </a:t>
            </a:r>
            <a:r>
              <a:rPr lang="ru-RU" dirty="0" smtClean="0">
                <a:solidFill>
                  <a:srgbClr val="002060"/>
                </a:solidFill>
              </a:rPr>
              <a:t>оператор ЭП размещает протокол в ЕИС и </a:t>
            </a:r>
            <a:r>
              <a:rPr lang="ru-RU" dirty="0">
                <a:solidFill>
                  <a:srgbClr val="002060"/>
                </a:solidFill>
              </a:rPr>
              <a:t>на </a:t>
            </a:r>
            <a:r>
              <a:rPr lang="ru-RU" dirty="0" smtClean="0">
                <a:solidFill>
                  <a:srgbClr val="002060"/>
                </a:solidFill>
              </a:rPr>
              <a:t>ЭП.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Контракт заключается  с учетом особенностей, предусмотренных частью 13 статьи 82.1 </a:t>
            </a:r>
            <a:r>
              <a:rPr lang="ru-RU" dirty="0" smtClean="0">
                <a:solidFill>
                  <a:srgbClr val="002060"/>
                </a:solidFill>
              </a:rPr>
              <a:t>Закона о контрактной системе.</a:t>
            </a:r>
            <a:endParaRPr lang="ru-RU" b="1" dirty="0" smtClean="0">
              <a:solidFill>
                <a:srgbClr val="FF0000"/>
              </a:solidFill>
            </a:endParaRPr>
          </a:p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!!!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Информация о контрактах, заключенных в соответствии с ч. 12 ст. 93 Закона № 44 – ФЗ включается в реестр контрактов, заключенных Заказчиками (ч.1 ст.103 Закона № 44</a:t>
            </a:r>
            <a:r>
              <a:rPr lang="ru-RU" b="1" dirty="0" smtClean="0">
                <a:solidFill>
                  <a:srgbClr val="002060"/>
                </a:solidFill>
              </a:rPr>
              <a:t>).</a:t>
            </a:r>
            <a:endParaRPr lang="ru-RU" dirty="0" smtClean="0">
              <a:solidFill>
                <a:srgbClr val="002060"/>
              </a:solidFill>
            </a:endParaRP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В </a:t>
            </a:r>
            <a:r>
              <a:rPr lang="ru-RU" dirty="0">
                <a:solidFill>
                  <a:srgbClr val="002060"/>
                </a:solidFill>
              </a:rPr>
              <a:t>случае наличия менее двух заявок на участие в закупке, соответствующих требованиям, установленным в извещении об осуществлении </a:t>
            </a:r>
            <a:r>
              <a:rPr lang="ru-RU" dirty="0" smtClean="0">
                <a:solidFill>
                  <a:srgbClr val="002060"/>
                </a:solidFill>
              </a:rPr>
              <a:t>такой закупки оператор ЭП направляет </a:t>
            </a:r>
            <a:r>
              <a:rPr lang="ru-RU" dirty="0">
                <a:solidFill>
                  <a:srgbClr val="002060"/>
                </a:solidFill>
              </a:rPr>
              <a:t>заказчику уведомление об отсутствии двух заявок на участие в закупке, </a:t>
            </a:r>
            <a:r>
              <a:rPr lang="ru-RU" dirty="0" smtClean="0">
                <a:solidFill>
                  <a:srgbClr val="002060"/>
                </a:solidFill>
              </a:rPr>
              <a:t>и размещает такое </a:t>
            </a:r>
            <a:r>
              <a:rPr lang="ru-RU" dirty="0">
                <a:solidFill>
                  <a:srgbClr val="002060"/>
                </a:solidFill>
              </a:rPr>
              <a:t>уведомление в </a:t>
            </a:r>
            <a:r>
              <a:rPr lang="ru-RU" dirty="0" smtClean="0">
                <a:solidFill>
                  <a:srgbClr val="002060"/>
                </a:solidFill>
              </a:rPr>
              <a:t>ЕИС. Направление заявок в таком случае не осуществляется.</a:t>
            </a:r>
          </a:p>
        </p:txBody>
      </p:sp>
    </p:spTree>
    <p:extLst>
      <p:ext uri="{BB962C8B-B14F-4D97-AF65-F5344CB8AC3E}">
        <p14:creationId xmlns:p14="http://schemas.microsoft.com/office/powerpoint/2010/main" val="608323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266194"/>
            <a:ext cx="10639462" cy="119046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«Строительный» конкурс</a:t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 68 ст. 112 Закона (с 01.09.2020 до 01.01.2024)</a:t>
            </a:r>
            <a:endParaRPr lang="ru-RU" b="1" cap="none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3229" y="1528256"/>
            <a:ext cx="11533872" cy="495780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В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случае осуществления закупки работ по </a:t>
            </a:r>
            <a:r>
              <a:rPr lang="ru-RU" b="1" dirty="0">
                <a:solidFill>
                  <a:srgbClr val="002060"/>
                </a:solidFill>
              </a:rPr>
              <a:t>строительству, реконструкции, капитальному ремонту, сносу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ОКС</a:t>
            </a:r>
            <a:r>
              <a:rPr lang="ru-RU" dirty="0" smtClean="0">
                <a:solidFill>
                  <a:srgbClr val="002060"/>
                </a:solidFill>
              </a:rPr>
              <a:t> при </a:t>
            </a:r>
            <a:r>
              <a:rPr lang="ru-RU" dirty="0">
                <a:solidFill>
                  <a:srgbClr val="002060"/>
                </a:solidFill>
              </a:rPr>
              <a:t>включении в описание объекта закупки в соответствии </a:t>
            </a:r>
            <a:r>
              <a:rPr lang="ru-RU" dirty="0" smtClean="0">
                <a:solidFill>
                  <a:srgbClr val="002060"/>
                </a:solidFill>
              </a:rPr>
              <a:t>с п.8 ч.1 ст.33 Закона о контрактной системе проектной документации путем проведении открытого конкурса </a:t>
            </a:r>
            <a:r>
              <a:rPr lang="ru-RU" dirty="0">
                <a:solidFill>
                  <a:srgbClr val="002060"/>
                </a:solidFill>
              </a:rPr>
              <a:t>в электронной </a:t>
            </a:r>
            <a:r>
              <a:rPr lang="ru-RU" dirty="0" smtClean="0">
                <a:solidFill>
                  <a:srgbClr val="002060"/>
                </a:solidFill>
              </a:rPr>
              <a:t>форме, устанавливаются следующие особенности: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 не указываются даты и время рассмотрения и оценки первых частей заявок, подачи окончательных предложений, рассмотрения и оценки вторых частей заявок;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критерии</a:t>
            </a:r>
            <a:r>
              <a:rPr lang="ru-RU" dirty="0">
                <a:solidFill>
                  <a:srgbClr val="002060"/>
                </a:solidFill>
              </a:rPr>
              <a:t>: качественные, функциональные и экологические характеристики объекта </a:t>
            </a:r>
            <a:r>
              <a:rPr lang="ru-RU" dirty="0" smtClean="0">
                <a:solidFill>
                  <a:srgbClr val="002060"/>
                </a:solidFill>
              </a:rPr>
              <a:t>закупки – не устанавливаются;</a:t>
            </a:r>
            <a:endParaRPr lang="ru-RU" dirty="0">
              <a:solidFill>
                <a:srgbClr val="002060"/>
              </a:solidFill>
            </a:endParaRP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первая часть заявки должна содержать исключительно согласие участника закупки;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заказчик рассматривает </a:t>
            </a:r>
            <a:r>
              <a:rPr lang="ru-RU" dirty="0">
                <a:solidFill>
                  <a:srgbClr val="002060"/>
                </a:solidFill>
              </a:rPr>
              <a:t>обе части заявки и ценовое предложение  </a:t>
            </a:r>
            <a:r>
              <a:rPr lang="ru-RU" dirty="0" smtClean="0">
                <a:solidFill>
                  <a:srgbClr val="002060"/>
                </a:solidFill>
              </a:rPr>
              <a:t>сразу, </a:t>
            </a:r>
            <a:r>
              <a:rPr lang="ru-RU" b="1" dirty="0">
                <a:solidFill>
                  <a:srgbClr val="002060"/>
                </a:solidFill>
              </a:rPr>
              <a:t>при этом подача окончательных ценовых предложений не </a:t>
            </a:r>
            <a:r>
              <a:rPr lang="ru-RU" b="1" dirty="0" smtClean="0">
                <a:solidFill>
                  <a:srgbClr val="002060"/>
                </a:solidFill>
              </a:rPr>
              <a:t>осуществляется;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показатели </a:t>
            </a:r>
            <a:r>
              <a:rPr lang="ru-RU" dirty="0" err="1" smtClean="0">
                <a:solidFill>
                  <a:srgbClr val="002060"/>
                </a:solidFill>
              </a:rPr>
              <a:t>нестоимостного</a:t>
            </a:r>
            <a:r>
              <a:rPr lang="ru-RU" dirty="0" smtClean="0">
                <a:solidFill>
                  <a:srgbClr val="002060"/>
                </a:solidFill>
              </a:rPr>
              <a:t> критерия оценки устанавливаются в соответствии с п. 27(2) ПП РФ №1085 от 28.11.2013 г.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Если такой конкурс не состоялся, то заказчик </a:t>
            </a:r>
            <a:r>
              <a:rPr lang="ru-RU" dirty="0">
                <a:solidFill>
                  <a:srgbClr val="002060"/>
                </a:solidFill>
              </a:rPr>
              <a:t>вносит изменения в план-график (при необходимости) и вправе осуществить закупку путем проведения </a:t>
            </a:r>
            <a:r>
              <a:rPr lang="ru-RU" dirty="0" smtClean="0">
                <a:solidFill>
                  <a:srgbClr val="002060"/>
                </a:solidFill>
              </a:rPr>
              <a:t>ЗПЭФ в </a:t>
            </a:r>
            <a:r>
              <a:rPr lang="ru-RU" dirty="0">
                <a:solidFill>
                  <a:srgbClr val="002060"/>
                </a:solidFill>
              </a:rPr>
              <a:t>соответствии с </a:t>
            </a:r>
            <a:r>
              <a:rPr lang="ru-RU" dirty="0" smtClean="0">
                <a:solidFill>
                  <a:srgbClr val="002060"/>
                </a:solidFill>
              </a:rPr>
              <a:t>п.5 ч.2 ст.83.1 Закона о контрактной системе (при </a:t>
            </a:r>
            <a:r>
              <a:rPr lang="ru-RU" dirty="0">
                <a:solidFill>
                  <a:srgbClr val="002060"/>
                </a:solidFill>
              </a:rPr>
              <a:t>этом объект закупки не может быть изменен) или новую </a:t>
            </a:r>
            <a:r>
              <a:rPr lang="ru-RU" dirty="0" smtClean="0">
                <a:solidFill>
                  <a:srgbClr val="002060"/>
                </a:solidFill>
              </a:rPr>
              <a:t>закупку.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769223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1136</TotalTime>
  <Words>663</Words>
  <Application>Microsoft Office PowerPoint</Application>
  <PresentationFormat>Широкоэкранный</PresentationFormat>
  <Paragraphs>34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Calibri</vt:lpstr>
      <vt:lpstr>Century Gothic</vt:lpstr>
      <vt:lpstr>Times New Roman</vt:lpstr>
      <vt:lpstr>Wingdings 3</vt:lpstr>
      <vt:lpstr>Сектор</vt:lpstr>
      <vt:lpstr>Запрос котировок по новым правилам ст. 82.1 Закона (с 01 апреля 2021 г.)</vt:lpstr>
      <vt:lpstr>Порядок заключения контракта по результатам ЗКЭФ по новым правилам ч. 13 ст. 82.1 Закона</vt:lpstr>
      <vt:lpstr>Малые закупки в электронной форме ч. 12-13 ст. 93 Закона (с 01.04.2021 г.)</vt:lpstr>
      <vt:lpstr>Малые закупки в электронной форме (продолжение)</vt:lpstr>
      <vt:lpstr>«Строительный» конкурс ч. 68 ст. 112 Закона (с 01.09.2020 до 01.01.2024)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Заключение контракта с единственным поставщиком  до 3 млн рублей (перенесено на апрель 2021)</dc:title>
  <dc:creator>Екатерина П. Козлова</dc:creator>
  <cp:lastModifiedBy>УВИД</cp:lastModifiedBy>
  <cp:revision>66</cp:revision>
  <dcterms:created xsi:type="dcterms:W3CDTF">2021-01-18T05:59:54Z</dcterms:created>
  <dcterms:modified xsi:type="dcterms:W3CDTF">2021-02-01T05:44:55Z</dcterms:modified>
</cp:coreProperties>
</file>